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8.xml" ContentType="application/vnd.openxmlformats-officedocument.drawingml.chart+xml"/>
  <Override PartName="/ppt/notesSlides/notesSlide52.xml" ContentType="application/vnd.openxmlformats-officedocument.presentationml.notesSlide+xml"/>
  <Override PartName="/ppt/charts/chart9.xml" ContentType="application/vnd.openxmlformats-officedocument.drawingml.chart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2.%20Project\02.%20BEUZ1602_Takhiatashi%20CCPP\03.%20&#54924;&#51032;\(00)%20&#44277;&#49324;%20&#48143;%20&#49324;&#50629;&#49688;&#54665;&#44228;&#54925;&#49436;(&#45236;&#48512;&#50857;)\01.%20&#49324;&#50629;%20&#49688;&#54665;%20&#44228;&#54925;&#49436;(&#45236;&#48512;&#48156;&#54364;&#50857;)\03.%20&#44160;&#53664;&#51032;&#44204;\&#49324;&#50629;&#44288;&#47532;&#54016;%20&#44160;&#53664;&#51032;&#44204;\04.%20&#54868;&#44277;&#51204;&#47141;&#44288;&#47532;&#54016;%20&#49569;&#48512;%20&#51088;&#47308;\02.%20&#51088;&#44552;&#49688;&#51648;%20&#44552;&#50997;&#48708;&#50857;&#49328;&#52636;&#45236;&#50669;&#49436;r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2.%20Project\02.%20BEUZ1602_Takhiatashi%20CCPP\(03)%20&#54788;&#54889;&#44288;&#47532;(&#49884;&#44277;,&#50808;&#51452;,&#44396;&#47588;,&#50696;&#49328;)\03.%20&#50696;&#49328;%20&#48143;%20&#51064;&#47141;\01.%20&#51064;&#47141;&#44288;&#47532;(&#51312;&#51649;,&#46041;&#50896;&#44228;&#54925;,&#48512;&#51076;&#48143;&#52292;&#50857;)\02.%20&#51064;&#47141;&#46041;&#50896;&#44228;&#54925;\&#52392;&#48512;1.%20Takhiatash&#51064;&#47141;&#46041;&#50896;&#44228;&#54925;_&#44060;&#51221;_17.11.09.xlsm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2.%20Project\02.%20BEUZ1602_Takhiatashi%20CCPP\(03)%20&#54788;&#54889;&#44288;&#47532;(&#49884;&#44277;,&#50808;&#51452;,&#44396;&#47588;,&#50696;&#49328;)\03.%20&#50696;&#49328;%20&#48143;%20&#51064;&#47141;\01.%20&#51064;&#47141;&#44288;&#47532;(&#51312;&#51649;,&#46041;&#50896;&#44228;&#54925;,&#48512;&#51076;&#48143;&#52292;&#50857;)\02.%20&#51064;&#47141;&#46041;&#50896;&#44228;&#54925;\&#52392;&#48512;1.%20Takhiatash&#51064;&#47141;&#46041;&#50896;&#44228;&#54925;_&#44060;&#51221;_17.11.09.xlsm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3_&#49892;&#54665;\UTAK\&#44277;&#47924;\&#49324;&#50629;&#49688;&#54665;&#44228;&#54925;\UTCC%20Manpower%20Mobilization%20Plan%20(&#49688;&#54665;&#44228;&#54925;&#48156;&#54364;&#50504;)r3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3_&#49892;&#54665;\UTAK\&#44277;&#47924;\&#49324;&#50629;&#49688;&#54665;&#44228;&#54925;\UTCC_&#51109;&#48708;&#46041;&#50896;&#44228;&#54925;_20170718_&#47532;&#54532;&#53581;&#49569;&#48512;&#50857;%20(&#44536;&#47000;&#54532;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546850269072485E-2"/>
          <c:y val="3.2664609053497939E-2"/>
          <c:w val="0.87704698593587471"/>
          <c:h val="0.84661429105873542"/>
        </c:manualLayout>
      </c:layout>
      <c:barChart>
        <c:barDir val="col"/>
        <c:grouping val="clustered"/>
        <c:varyColors val="0"/>
        <c:ser>
          <c:idx val="0"/>
          <c:order val="0"/>
          <c:tx>
            <c:v>월별 수금</c:v>
          </c:tx>
          <c:invertIfNegative val="0"/>
          <c:cat>
            <c:multiLvlStrRef>
              <c:f>'금융비용 산출내역서(사업수행계획서 기준)'!$O$3:$BL$4</c:f>
              <c:multiLvlStrCache>
                <c:ptCount val="50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  <c:pt idx="39">
                    <c:v>1</c:v>
                  </c:pt>
                  <c:pt idx="40">
                    <c:v>2</c:v>
                  </c:pt>
                  <c:pt idx="41">
                    <c:v>3</c:v>
                  </c:pt>
                  <c:pt idx="42">
                    <c:v>4</c:v>
                  </c:pt>
                  <c:pt idx="43">
                    <c:v>5</c:v>
                  </c:pt>
                  <c:pt idx="44">
                    <c:v>6</c:v>
                  </c:pt>
                  <c:pt idx="45">
                    <c:v>7</c:v>
                  </c:pt>
                  <c:pt idx="46">
                    <c:v>8</c:v>
                  </c:pt>
                  <c:pt idx="47">
                    <c:v>9</c:v>
                  </c:pt>
                  <c:pt idx="48">
                    <c:v>10</c:v>
                  </c:pt>
                  <c:pt idx="49">
                    <c:v>11</c:v>
                  </c:pt>
                </c:lvl>
              </c:multiLvlStrCache>
            </c:multiLvlStrRef>
          </c:cat>
          <c:val>
            <c:numRef>
              <c:f>'금융비용 산출내역서(사업수행계획서 기준)'!$O$8:$BL$8</c:f>
              <c:numCache>
                <c:formatCode>#,##0_ ;[Red]\-#,##0\ </c:formatCode>
                <c:ptCount val="50"/>
                <c:pt idx="0">
                  <c:v>42722.400000000009</c:v>
                </c:pt>
                <c:pt idx="1">
                  <c:v>1026.0569424727958</c:v>
                </c:pt>
                <c:pt idx="2">
                  <c:v>12909.299868918864</c:v>
                </c:pt>
                <c:pt idx="3">
                  <c:v>12929.111322778315</c:v>
                </c:pt>
                <c:pt idx="4">
                  <c:v>3904.1989920431424</c:v>
                </c:pt>
                <c:pt idx="5">
                  <c:v>13524.777873456282</c:v>
                </c:pt>
                <c:pt idx="6">
                  <c:v>1410.8466952898921</c:v>
                </c:pt>
                <c:pt idx="7">
                  <c:v>1999.1579572016403</c:v>
                </c:pt>
                <c:pt idx="8">
                  <c:v>5242.744555114059</c:v>
                </c:pt>
                <c:pt idx="9">
                  <c:v>4359.4532884003675</c:v>
                </c:pt>
                <c:pt idx="10">
                  <c:v>5931.6263046599015</c:v>
                </c:pt>
                <c:pt idx="11">
                  <c:v>13399.061773016796</c:v>
                </c:pt>
                <c:pt idx="12">
                  <c:v>42172.218768547405</c:v>
                </c:pt>
                <c:pt idx="13">
                  <c:v>75514.599439826998</c:v>
                </c:pt>
                <c:pt idx="14">
                  <c:v>15095.389435312478</c:v>
                </c:pt>
                <c:pt idx="15">
                  <c:v>22884.05011693429</c:v>
                </c:pt>
                <c:pt idx="16">
                  <c:v>8438.4162757744707</c:v>
                </c:pt>
                <c:pt idx="17">
                  <c:v>7829.5527438845202</c:v>
                </c:pt>
                <c:pt idx="18">
                  <c:v>17420.489970663213</c:v>
                </c:pt>
                <c:pt idx="19">
                  <c:v>11691.912461722677</c:v>
                </c:pt>
                <c:pt idx="20">
                  <c:v>9992.724542568707</c:v>
                </c:pt>
                <c:pt idx="21">
                  <c:v>8657.2386795693383</c:v>
                </c:pt>
                <c:pt idx="22">
                  <c:v>7202.2711285973382</c:v>
                </c:pt>
                <c:pt idx="23">
                  <c:v>7267.809794804687</c:v>
                </c:pt>
                <c:pt idx="24">
                  <c:v>7353.8711688923095</c:v>
                </c:pt>
                <c:pt idx="25">
                  <c:v>6428.6608237661176</c:v>
                </c:pt>
                <c:pt idx="26">
                  <c:v>6385.1597739028821</c:v>
                </c:pt>
                <c:pt idx="27">
                  <c:v>3327.1403306760453</c:v>
                </c:pt>
                <c:pt idx="28">
                  <c:v>3172.1968406934784</c:v>
                </c:pt>
                <c:pt idx="29">
                  <c:v>2510.6087063455761</c:v>
                </c:pt>
                <c:pt idx="30">
                  <c:v>2279.5708070556816</c:v>
                </c:pt>
                <c:pt idx="31">
                  <c:v>10134.808887340083</c:v>
                </c:pt>
                <c:pt idx="32">
                  <c:v>0</c:v>
                </c:pt>
                <c:pt idx="33">
                  <c:v>9290.9805706401257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9290.9805706401257</c:v>
                </c:pt>
                <c:pt idx="38">
                  <c:v>0</c:v>
                </c:pt>
                <c:pt idx="39">
                  <c:v>9797.277560660099</c:v>
                </c:pt>
                <c:pt idx="40">
                  <c:v>506.29699001997409</c:v>
                </c:pt>
                <c:pt idx="41">
                  <c:v>506.29699001997409</c:v>
                </c:pt>
                <c:pt idx="42">
                  <c:v>506.29699001997409</c:v>
                </c:pt>
                <c:pt idx="43">
                  <c:v>456.91946022815353</c:v>
                </c:pt>
                <c:pt idx="44">
                  <c:v>456.91946022815353</c:v>
                </c:pt>
                <c:pt idx="45">
                  <c:v>456.91946022815353</c:v>
                </c:pt>
                <c:pt idx="46">
                  <c:v>304.6129734854357</c:v>
                </c:pt>
                <c:pt idx="47">
                  <c:v>304.6129734854357</c:v>
                </c:pt>
                <c:pt idx="48">
                  <c:v>228.45973011407676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C5-4214-8627-2C97E636E97D}"/>
            </c:ext>
          </c:extLst>
        </c:ser>
        <c:ser>
          <c:idx val="1"/>
          <c:order val="1"/>
          <c:tx>
            <c:v>월별 지출</c:v>
          </c:tx>
          <c:invertIfNegative val="0"/>
          <c:cat>
            <c:multiLvlStrRef>
              <c:f>'금융비용 산출내역서(사업수행계획서 기준)'!$O$3:$BL$4</c:f>
              <c:multiLvlStrCache>
                <c:ptCount val="50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  <c:pt idx="39">
                    <c:v>1</c:v>
                  </c:pt>
                  <c:pt idx="40">
                    <c:v>2</c:v>
                  </c:pt>
                  <c:pt idx="41">
                    <c:v>3</c:v>
                  </c:pt>
                  <c:pt idx="42">
                    <c:v>4</c:v>
                  </c:pt>
                  <c:pt idx="43">
                    <c:v>5</c:v>
                  </c:pt>
                  <c:pt idx="44">
                    <c:v>6</c:v>
                  </c:pt>
                  <c:pt idx="45">
                    <c:v>7</c:v>
                  </c:pt>
                  <c:pt idx="46">
                    <c:v>8</c:v>
                  </c:pt>
                  <c:pt idx="47">
                    <c:v>9</c:v>
                  </c:pt>
                  <c:pt idx="48">
                    <c:v>10</c:v>
                  </c:pt>
                  <c:pt idx="49">
                    <c:v>11</c:v>
                  </c:pt>
                </c:lvl>
              </c:multiLvlStrCache>
            </c:multiLvlStrRef>
          </c:cat>
          <c:val>
            <c:numRef>
              <c:f>'금융비용 산출내역서(사업수행계획서 기준)'!$O$100:$BL$100</c:f>
              <c:numCache>
                <c:formatCode>#,##0_ ;[Red]\-#,##0\ </c:formatCode>
                <c:ptCount val="50"/>
                <c:pt idx="0">
                  <c:v>-5476.4595577323353</c:v>
                </c:pt>
                <c:pt idx="1">
                  <c:v>-4399.5250240879423</c:v>
                </c:pt>
                <c:pt idx="2">
                  <c:v>-21321.12870890685</c:v>
                </c:pt>
                <c:pt idx="3">
                  <c:v>-23426.60780977879</c:v>
                </c:pt>
                <c:pt idx="4">
                  <c:v>-14676.495048229488</c:v>
                </c:pt>
                <c:pt idx="5">
                  <c:v>-10217.573851085244</c:v>
                </c:pt>
                <c:pt idx="6">
                  <c:v>-12073.805823856208</c:v>
                </c:pt>
                <c:pt idx="7">
                  <c:v>-11932.336373418588</c:v>
                </c:pt>
                <c:pt idx="8">
                  <c:v>-10939.967456219798</c:v>
                </c:pt>
                <c:pt idx="9">
                  <c:v>-14210.45665212218</c:v>
                </c:pt>
                <c:pt idx="10">
                  <c:v>-18269.631432620397</c:v>
                </c:pt>
                <c:pt idx="11">
                  <c:v>-18658.132921138174</c:v>
                </c:pt>
                <c:pt idx="12">
                  <c:v>-17527.904957679846</c:v>
                </c:pt>
                <c:pt idx="13">
                  <c:v>-25717.677861766282</c:v>
                </c:pt>
                <c:pt idx="14">
                  <c:v>-27368.016598852315</c:v>
                </c:pt>
                <c:pt idx="15">
                  <c:v>-15760.248517173439</c:v>
                </c:pt>
                <c:pt idx="16">
                  <c:v>-19233.622129682502</c:v>
                </c:pt>
                <c:pt idx="17">
                  <c:v>-8719.5124931744085</c:v>
                </c:pt>
                <c:pt idx="18">
                  <c:v>-8357.6690705231831</c:v>
                </c:pt>
                <c:pt idx="19">
                  <c:v>-14666.813004178073</c:v>
                </c:pt>
                <c:pt idx="20">
                  <c:v>-10665.195891337495</c:v>
                </c:pt>
                <c:pt idx="21">
                  <c:v>-8802.1734277614887</c:v>
                </c:pt>
                <c:pt idx="22">
                  <c:v>-7847.8933724355411</c:v>
                </c:pt>
                <c:pt idx="23">
                  <c:v>-7435.7698846008243</c:v>
                </c:pt>
                <c:pt idx="24">
                  <c:v>-9311.6206223944191</c:v>
                </c:pt>
                <c:pt idx="25">
                  <c:v>-6149.6519821408392</c:v>
                </c:pt>
                <c:pt idx="26">
                  <c:v>-5174.8852390898828</c:v>
                </c:pt>
                <c:pt idx="27">
                  <c:v>-4922.7963665294355</c:v>
                </c:pt>
                <c:pt idx="28">
                  <c:v>-4085.1622510199281</c:v>
                </c:pt>
                <c:pt idx="29">
                  <c:v>-6314.3411622785106</c:v>
                </c:pt>
                <c:pt idx="30">
                  <c:v>-3116.7505642202873</c:v>
                </c:pt>
                <c:pt idx="31">
                  <c:v>-2446.9672040942851</c:v>
                </c:pt>
                <c:pt idx="32">
                  <c:v>-10176.199255968369</c:v>
                </c:pt>
                <c:pt idx="33">
                  <c:v>-3483.5411298631147</c:v>
                </c:pt>
                <c:pt idx="34">
                  <c:v>-7298.6477639322893</c:v>
                </c:pt>
                <c:pt idx="35">
                  <c:v>-5625.2432900043877</c:v>
                </c:pt>
                <c:pt idx="36">
                  <c:v>-1418.2151952164297</c:v>
                </c:pt>
                <c:pt idx="37">
                  <c:v>-1022.0126890862273</c:v>
                </c:pt>
                <c:pt idx="38">
                  <c:v>-894.30235443037373</c:v>
                </c:pt>
                <c:pt idx="39">
                  <c:v>-5212.523191711196</c:v>
                </c:pt>
                <c:pt idx="40">
                  <c:v>-763.95594748226438</c:v>
                </c:pt>
                <c:pt idx="41">
                  <c:v>-647.81174343181874</c:v>
                </c:pt>
                <c:pt idx="42">
                  <c:v>-505.81960168913315</c:v>
                </c:pt>
                <c:pt idx="43">
                  <c:v>-498.88149216215658</c:v>
                </c:pt>
                <c:pt idx="44">
                  <c:v>-468.99850183667388</c:v>
                </c:pt>
                <c:pt idx="45">
                  <c:v>-333.71877113619945</c:v>
                </c:pt>
                <c:pt idx="46">
                  <c:v>-272.11286114459932</c:v>
                </c:pt>
                <c:pt idx="47">
                  <c:v>-221.29913938126757</c:v>
                </c:pt>
                <c:pt idx="48">
                  <c:v>-182.48010958183636</c:v>
                </c:pt>
                <c:pt idx="49">
                  <c:v>-21.431697530432221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C5-4214-8627-2C97E636E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032064"/>
        <c:axId val="179033984"/>
      </c:barChart>
      <c:lineChart>
        <c:grouping val="stacked"/>
        <c:varyColors val="0"/>
        <c:ser>
          <c:idx val="2"/>
          <c:order val="2"/>
          <c:tx>
            <c:v>과부족 누계</c:v>
          </c:tx>
          <c:cat>
            <c:multiLvlStrRef>
              <c:f>'금융비용 산출내역서(사업수행계획서 기준)'!$O$3:$BL$4</c:f>
              <c:multiLvlStrCache>
                <c:ptCount val="50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  <c:pt idx="39">
                    <c:v>1</c:v>
                  </c:pt>
                  <c:pt idx="40">
                    <c:v>2</c:v>
                  </c:pt>
                  <c:pt idx="41">
                    <c:v>3</c:v>
                  </c:pt>
                  <c:pt idx="42">
                    <c:v>4</c:v>
                  </c:pt>
                  <c:pt idx="43">
                    <c:v>5</c:v>
                  </c:pt>
                  <c:pt idx="44">
                    <c:v>6</c:v>
                  </c:pt>
                  <c:pt idx="45">
                    <c:v>7</c:v>
                  </c:pt>
                  <c:pt idx="46">
                    <c:v>8</c:v>
                  </c:pt>
                  <c:pt idx="47">
                    <c:v>9</c:v>
                  </c:pt>
                  <c:pt idx="48">
                    <c:v>10</c:v>
                  </c:pt>
                  <c:pt idx="49">
                    <c:v>11</c:v>
                  </c:pt>
                </c:lvl>
              </c:multiLvlStrCache>
            </c:multiLvlStrRef>
          </c:cat>
          <c:val>
            <c:numRef>
              <c:f>'금융비용 산출내역서(사업수행계획서 기준)'!$O$47:$BL$47</c:f>
              <c:numCache>
                <c:formatCode>#,##0_ ;[Red]\-#,##0\ </c:formatCode>
                <c:ptCount val="50"/>
                <c:pt idx="0">
                  <c:v>37245.940442267674</c:v>
                </c:pt>
                <c:pt idx="1">
                  <c:v>33872.472360652529</c:v>
                </c:pt>
                <c:pt idx="2">
                  <c:v>25460.643520664544</c:v>
                </c:pt>
                <c:pt idx="3">
                  <c:v>14963.147033664069</c:v>
                </c:pt>
                <c:pt idx="4">
                  <c:v>4190.8509774777212</c:v>
                </c:pt>
                <c:pt idx="5">
                  <c:v>7498.0549998487568</c:v>
                </c:pt>
                <c:pt idx="6">
                  <c:v>-3164.9041287175587</c:v>
                </c:pt>
                <c:pt idx="7">
                  <c:v>-13098.082544934507</c:v>
                </c:pt>
                <c:pt idx="8">
                  <c:v>-18795.305446040249</c:v>
                </c:pt>
                <c:pt idx="9">
                  <c:v>-28646.308809762064</c:v>
                </c:pt>
                <c:pt idx="10">
                  <c:v>-40984.31393772256</c:v>
                </c:pt>
                <c:pt idx="11">
                  <c:v>-46243.38508584394</c:v>
                </c:pt>
                <c:pt idx="12">
                  <c:v>-21599.071274976377</c:v>
                </c:pt>
                <c:pt idx="13">
                  <c:v>28197.850303084342</c:v>
                </c:pt>
                <c:pt idx="14">
                  <c:v>15925.223139544501</c:v>
                </c:pt>
                <c:pt idx="15">
                  <c:v>23049.024739305354</c:v>
                </c:pt>
                <c:pt idx="16">
                  <c:v>12253.818885397326</c:v>
                </c:pt>
                <c:pt idx="17">
                  <c:v>11363.859136107438</c:v>
                </c:pt>
                <c:pt idx="18">
                  <c:v>20426.680036247468</c:v>
                </c:pt>
                <c:pt idx="19">
                  <c:v>17451.779493792073</c:v>
                </c:pt>
                <c:pt idx="20">
                  <c:v>16779.308145023286</c:v>
                </c:pt>
                <c:pt idx="21">
                  <c:v>16634.373396831135</c:v>
                </c:pt>
                <c:pt idx="22">
                  <c:v>15988.751152992932</c:v>
                </c:pt>
                <c:pt idx="23">
                  <c:v>15820.791063196797</c:v>
                </c:pt>
                <c:pt idx="24">
                  <c:v>13863.041609694686</c:v>
                </c:pt>
                <c:pt idx="25">
                  <c:v>14142.050451319965</c:v>
                </c:pt>
                <c:pt idx="26">
                  <c:v>15352.324986132964</c:v>
                </c:pt>
                <c:pt idx="27">
                  <c:v>13756.668950279574</c:v>
                </c:pt>
                <c:pt idx="28">
                  <c:v>12843.703539953125</c:v>
                </c:pt>
                <c:pt idx="29">
                  <c:v>9039.9710840201915</c:v>
                </c:pt>
                <c:pt idx="30">
                  <c:v>8202.7913268555858</c:v>
                </c:pt>
                <c:pt idx="31">
                  <c:v>15890.633010101385</c:v>
                </c:pt>
                <c:pt idx="32">
                  <c:v>5714.4337541330169</c:v>
                </c:pt>
                <c:pt idx="33">
                  <c:v>11521.873194910027</c:v>
                </c:pt>
                <c:pt idx="34">
                  <c:v>4223.2254309777391</c:v>
                </c:pt>
                <c:pt idx="35">
                  <c:v>-1402.0178590266496</c:v>
                </c:pt>
                <c:pt idx="36">
                  <c:v>-2820.2330542430791</c:v>
                </c:pt>
                <c:pt idx="37">
                  <c:v>5448.73482731082</c:v>
                </c:pt>
                <c:pt idx="38">
                  <c:v>4554.4324728804468</c:v>
                </c:pt>
                <c:pt idx="39">
                  <c:v>9139.1868418293507</c:v>
                </c:pt>
                <c:pt idx="40">
                  <c:v>8881.5278843670603</c:v>
                </c:pt>
                <c:pt idx="41">
                  <c:v>8740.0131309552162</c:v>
                </c:pt>
                <c:pt idx="42">
                  <c:v>8740.490519286057</c:v>
                </c:pt>
                <c:pt idx="43">
                  <c:v>8698.5284873520541</c:v>
                </c:pt>
                <c:pt idx="44">
                  <c:v>8686.4494457435339</c:v>
                </c:pt>
                <c:pt idx="45">
                  <c:v>8809.6501348354886</c:v>
                </c:pt>
                <c:pt idx="46">
                  <c:v>8842.1502471763251</c:v>
                </c:pt>
                <c:pt idx="47">
                  <c:v>8925.4640812804937</c:v>
                </c:pt>
                <c:pt idx="48">
                  <c:v>8971.4437018127337</c:v>
                </c:pt>
                <c:pt idx="49">
                  <c:v>8950.0120042823019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C5-4214-8627-2C97E636E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032064"/>
        <c:axId val="179033984"/>
      </c:lineChart>
      <c:catAx>
        <c:axId val="17903206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ko-KR"/>
                  <a:t>MONTH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1412065300954165E-2"/>
              <c:y val="0.88121960344182571"/>
            </c:manualLayout>
          </c:layout>
          <c:overlay val="0"/>
        </c:title>
        <c:numFmt formatCode="General" sourceLinked="1"/>
        <c:majorTickMark val="in"/>
        <c:minorTickMark val="none"/>
        <c:tickLblPos val="low"/>
        <c:txPr>
          <a:bodyPr/>
          <a:lstStyle/>
          <a:p>
            <a:pPr>
              <a:defRPr sz="800"/>
            </a:pPr>
            <a:endParaRPr lang="ko-KR"/>
          </a:p>
        </c:txPr>
        <c:crossAx val="179033984"/>
        <c:crosses val="autoZero"/>
        <c:auto val="0"/>
        <c:lblAlgn val="ctr"/>
        <c:lblOffset val="100"/>
        <c:tickMarkSkip val="1"/>
        <c:noMultiLvlLbl val="0"/>
      </c:catAx>
      <c:valAx>
        <c:axId val="179033984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 sz="800"/>
                </a:pPr>
                <a:r>
                  <a:rPr lang="ko-KR" altLang="en-US" sz="800"/>
                  <a:t>자금수지</a:t>
                </a:r>
              </a:p>
            </c:rich>
          </c:tx>
          <c:overlay val="0"/>
        </c:title>
        <c:numFmt formatCode="#,##0_ ;[Red]\-#,##0\ 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ko-KR"/>
          </a:p>
        </c:txPr>
        <c:crossAx val="1790320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75465789354678"/>
          <c:y val="5.4759633370744472E-2"/>
          <c:w val="0.11300377605933161"/>
          <c:h val="0.1268754676393565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405495928407057E-2"/>
          <c:y val="1.8640783596597044E-2"/>
          <c:w val="0.9798812465412281"/>
          <c:h val="0.90331816955074085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인원동원Chart!$A$94</c:f>
              <c:strCache>
                <c:ptCount val="1"/>
                <c:pt idx="0">
                  <c:v>설계인원</c:v>
                </c:pt>
              </c:strCache>
            </c:strRef>
          </c:tx>
          <c:invertIfNegative val="0"/>
          <c:cat>
            <c:multiLvlStrRef>
              <c:f>인원동원Chart!$I$105:$BD$106</c:f>
              <c:multiLvlStrCache>
                <c:ptCount val="48"/>
                <c:lvl>
                  <c:pt idx="0">
                    <c:v>-8</c:v>
                  </c:pt>
                  <c:pt idx="1">
                    <c:v>-7</c:v>
                  </c:pt>
                  <c:pt idx="2">
                    <c:v>-6</c:v>
                  </c:pt>
                  <c:pt idx="3">
                    <c:v>-5</c:v>
                  </c:pt>
                  <c:pt idx="4">
                    <c:v>-4</c:v>
                  </c:pt>
                  <c:pt idx="5">
                    <c:v>-3</c:v>
                  </c:pt>
                  <c:pt idx="6">
                    <c:v>-2</c:v>
                  </c:pt>
                  <c:pt idx="7">
                    <c:v>-1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13</c:v>
                  </c:pt>
                  <c:pt idx="21">
                    <c:v>14</c:v>
                  </c:pt>
                  <c:pt idx="22">
                    <c:v>15</c:v>
                  </c:pt>
                  <c:pt idx="23">
                    <c:v>16</c:v>
                  </c:pt>
                  <c:pt idx="24">
                    <c:v>17</c:v>
                  </c:pt>
                  <c:pt idx="25">
                    <c:v>18</c:v>
                  </c:pt>
                  <c:pt idx="26">
                    <c:v>19</c:v>
                  </c:pt>
                  <c:pt idx="27">
                    <c:v>20</c:v>
                  </c:pt>
                  <c:pt idx="28">
                    <c:v>21</c:v>
                  </c:pt>
                  <c:pt idx="29">
                    <c:v>22</c:v>
                  </c:pt>
                  <c:pt idx="30">
                    <c:v>23</c:v>
                  </c:pt>
                  <c:pt idx="31">
                    <c:v>24</c:v>
                  </c:pt>
                  <c:pt idx="32">
                    <c:v>25</c:v>
                  </c:pt>
                  <c:pt idx="33">
                    <c:v>26</c:v>
                  </c:pt>
                  <c:pt idx="34">
                    <c:v>27</c:v>
                  </c:pt>
                  <c:pt idx="35">
                    <c:v>28</c:v>
                  </c:pt>
                  <c:pt idx="36">
                    <c:v>29</c:v>
                  </c:pt>
                  <c:pt idx="37">
                    <c:v>30</c:v>
                  </c:pt>
                  <c:pt idx="38">
                    <c:v>31</c:v>
                  </c:pt>
                  <c:pt idx="39">
                    <c:v>32</c:v>
                  </c:pt>
                  <c:pt idx="40">
                    <c:v>33</c:v>
                  </c:pt>
                  <c:pt idx="41">
                    <c:v>34</c:v>
                  </c:pt>
                  <c:pt idx="42">
                    <c:v>35</c:v>
                  </c:pt>
                  <c:pt idx="43">
                    <c:v>36</c:v>
                  </c:pt>
                  <c:pt idx="44">
                    <c:v>37</c:v>
                  </c:pt>
                  <c:pt idx="45">
                    <c:v>38</c:v>
                  </c:pt>
                  <c:pt idx="46">
                    <c:v>39</c:v>
                  </c:pt>
                  <c:pt idx="47">
                    <c:v>40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</c:v>
                  </c:pt>
                  <c:pt idx="12">
                    <c:v>2</c:v>
                  </c:pt>
                  <c:pt idx="13">
                    <c:v>3</c:v>
                  </c:pt>
                  <c:pt idx="14">
                    <c:v>4</c:v>
                  </c:pt>
                  <c:pt idx="15">
                    <c:v>5</c:v>
                  </c:pt>
                  <c:pt idx="16">
                    <c:v>6</c:v>
                  </c:pt>
                  <c:pt idx="17">
                    <c:v>7</c:v>
                  </c:pt>
                  <c:pt idx="18">
                    <c:v>8</c:v>
                  </c:pt>
                  <c:pt idx="19">
                    <c:v>9</c:v>
                  </c:pt>
                  <c:pt idx="20">
                    <c:v>10</c:v>
                  </c:pt>
                  <c:pt idx="21">
                    <c:v>11</c:v>
                  </c:pt>
                  <c:pt idx="22">
                    <c:v>12</c:v>
                  </c:pt>
                  <c:pt idx="23">
                    <c:v>1</c:v>
                  </c:pt>
                  <c:pt idx="24">
                    <c:v>2</c:v>
                  </c:pt>
                  <c:pt idx="25">
                    <c:v>3</c:v>
                  </c:pt>
                  <c:pt idx="26">
                    <c:v>4</c:v>
                  </c:pt>
                  <c:pt idx="27">
                    <c:v>5</c:v>
                  </c:pt>
                  <c:pt idx="28">
                    <c:v>6</c:v>
                  </c:pt>
                  <c:pt idx="29">
                    <c:v>7</c:v>
                  </c:pt>
                  <c:pt idx="30">
                    <c:v>8</c:v>
                  </c:pt>
                  <c:pt idx="31">
                    <c:v>9</c:v>
                  </c:pt>
                  <c:pt idx="32">
                    <c:v>10</c:v>
                  </c:pt>
                  <c:pt idx="33">
                    <c:v>11</c:v>
                  </c:pt>
                  <c:pt idx="34">
                    <c:v>12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</c:v>
                  </c:pt>
                </c:lvl>
              </c:multiLvlStrCache>
            </c:multiLvlStrRef>
          </c:cat>
          <c:val>
            <c:numRef>
              <c:f>인원동원Chart!$D$94:$BD$94</c:f>
              <c:numCache>
                <c:formatCode>General</c:formatCode>
                <c:ptCount val="48"/>
                <c:pt idx="0">
                  <c:v>31.400000000000002</c:v>
                </c:pt>
                <c:pt idx="1">
                  <c:v>32.400000000000006</c:v>
                </c:pt>
                <c:pt idx="2">
                  <c:v>33.200000000000003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28.4</c:v>
                </c:pt>
                <c:pt idx="7">
                  <c:v>30.900000000000002</c:v>
                </c:pt>
                <c:pt idx="8">
                  <c:v>32.6</c:v>
                </c:pt>
                <c:pt idx="9">
                  <c:v>33.1</c:v>
                </c:pt>
                <c:pt idx="10">
                  <c:v>32.5</c:v>
                </c:pt>
                <c:pt idx="11">
                  <c:v>32.5</c:v>
                </c:pt>
                <c:pt idx="12">
                  <c:v>33.200000000000003</c:v>
                </c:pt>
                <c:pt idx="13">
                  <c:v>32.700000000000003</c:v>
                </c:pt>
                <c:pt idx="14">
                  <c:v>32.700000000000003</c:v>
                </c:pt>
                <c:pt idx="15">
                  <c:v>28.900000000000002</c:v>
                </c:pt>
                <c:pt idx="16">
                  <c:v>26.8</c:v>
                </c:pt>
                <c:pt idx="17">
                  <c:v>26.7</c:v>
                </c:pt>
                <c:pt idx="18">
                  <c:v>22.900000000000002</c:v>
                </c:pt>
                <c:pt idx="19">
                  <c:v>21.900000000000002</c:v>
                </c:pt>
                <c:pt idx="20">
                  <c:v>16.700000000000003</c:v>
                </c:pt>
                <c:pt idx="21">
                  <c:v>15.700000000000003</c:v>
                </c:pt>
                <c:pt idx="22">
                  <c:v>14.400000000000002</c:v>
                </c:pt>
                <c:pt idx="23">
                  <c:v>11.600000000000001</c:v>
                </c:pt>
                <c:pt idx="24">
                  <c:v>9.6000000000000014</c:v>
                </c:pt>
                <c:pt idx="25">
                  <c:v>8.4</c:v>
                </c:pt>
                <c:pt idx="26">
                  <c:v>7.3999999999999995</c:v>
                </c:pt>
                <c:pt idx="27">
                  <c:v>5.5</c:v>
                </c:pt>
                <c:pt idx="28">
                  <c:v>2.2000000000000002</c:v>
                </c:pt>
                <c:pt idx="29">
                  <c:v>2.2000000000000002</c:v>
                </c:pt>
                <c:pt idx="30">
                  <c:v>1.2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90-4651-A750-AD4A6CDBF75B}"/>
            </c:ext>
          </c:extLst>
        </c:ser>
        <c:ser>
          <c:idx val="4"/>
          <c:order val="1"/>
          <c:tx>
            <c:strRef>
              <c:f>인원동원Chart!$A$95</c:f>
              <c:strCache>
                <c:ptCount val="1"/>
                <c:pt idx="0">
                  <c:v>지원조직</c:v>
                </c:pt>
              </c:strCache>
            </c:strRef>
          </c:tx>
          <c:invertIfNegative val="0"/>
          <c:cat>
            <c:multiLvlStrRef>
              <c:f>인원동원Chart!$I$105:$BD$106</c:f>
              <c:multiLvlStrCache>
                <c:ptCount val="48"/>
                <c:lvl>
                  <c:pt idx="0">
                    <c:v>-8</c:v>
                  </c:pt>
                  <c:pt idx="1">
                    <c:v>-7</c:v>
                  </c:pt>
                  <c:pt idx="2">
                    <c:v>-6</c:v>
                  </c:pt>
                  <c:pt idx="3">
                    <c:v>-5</c:v>
                  </c:pt>
                  <c:pt idx="4">
                    <c:v>-4</c:v>
                  </c:pt>
                  <c:pt idx="5">
                    <c:v>-3</c:v>
                  </c:pt>
                  <c:pt idx="6">
                    <c:v>-2</c:v>
                  </c:pt>
                  <c:pt idx="7">
                    <c:v>-1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13</c:v>
                  </c:pt>
                  <c:pt idx="21">
                    <c:v>14</c:v>
                  </c:pt>
                  <c:pt idx="22">
                    <c:v>15</c:v>
                  </c:pt>
                  <c:pt idx="23">
                    <c:v>16</c:v>
                  </c:pt>
                  <c:pt idx="24">
                    <c:v>17</c:v>
                  </c:pt>
                  <c:pt idx="25">
                    <c:v>18</c:v>
                  </c:pt>
                  <c:pt idx="26">
                    <c:v>19</c:v>
                  </c:pt>
                  <c:pt idx="27">
                    <c:v>20</c:v>
                  </c:pt>
                  <c:pt idx="28">
                    <c:v>21</c:v>
                  </c:pt>
                  <c:pt idx="29">
                    <c:v>22</c:v>
                  </c:pt>
                  <c:pt idx="30">
                    <c:v>23</c:v>
                  </c:pt>
                  <c:pt idx="31">
                    <c:v>24</c:v>
                  </c:pt>
                  <c:pt idx="32">
                    <c:v>25</c:v>
                  </c:pt>
                  <c:pt idx="33">
                    <c:v>26</c:v>
                  </c:pt>
                  <c:pt idx="34">
                    <c:v>27</c:v>
                  </c:pt>
                  <c:pt idx="35">
                    <c:v>28</c:v>
                  </c:pt>
                  <c:pt idx="36">
                    <c:v>29</c:v>
                  </c:pt>
                  <c:pt idx="37">
                    <c:v>30</c:v>
                  </c:pt>
                  <c:pt idx="38">
                    <c:v>31</c:v>
                  </c:pt>
                  <c:pt idx="39">
                    <c:v>32</c:v>
                  </c:pt>
                  <c:pt idx="40">
                    <c:v>33</c:v>
                  </c:pt>
                  <c:pt idx="41">
                    <c:v>34</c:v>
                  </c:pt>
                  <c:pt idx="42">
                    <c:v>35</c:v>
                  </c:pt>
                  <c:pt idx="43">
                    <c:v>36</c:v>
                  </c:pt>
                  <c:pt idx="44">
                    <c:v>37</c:v>
                  </c:pt>
                  <c:pt idx="45">
                    <c:v>38</c:v>
                  </c:pt>
                  <c:pt idx="46">
                    <c:v>39</c:v>
                  </c:pt>
                  <c:pt idx="47">
                    <c:v>40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</c:v>
                  </c:pt>
                  <c:pt idx="12">
                    <c:v>2</c:v>
                  </c:pt>
                  <c:pt idx="13">
                    <c:v>3</c:v>
                  </c:pt>
                  <c:pt idx="14">
                    <c:v>4</c:v>
                  </c:pt>
                  <c:pt idx="15">
                    <c:v>5</c:v>
                  </c:pt>
                  <c:pt idx="16">
                    <c:v>6</c:v>
                  </c:pt>
                  <c:pt idx="17">
                    <c:v>7</c:v>
                  </c:pt>
                  <c:pt idx="18">
                    <c:v>8</c:v>
                  </c:pt>
                  <c:pt idx="19">
                    <c:v>9</c:v>
                  </c:pt>
                  <c:pt idx="20">
                    <c:v>10</c:v>
                  </c:pt>
                  <c:pt idx="21">
                    <c:v>11</c:v>
                  </c:pt>
                  <c:pt idx="22">
                    <c:v>12</c:v>
                  </c:pt>
                  <c:pt idx="23">
                    <c:v>1</c:v>
                  </c:pt>
                  <c:pt idx="24">
                    <c:v>2</c:v>
                  </c:pt>
                  <c:pt idx="25">
                    <c:v>3</c:v>
                  </c:pt>
                  <c:pt idx="26">
                    <c:v>4</c:v>
                  </c:pt>
                  <c:pt idx="27">
                    <c:v>5</c:v>
                  </c:pt>
                  <c:pt idx="28">
                    <c:v>6</c:v>
                  </c:pt>
                  <c:pt idx="29">
                    <c:v>7</c:v>
                  </c:pt>
                  <c:pt idx="30">
                    <c:v>8</c:v>
                  </c:pt>
                  <c:pt idx="31">
                    <c:v>9</c:v>
                  </c:pt>
                  <c:pt idx="32">
                    <c:v>10</c:v>
                  </c:pt>
                  <c:pt idx="33">
                    <c:v>11</c:v>
                  </c:pt>
                  <c:pt idx="34">
                    <c:v>12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</c:v>
                  </c:pt>
                </c:lvl>
              </c:multiLvlStrCache>
            </c:multiLvlStrRef>
          </c:cat>
          <c:val>
            <c:numRef>
              <c:f>인원동원Chart!$D$95:$BD$95</c:f>
              <c:numCache>
                <c:formatCode>General</c:formatCode>
                <c:ptCount val="48"/>
                <c:pt idx="0">
                  <c:v>2.1</c:v>
                </c:pt>
                <c:pt idx="1">
                  <c:v>2.4000000000000004</c:v>
                </c:pt>
                <c:pt idx="2">
                  <c:v>2.6</c:v>
                </c:pt>
                <c:pt idx="3">
                  <c:v>0</c:v>
                </c:pt>
                <c:pt idx="4">
                  <c:v>0</c:v>
                </c:pt>
                <c:pt idx="5">
                  <c:v>0.7</c:v>
                </c:pt>
                <c:pt idx="6">
                  <c:v>0</c:v>
                </c:pt>
                <c:pt idx="7">
                  <c:v>1.7</c:v>
                </c:pt>
                <c:pt idx="8">
                  <c:v>2.1999999999999997</c:v>
                </c:pt>
                <c:pt idx="9">
                  <c:v>3.1999999999999997</c:v>
                </c:pt>
                <c:pt idx="10">
                  <c:v>3.1999999999999997</c:v>
                </c:pt>
                <c:pt idx="11">
                  <c:v>3.4</c:v>
                </c:pt>
                <c:pt idx="12">
                  <c:v>3.4</c:v>
                </c:pt>
                <c:pt idx="13">
                  <c:v>2.7</c:v>
                </c:pt>
                <c:pt idx="14">
                  <c:v>2.9000000000000004</c:v>
                </c:pt>
                <c:pt idx="15">
                  <c:v>2.6000000000000005</c:v>
                </c:pt>
                <c:pt idx="16">
                  <c:v>2.6000000000000005</c:v>
                </c:pt>
                <c:pt idx="17">
                  <c:v>2.6000000000000005</c:v>
                </c:pt>
                <c:pt idx="18">
                  <c:v>2.4000000000000004</c:v>
                </c:pt>
                <c:pt idx="19">
                  <c:v>2.4000000000000004</c:v>
                </c:pt>
                <c:pt idx="20">
                  <c:v>3.4000000000000004</c:v>
                </c:pt>
                <c:pt idx="21">
                  <c:v>3.4000000000000004</c:v>
                </c:pt>
                <c:pt idx="22">
                  <c:v>3.4000000000000004</c:v>
                </c:pt>
                <c:pt idx="23">
                  <c:v>1.9000000000000001</c:v>
                </c:pt>
                <c:pt idx="24">
                  <c:v>1.7000000000000002</c:v>
                </c:pt>
                <c:pt idx="25">
                  <c:v>1.6000000000000003</c:v>
                </c:pt>
                <c:pt idx="26">
                  <c:v>0.3</c:v>
                </c:pt>
                <c:pt idx="27">
                  <c:v>0.3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90-4651-A750-AD4A6CDBF75B}"/>
            </c:ext>
          </c:extLst>
        </c:ser>
        <c:ser>
          <c:idx val="5"/>
          <c:order val="2"/>
          <c:tx>
            <c:strRef>
              <c:f>인원동원Chart!$A$96</c:f>
              <c:strCache>
                <c:ptCount val="1"/>
                <c:pt idx="0">
                  <c:v>서울사무소</c:v>
                </c:pt>
              </c:strCache>
            </c:strRef>
          </c:tx>
          <c:invertIfNegative val="0"/>
          <c:cat>
            <c:multiLvlStrRef>
              <c:f>인원동원Chart!$I$105:$BD$106</c:f>
              <c:multiLvlStrCache>
                <c:ptCount val="48"/>
                <c:lvl>
                  <c:pt idx="0">
                    <c:v>-8</c:v>
                  </c:pt>
                  <c:pt idx="1">
                    <c:v>-7</c:v>
                  </c:pt>
                  <c:pt idx="2">
                    <c:v>-6</c:v>
                  </c:pt>
                  <c:pt idx="3">
                    <c:v>-5</c:v>
                  </c:pt>
                  <c:pt idx="4">
                    <c:v>-4</c:v>
                  </c:pt>
                  <c:pt idx="5">
                    <c:v>-3</c:v>
                  </c:pt>
                  <c:pt idx="6">
                    <c:v>-2</c:v>
                  </c:pt>
                  <c:pt idx="7">
                    <c:v>-1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13</c:v>
                  </c:pt>
                  <c:pt idx="21">
                    <c:v>14</c:v>
                  </c:pt>
                  <c:pt idx="22">
                    <c:v>15</c:v>
                  </c:pt>
                  <c:pt idx="23">
                    <c:v>16</c:v>
                  </c:pt>
                  <c:pt idx="24">
                    <c:v>17</c:v>
                  </c:pt>
                  <c:pt idx="25">
                    <c:v>18</c:v>
                  </c:pt>
                  <c:pt idx="26">
                    <c:v>19</c:v>
                  </c:pt>
                  <c:pt idx="27">
                    <c:v>20</c:v>
                  </c:pt>
                  <c:pt idx="28">
                    <c:v>21</c:v>
                  </c:pt>
                  <c:pt idx="29">
                    <c:v>22</c:v>
                  </c:pt>
                  <c:pt idx="30">
                    <c:v>23</c:v>
                  </c:pt>
                  <c:pt idx="31">
                    <c:v>24</c:v>
                  </c:pt>
                  <c:pt idx="32">
                    <c:v>25</c:v>
                  </c:pt>
                  <c:pt idx="33">
                    <c:v>26</c:v>
                  </c:pt>
                  <c:pt idx="34">
                    <c:v>27</c:v>
                  </c:pt>
                  <c:pt idx="35">
                    <c:v>28</c:v>
                  </c:pt>
                  <c:pt idx="36">
                    <c:v>29</c:v>
                  </c:pt>
                  <c:pt idx="37">
                    <c:v>30</c:v>
                  </c:pt>
                  <c:pt idx="38">
                    <c:v>31</c:v>
                  </c:pt>
                  <c:pt idx="39">
                    <c:v>32</c:v>
                  </c:pt>
                  <c:pt idx="40">
                    <c:v>33</c:v>
                  </c:pt>
                  <c:pt idx="41">
                    <c:v>34</c:v>
                  </c:pt>
                  <c:pt idx="42">
                    <c:v>35</c:v>
                  </c:pt>
                  <c:pt idx="43">
                    <c:v>36</c:v>
                  </c:pt>
                  <c:pt idx="44">
                    <c:v>37</c:v>
                  </c:pt>
                  <c:pt idx="45">
                    <c:v>38</c:v>
                  </c:pt>
                  <c:pt idx="46">
                    <c:v>39</c:v>
                  </c:pt>
                  <c:pt idx="47">
                    <c:v>40</c:v>
                  </c:pt>
                </c:lvl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</c:v>
                  </c:pt>
                  <c:pt idx="12">
                    <c:v>2</c:v>
                  </c:pt>
                  <c:pt idx="13">
                    <c:v>3</c:v>
                  </c:pt>
                  <c:pt idx="14">
                    <c:v>4</c:v>
                  </c:pt>
                  <c:pt idx="15">
                    <c:v>5</c:v>
                  </c:pt>
                  <c:pt idx="16">
                    <c:v>6</c:v>
                  </c:pt>
                  <c:pt idx="17">
                    <c:v>7</c:v>
                  </c:pt>
                  <c:pt idx="18">
                    <c:v>8</c:v>
                  </c:pt>
                  <c:pt idx="19">
                    <c:v>9</c:v>
                  </c:pt>
                  <c:pt idx="20">
                    <c:v>10</c:v>
                  </c:pt>
                  <c:pt idx="21">
                    <c:v>11</c:v>
                  </c:pt>
                  <c:pt idx="22">
                    <c:v>12</c:v>
                  </c:pt>
                  <c:pt idx="23">
                    <c:v>1</c:v>
                  </c:pt>
                  <c:pt idx="24">
                    <c:v>2</c:v>
                  </c:pt>
                  <c:pt idx="25">
                    <c:v>3</c:v>
                  </c:pt>
                  <c:pt idx="26">
                    <c:v>4</c:v>
                  </c:pt>
                  <c:pt idx="27">
                    <c:v>5</c:v>
                  </c:pt>
                  <c:pt idx="28">
                    <c:v>6</c:v>
                  </c:pt>
                  <c:pt idx="29">
                    <c:v>7</c:v>
                  </c:pt>
                  <c:pt idx="30">
                    <c:v>8</c:v>
                  </c:pt>
                  <c:pt idx="31">
                    <c:v>9</c:v>
                  </c:pt>
                  <c:pt idx="32">
                    <c:v>10</c:v>
                  </c:pt>
                  <c:pt idx="33">
                    <c:v>11</c:v>
                  </c:pt>
                  <c:pt idx="34">
                    <c:v>12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</c:v>
                  </c:pt>
                </c:lvl>
              </c:multiLvlStrCache>
            </c:multiLvlStrRef>
          </c:cat>
          <c:val>
            <c:numRef>
              <c:f>인원동원Chart!$D$96:$BD$96</c:f>
              <c:numCache>
                <c:formatCode>General</c:formatCode>
                <c:ptCount val="48"/>
                <c:pt idx="0">
                  <c:v>11.5</c:v>
                </c:pt>
                <c:pt idx="1">
                  <c:v>12</c:v>
                </c:pt>
                <c:pt idx="2">
                  <c:v>11.5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9</c:v>
                </c:pt>
                <c:pt idx="7">
                  <c:v>13</c:v>
                </c:pt>
                <c:pt idx="8">
                  <c:v>16</c:v>
                </c:pt>
                <c:pt idx="9">
                  <c:v>14.5</c:v>
                </c:pt>
                <c:pt idx="10">
                  <c:v>17</c:v>
                </c:pt>
                <c:pt idx="11">
                  <c:v>16</c:v>
                </c:pt>
                <c:pt idx="12">
                  <c:v>15</c:v>
                </c:pt>
                <c:pt idx="13">
                  <c:v>14</c:v>
                </c:pt>
                <c:pt idx="14">
                  <c:v>14.5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12</c:v>
                </c:pt>
                <c:pt idx="19">
                  <c:v>11</c:v>
                </c:pt>
                <c:pt idx="20">
                  <c:v>10</c:v>
                </c:pt>
                <c:pt idx="21">
                  <c:v>9</c:v>
                </c:pt>
                <c:pt idx="22">
                  <c:v>9</c:v>
                </c:pt>
                <c:pt idx="23">
                  <c:v>9</c:v>
                </c:pt>
                <c:pt idx="24">
                  <c:v>9</c:v>
                </c:pt>
                <c:pt idx="25">
                  <c:v>9</c:v>
                </c:pt>
                <c:pt idx="26">
                  <c:v>9</c:v>
                </c:pt>
                <c:pt idx="27">
                  <c:v>7</c:v>
                </c:pt>
                <c:pt idx="28">
                  <c:v>6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3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90-4651-A750-AD4A6CDBF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776192"/>
        <c:axId val="187048320"/>
      </c:barChart>
      <c:catAx>
        <c:axId val="186776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7048320"/>
        <c:crosses val="autoZero"/>
        <c:auto val="1"/>
        <c:lblAlgn val="ctr"/>
        <c:lblOffset val="100"/>
        <c:noMultiLvlLbl val="0"/>
      </c:catAx>
      <c:valAx>
        <c:axId val="187048320"/>
        <c:scaling>
          <c:orientation val="minMax"/>
        </c:scaling>
        <c:delete val="0"/>
        <c:axPos val="l"/>
        <c:majorGridlines>
          <c:spPr>
            <a:ln>
              <a:solidFill>
                <a:schemeClr val="accent1">
                  <a:alpha val="56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accent1">
                <a:alpha val="95000"/>
              </a:schemeClr>
            </a:solidFill>
          </a:ln>
        </c:spPr>
        <c:crossAx val="1867761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106219840616127"/>
          <c:y val="0.31161861645002409"/>
          <c:w val="0.12258427692237384"/>
          <c:h val="0.15294152854668797"/>
        </c:manualLayout>
      </c:layout>
      <c:overlay val="0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 sz="11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 </a:t>
            </a:r>
            <a:r>
              <a:rPr lang="ko-KR" altLang="en-US" sz="11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인원구성</a:t>
            </a:r>
            <a:endParaRPr lang="ko-KR" altLang="en-US" sz="11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c:rich>
      </c:tx>
      <c:layout>
        <c:manualLayout>
          <c:xMode val="edge"/>
          <c:yMode val="edge"/>
          <c:x val="0.37960240371413428"/>
          <c:y val="0.10071942446043165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 baseline="0"/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Sheet1!$E$10:$H$10</c:f>
              <c:strCache>
                <c:ptCount val="4"/>
                <c:pt idx="0">
                  <c:v>HEC한국인직원</c:v>
                </c:pt>
                <c:pt idx="1">
                  <c:v>현채한국인직원</c:v>
                </c:pt>
                <c:pt idx="2">
                  <c:v>TCN(삼국인)</c:v>
                </c:pt>
                <c:pt idx="3">
                  <c:v>LOC(현지인)</c:v>
                </c:pt>
              </c:strCache>
            </c:strRef>
          </c:cat>
          <c:val>
            <c:numRef>
              <c:f>Sheet1!$E$12:$H$12</c:f>
              <c:numCache>
                <c:formatCode>0.00%</c:formatCode>
                <c:ptCount val="4"/>
                <c:pt idx="0">
                  <c:v>0.29817708333333331</c:v>
                </c:pt>
                <c:pt idx="1">
                  <c:v>0.14930555555555555</c:v>
                </c:pt>
                <c:pt idx="2">
                  <c:v>7.6822916666666671E-2</c:v>
                </c:pt>
                <c:pt idx="3">
                  <c:v>0.47569444444444442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D4-4A83-8CF3-6AA6A7958A7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ko-KR" sz="11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Peak</a:t>
            </a:r>
            <a:r>
              <a:rPr lang="en-US" altLang="ko-KR" sz="1100" baseline="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100" baseline="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인원구성</a:t>
            </a:r>
            <a:endParaRPr lang="ko-KR" altLang="en-US" sz="11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c:rich>
      </c:tx>
      <c:layout>
        <c:manualLayout>
          <c:xMode val="edge"/>
          <c:yMode val="edge"/>
          <c:x val="0.37960240371413428"/>
          <c:y val="0.13908872901678657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 baseline="0"/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Sheet1!$E$10:$H$10</c:f>
              <c:strCache>
                <c:ptCount val="4"/>
                <c:pt idx="0">
                  <c:v>HEC한국인직원</c:v>
                </c:pt>
                <c:pt idx="1">
                  <c:v>현채한국인직원</c:v>
                </c:pt>
                <c:pt idx="2">
                  <c:v>TCN(삼국인)</c:v>
                </c:pt>
                <c:pt idx="3">
                  <c:v>LOC(현지인)</c:v>
                </c:pt>
              </c:strCache>
            </c:strRef>
          </c:cat>
          <c:val>
            <c:numRef>
              <c:f>Sheet1!$E$35:$H$35</c:f>
              <c:numCache>
                <c:formatCode>0.00%</c:formatCode>
                <c:ptCount val="4"/>
                <c:pt idx="0">
                  <c:v>0.33333333333333331</c:v>
                </c:pt>
                <c:pt idx="1">
                  <c:v>0.13131313131313133</c:v>
                </c:pt>
                <c:pt idx="2">
                  <c:v>4.0404040404040407E-2</c:v>
                </c:pt>
                <c:pt idx="3">
                  <c:v>0.49494949494949497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C7-480B-B3CA-1012FE1598F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774279130693789E-2"/>
          <c:y val="3.2019428940246293E-2"/>
          <c:w val="0.89467047793682064"/>
          <c:h val="0.85754264978766792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인원동원Chart!$A$47</c:f>
              <c:strCache>
                <c:ptCount val="1"/>
                <c:pt idx="0">
                  <c:v>HEC한국인직원</c:v>
                </c:pt>
              </c:strCache>
            </c:strRef>
          </c:tx>
          <c:invertIfNegative val="0"/>
          <c:cat>
            <c:multiLvlStrRef>
              <c:f>인원동원Chart!$P$105:$BN$106</c:f>
              <c:multiLvlStrCache>
                <c:ptCount val="51"/>
                <c:lvl>
                  <c:pt idx="0">
                    <c:v>-1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  <c:pt idx="24">
                    <c:v>9</c:v>
                  </c:pt>
                  <c:pt idx="25">
                    <c:v>10</c:v>
                  </c:pt>
                  <c:pt idx="26">
                    <c:v>11</c:v>
                  </c:pt>
                  <c:pt idx="27">
                    <c:v>12</c:v>
                  </c:pt>
                  <c:pt idx="28">
                    <c:v>1</c:v>
                  </c:pt>
                  <c:pt idx="29">
                    <c:v>2</c:v>
                  </c:pt>
                  <c:pt idx="30">
                    <c:v>3</c:v>
                  </c:pt>
                  <c:pt idx="31">
                    <c:v>4</c:v>
                  </c:pt>
                  <c:pt idx="32">
                    <c:v>5</c:v>
                  </c:pt>
                  <c:pt idx="33">
                    <c:v>6</c:v>
                  </c:pt>
                  <c:pt idx="34">
                    <c:v>7</c:v>
                  </c:pt>
                  <c:pt idx="35">
                    <c:v>8</c:v>
                  </c:pt>
                  <c:pt idx="36">
                    <c:v>9</c:v>
                  </c:pt>
                  <c:pt idx="37">
                    <c:v>10</c:v>
                  </c:pt>
                  <c:pt idx="38">
                    <c:v>11</c:v>
                  </c:pt>
                  <c:pt idx="39">
                    <c:v>12</c:v>
                  </c:pt>
                  <c:pt idx="40">
                    <c:v>1</c:v>
                  </c:pt>
                  <c:pt idx="41">
                    <c:v>2</c:v>
                  </c:pt>
                  <c:pt idx="42">
                    <c:v>3</c:v>
                  </c:pt>
                  <c:pt idx="43">
                    <c:v>4</c:v>
                  </c:pt>
                  <c:pt idx="44">
                    <c:v>5</c:v>
                  </c:pt>
                  <c:pt idx="45">
                    <c:v>6</c:v>
                  </c:pt>
                  <c:pt idx="46">
                    <c:v>7</c:v>
                  </c:pt>
                  <c:pt idx="47">
                    <c:v>8</c:v>
                  </c:pt>
                  <c:pt idx="48">
                    <c:v>9</c:v>
                  </c:pt>
                  <c:pt idx="49">
                    <c:v>10</c:v>
                  </c:pt>
                  <c:pt idx="50">
                    <c:v>11</c:v>
                  </c:pt>
                </c:lvl>
              </c:multiLvlStrCache>
            </c:multiLvlStrRef>
          </c:cat>
          <c:val>
            <c:numRef>
              <c:f>인원동원Chart!$D$47:$BG$47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7</c:v>
                </c:pt>
                <c:pt idx="5">
                  <c:v>7</c:v>
                </c:pt>
                <c:pt idx="6">
                  <c:v>11</c:v>
                </c:pt>
                <c:pt idx="7">
                  <c:v>12</c:v>
                </c:pt>
                <c:pt idx="8">
                  <c:v>15</c:v>
                </c:pt>
                <c:pt idx="9">
                  <c:v>18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28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33</c:v>
                </c:pt>
                <c:pt idx="19">
                  <c:v>34</c:v>
                </c:pt>
                <c:pt idx="20">
                  <c:v>33</c:v>
                </c:pt>
                <c:pt idx="21">
                  <c:v>32</c:v>
                </c:pt>
                <c:pt idx="22">
                  <c:v>32</c:v>
                </c:pt>
                <c:pt idx="23">
                  <c:v>32</c:v>
                </c:pt>
                <c:pt idx="24">
                  <c:v>31</c:v>
                </c:pt>
                <c:pt idx="25">
                  <c:v>28</c:v>
                </c:pt>
                <c:pt idx="26">
                  <c:v>27</c:v>
                </c:pt>
                <c:pt idx="27">
                  <c:v>26</c:v>
                </c:pt>
                <c:pt idx="28">
                  <c:v>25</c:v>
                </c:pt>
                <c:pt idx="29">
                  <c:v>19</c:v>
                </c:pt>
                <c:pt idx="30">
                  <c:v>13</c:v>
                </c:pt>
                <c:pt idx="31">
                  <c:v>9</c:v>
                </c:pt>
                <c:pt idx="32">
                  <c:v>7</c:v>
                </c:pt>
                <c:pt idx="33">
                  <c:v>6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3</c:v>
                </c:pt>
                <c:pt idx="38">
                  <c:v>2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B2-4384-8335-5373D1FD0812}"/>
            </c:ext>
          </c:extLst>
        </c:ser>
        <c:ser>
          <c:idx val="4"/>
          <c:order val="1"/>
          <c:tx>
            <c:strRef>
              <c:f>인원동원Chart!$A$48</c:f>
              <c:strCache>
                <c:ptCount val="1"/>
                <c:pt idx="0">
                  <c:v>현채한국인직원</c:v>
                </c:pt>
              </c:strCache>
            </c:strRef>
          </c:tx>
          <c:invertIfNegative val="0"/>
          <c:cat>
            <c:multiLvlStrRef>
              <c:f>인원동원Chart!$P$105:$BN$106</c:f>
              <c:multiLvlStrCache>
                <c:ptCount val="51"/>
                <c:lvl>
                  <c:pt idx="0">
                    <c:v>-1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  <c:pt idx="24">
                    <c:v>9</c:v>
                  </c:pt>
                  <c:pt idx="25">
                    <c:v>10</c:v>
                  </c:pt>
                  <c:pt idx="26">
                    <c:v>11</c:v>
                  </c:pt>
                  <c:pt idx="27">
                    <c:v>12</c:v>
                  </c:pt>
                  <c:pt idx="28">
                    <c:v>1</c:v>
                  </c:pt>
                  <c:pt idx="29">
                    <c:v>2</c:v>
                  </c:pt>
                  <c:pt idx="30">
                    <c:v>3</c:v>
                  </c:pt>
                  <c:pt idx="31">
                    <c:v>4</c:v>
                  </c:pt>
                  <c:pt idx="32">
                    <c:v>5</c:v>
                  </c:pt>
                  <c:pt idx="33">
                    <c:v>6</c:v>
                  </c:pt>
                  <c:pt idx="34">
                    <c:v>7</c:v>
                  </c:pt>
                  <c:pt idx="35">
                    <c:v>8</c:v>
                  </c:pt>
                  <c:pt idx="36">
                    <c:v>9</c:v>
                  </c:pt>
                  <c:pt idx="37">
                    <c:v>10</c:v>
                  </c:pt>
                  <c:pt idx="38">
                    <c:v>11</c:v>
                  </c:pt>
                  <c:pt idx="39">
                    <c:v>12</c:v>
                  </c:pt>
                  <c:pt idx="40">
                    <c:v>1</c:v>
                  </c:pt>
                  <c:pt idx="41">
                    <c:v>2</c:v>
                  </c:pt>
                  <c:pt idx="42">
                    <c:v>3</c:v>
                  </c:pt>
                  <c:pt idx="43">
                    <c:v>4</c:v>
                  </c:pt>
                  <c:pt idx="44">
                    <c:v>5</c:v>
                  </c:pt>
                  <c:pt idx="45">
                    <c:v>6</c:v>
                  </c:pt>
                  <c:pt idx="46">
                    <c:v>7</c:v>
                  </c:pt>
                  <c:pt idx="47">
                    <c:v>8</c:v>
                  </c:pt>
                  <c:pt idx="48">
                    <c:v>9</c:v>
                  </c:pt>
                  <c:pt idx="49">
                    <c:v>10</c:v>
                  </c:pt>
                  <c:pt idx="50">
                    <c:v>11</c:v>
                  </c:pt>
                </c:lvl>
              </c:multiLvlStrCache>
            </c:multiLvlStrRef>
          </c:cat>
          <c:val>
            <c:numRef>
              <c:f>인원동원Chart!$D$48:$BG$48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8</c:v>
                </c:pt>
                <c:pt idx="10">
                  <c:v>8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12</c:v>
                </c:pt>
                <c:pt idx="28">
                  <c:v>11</c:v>
                </c:pt>
                <c:pt idx="29">
                  <c:v>11</c:v>
                </c:pt>
                <c:pt idx="30">
                  <c:v>9</c:v>
                </c:pt>
                <c:pt idx="31">
                  <c:v>8</c:v>
                </c:pt>
                <c:pt idx="32">
                  <c:v>5</c:v>
                </c:pt>
                <c:pt idx="33">
                  <c:v>5</c:v>
                </c:pt>
                <c:pt idx="34">
                  <c:v>3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B2-4384-8335-5373D1FD0812}"/>
            </c:ext>
          </c:extLst>
        </c:ser>
        <c:ser>
          <c:idx val="5"/>
          <c:order val="2"/>
          <c:tx>
            <c:strRef>
              <c:f>인원동원Chart!$A$49</c:f>
              <c:strCache>
                <c:ptCount val="1"/>
                <c:pt idx="0">
                  <c:v>TCN(삼국인)</c:v>
                </c:pt>
              </c:strCache>
            </c:strRef>
          </c:tx>
          <c:invertIfNegative val="0"/>
          <c:cat>
            <c:multiLvlStrRef>
              <c:f>인원동원Chart!$P$105:$BN$106</c:f>
              <c:multiLvlStrCache>
                <c:ptCount val="51"/>
                <c:lvl>
                  <c:pt idx="0">
                    <c:v>-1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  <c:pt idx="24">
                    <c:v>9</c:v>
                  </c:pt>
                  <c:pt idx="25">
                    <c:v>10</c:v>
                  </c:pt>
                  <c:pt idx="26">
                    <c:v>11</c:v>
                  </c:pt>
                  <c:pt idx="27">
                    <c:v>12</c:v>
                  </c:pt>
                  <c:pt idx="28">
                    <c:v>1</c:v>
                  </c:pt>
                  <c:pt idx="29">
                    <c:v>2</c:v>
                  </c:pt>
                  <c:pt idx="30">
                    <c:v>3</c:v>
                  </c:pt>
                  <c:pt idx="31">
                    <c:v>4</c:v>
                  </c:pt>
                  <c:pt idx="32">
                    <c:v>5</c:v>
                  </c:pt>
                  <c:pt idx="33">
                    <c:v>6</c:v>
                  </c:pt>
                  <c:pt idx="34">
                    <c:v>7</c:v>
                  </c:pt>
                  <c:pt idx="35">
                    <c:v>8</c:v>
                  </c:pt>
                  <c:pt idx="36">
                    <c:v>9</c:v>
                  </c:pt>
                  <c:pt idx="37">
                    <c:v>10</c:v>
                  </c:pt>
                  <c:pt idx="38">
                    <c:v>11</c:v>
                  </c:pt>
                  <c:pt idx="39">
                    <c:v>12</c:v>
                  </c:pt>
                  <c:pt idx="40">
                    <c:v>1</c:v>
                  </c:pt>
                  <c:pt idx="41">
                    <c:v>2</c:v>
                  </c:pt>
                  <c:pt idx="42">
                    <c:v>3</c:v>
                  </c:pt>
                  <c:pt idx="43">
                    <c:v>4</c:v>
                  </c:pt>
                  <c:pt idx="44">
                    <c:v>5</c:v>
                  </c:pt>
                  <c:pt idx="45">
                    <c:v>6</c:v>
                  </c:pt>
                  <c:pt idx="46">
                    <c:v>7</c:v>
                  </c:pt>
                  <c:pt idx="47">
                    <c:v>8</c:v>
                  </c:pt>
                  <c:pt idx="48">
                    <c:v>9</c:v>
                  </c:pt>
                  <c:pt idx="49">
                    <c:v>10</c:v>
                  </c:pt>
                  <c:pt idx="50">
                    <c:v>11</c:v>
                  </c:pt>
                </c:lvl>
              </c:multiLvlStrCache>
            </c:multiLvlStrRef>
          </c:cat>
          <c:val>
            <c:numRef>
              <c:f>인원동원Chart!$D$49:$BG$49</c:f>
              <c:numCache>
                <c:formatCode>General</c:formatCode>
                <c:ptCount val="5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3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5</c:v>
                </c:pt>
                <c:pt idx="23">
                  <c:v>5</c:v>
                </c:pt>
                <c:pt idx="24">
                  <c:v>8</c:v>
                </c:pt>
                <c:pt idx="25">
                  <c:v>9</c:v>
                </c:pt>
                <c:pt idx="26">
                  <c:v>12</c:v>
                </c:pt>
                <c:pt idx="27">
                  <c:v>11</c:v>
                </c:pt>
                <c:pt idx="28">
                  <c:v>10</c:v>
                </c:pt>
                <c:pt idx="29">
                  <c:v>9</c:v>
                </c:pt>
                <c:pt idx="30">
                  <c:v>9</c:v>
                </c:pt>
                <c:pt idx="31">
                  <c:v>8</c:v>
                </c:pt>
                <c:pt idx="32">
                  <c:v>7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3</c:v>
                </c:pt>
                <c:pt idx="40">
                  <c:v>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B2-4384-8335-5373D1FD0812}"/>
            </c:ext>
          </c:extLst>
        </c:ser>
        <c:ser>
          <c:idx val="6"/>
          <c:order val="3"/>
          <c:tx>
            <c:strRef>
              <c:f>인원동원Chart!$A$50</c:f>
              <c:strCache>
                <c:ptCount val="1"/>
                <c:pt idx="0">
                  <c:v>LOC(현지인)</c:v>
                </c:pt>
              </c:strCache>
            </c:strRef>
          </c:tx>
          <c:invertIfNegative val="0"/>
          <c:cat>
            <c:multiLvlStrRef>
              <c:f>인원동원Chart!$P$105:$BN$106</c:f>
              <c:multiLvlStrCache>
                <c:ptCount val="51"/>
                <c:lvl>
                  <c:pt idx="0">
                    <c:v>-1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41</c:v>
                  </c:pt>
                  <c:pt idx="42">
                    <c:v>42</c:v>
                  </c:pt>
                  <c:pt idx="43">
                    <c:v>43</c:v>
                  </c:pt>
                  <c:pt idx="44">
                    <c:v>44</c:v>
                  </c:pt>
                  <c:pt idx="45">
                    <c:v>45</c:v>
                  </c:pt>
                  <c:pt idx="46">
                    <c:v>46</c:v>
                  </c:pt>
                  <c:pt idx="47">
                    <c:v>47</c:v>
                  </c:pt>
                  <c:pt idx="48">
                    <c:v>48</c:v>
                  </c:pt>
                  <c:pt idx="49">
                    <c:v>49</c:v>
                  </c:pt>
                  <c:pt idx="50">
                    <c:v>50</c:v>
                  </c:pt>
                </c:lvl>
                <c:lvl>
                  <c:pt idx="0">
                    <c:v>9</c:v>
                  </c:pt>
                  <c:pt idx="1">
                    <c:v>10</c:v>
                  </c:pt>
                  <c:pt idx="2">
                    <c:v>11</c:v>
                  </c:pt>
                  <c:pt idx="3">
                    <c:v>12</c:v>
                  </c:pt>
                  <c:pt idx="4">
                    <c:v>1</c:v>
                  </c:pt>
                  <c:pt idx="5">
                    <c:v>2</c:v>
                  </c:pt>
                  <c:pt idx="6">
                    <c:v>3</c:v>
                  </c:pt>
                  <c:pt idx="7">
                    <c:v>4</c:v>
                  </c:pt>
                  <c:pt idx="8">
                    <c:v>5</c:v>
                  </c:pt>
                  <c:pt idx="9">
                    <c:v>6</c:v>
                  </c:pt>
                  <c:pt idx="10">
                    <c:v>7</c:v>
                  </c:pt>
                  <c:pt idx="11">
                    <c:v>8</c:v>
                  </c:pt>
                  <c:pt idx="12">
                    <c:v>9</c:v>
                  </c:pt>
                  <c:pt idx="13">
                    <c:v>10</c:v>
                  </c:pt>
                  <c:pt idx="14">
                    <c:v>11</c:v>
                  </c:pt>
                  <c:pt idx="15">
                    <c:v>12</c:v>
                  </c:pt>
                  <c:pt idx="16">
                    <c:v>1</c:v>
                  </c:pt>
                  <c:pt idx="17">
                    <c:v>2</c:v>
                  </c:pt>
                  <c:pt idx="18">
                    <c:v>3</c:v>
                  </c:pt>
                  <c:pt idx="19">
                    <c:v>4</c:v>
                  </c:pt>
                  <c:pt idx="20">
                    <c:v>5</c:v>
                  </c:pt>
                  <c:pt idx="21">
                    <c:v>6</c:v>
                  </c:pt>
                  <c:pt idx="22">
                    <c:v>7</c:v>
                  </c:pt>
                  <c:pt idx="23">
                    <c:v>8</c:v>
                  </c:pt>
                  <c:pt idx="24">
                    <c:v>9</c:v>
                  </c:pt>
                  <c:pt idx="25">
                    <c:v>10</c:v>
                  </c:pt>
                  <c:pt idx="26">
                    <c:v>11</c:v>
                  </c:pt>
                  <c:pt idx="27">
                    <c:v>12</c:v>
                  </c:pt>
                  <c:pt idx="28">
                    <c:v>1</c:v>
                  </c:pt>
                  <c:pt idx="29">
                    <c:v>2</c:v>
                  </c:pt>
                  <c:pt idx="30">
                    <c:v>3</c:v>
                  </c:pt>
                  <c:pt idx="31">
                    <c:v>4</c:v>
                  </c:pt>
                  <c:pt idx="32">
                    <c:v>5</c:v>
                  </c:pt>
                  <c:pt idx="33">
                    <c:v>6</c:v>
                  </c:pt>
                  <c:pt idx="34">
                    <c:v>7</c:v>
                  </c:pt>
                  <c:pt idx="35">
                    <c:v>8</c:v>
                  </c:pt>
                  <c:pt idx="36">
                    <c:v>9</c:v>
                  </c:pt>
                  <c:pt idx="37">
                    <c:v>10</c:v>
                  </c:pt>
                  <c:pt idx="38">
                    <c:v>11</c:v>
                  </c:pt>
                  <c:pt idx="39">
                    <c:v>12</c:v>
                  </c:pt>
                  <c:pt idx="40">
                    <c:v>1</c:v>
                  </c:pt>
                  <c:pt idx="41">
                    <c:v>2</c:v>
                  </c:pt>
                  <c:pt idx="42">
                    <c:v>3</c:v>
                  </c:pt>
                  <c:pt idx="43">
                    <c:v>4</c:v>
                  </c:pt>
                  <c:pt idx="44">
                    <c:v>5</c:v>
                  </c:pt>
                  <c:pt idx="45">
                    <c:v>6</c:v>
                  </c:pt>
                  <c:pt idx="46">
                    <c:v>7</c:v>
                  </c:pt>
                  <c:pt idx="47">
                    <c:v>8</c:v>
                  </c:pt>
                  <c:pt idx="48">
                    <c:v>9</c:v>
                  </c:pt>
                  <c:pt idx="49">
                    <c:v>10</c:v>
                  </c:pt>
                  <c:pt idx="50">
                    <c:v>11</c:v>
                  </c:pt>
                </c:lvl>
              </c:multiLvlStrCache>
            </c:multiLvlStrRef>
          </c:cat>
          <c:val>
            <c:numRef>
              <c:f>인원동원Chart!$D$50:$BG$50</c:f>
              <c:numCache>
                <c:formatCode>General</c:formatCode>
                <c:ptCount val="51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19</c:v>
                </c:pt>
                <c:pt idx="7">
                  <c:v>24</c:v>
                </c:pt>
                <c:pt idx="8">
                  <c:v>25</c:v>
                </c:pt>
                <c:pt idx="9">
                  <c:v>26</c:v>
                </c:pt>
                <c:pt idx="10">
                  <c:v>33</c:v>
                </c:pt>
                <c:pt idx="11">
                  <c:v>39</c:v>
                </c:pt>
                <c:pt idx="12">
                  <c:v>42</c:v>
                </c:pt>
                <c:pt idx="13">
                  <c:v>45</c:v>
                </c:pt>
                <c:pt idx="14">
                  <c:v>49</c:v>
                </c:pt>
                <c:pt idx="15">
                  <c:v>49</c:v>
                </c:pt>
                <c:pt idx="16">
                  <c:v>49</c:v>
                </c:pt>
                <c:pt idx="17">
                  <c:v>49</c:v>
                </c:pt>
                <c:pt idx="18">
                  <c:v>47</c:v>
                </c:pt>
                <c:pt idx="19">
                  <c:v>47</c:v>
                </c:pt>
                <c:pt idx="20">
                  <c:v>46</c:v>
                </c:pt>
                <c:pt idx="21">
                  <c:v>46</c:v>
                </c:pt>
                <c:pt idx="22">
                  <c:v>46</c:v>
                </c:pt>
                <c:pt idx="23">
                  <c:v>45</c:v>
                </c:pt>
                <c:pt idx="24">
                  <c:v>44</c:v>
                </c:pt>
                <c:pt idx="25">
                  <c:v>42</c:v>
                </c:pt>
                <c:pt idx="26">
                  <c:v>40</c:v>
                </c:pt>
                <c:pt idx="27">
                  <c:v>38</c:v>
                </c:pt>
                <c:pt idx="28">
                  <c:v>34</c:v>
                </c:pt>
                <c:pt idx="29">
                  <c:v>27</c:v>
                </c:pt>
                <c:pt idx="30">
                  <c:v>22</c:v>
                </c:pt>
                <c:pt idx="31">
                  <c:v>18</c:v>
                </c:pt>
                <c:pt idx="32">
                  <c:v>16</c:v>
                </c:pt>
                <c:pt idx="33">
                  <c:v>15</c:v>
                </c:pt>
                <c:pt idx="34">
                  <c:v>7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3</c:v>
                </c:pt>
                <c:pt idx="40">
                  <c:v>3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B2-4384-8335-5373D1FD0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833920"/>
        <c:axId val="186987264"/>
      </c:barChart>
      <c:catAx>
        <c:axId val="186833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 baseline="0"/>
            </a:pPr>
            <a:endParaRPr lang="ko-KR"/>
          </a:p>
        </c:txPr>
        <c:crossAx val="186987264"/>
        <c:crosses val="autoZero"/>
        <c:auto val="1"/>
        <c:lblAlgn val="ctr"/>
        <c:lblOffset val="100"/>
        <c:noMultiLvlLbl val="0"/>
      </c:catAx>
      <c:valAx>
        <c:axId val="186987264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tx2">
                  <a:lumMod val="20000"/>
                  <a:lumOff val="80000"/>
                  <a:alpha val="58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ko-KR"/>
          </a:p>
        </c:txPr>
        <c:crossAx val="1868339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55041140007201"/>
          <c:y val="8.7739853106828483E-2"/>
          <c:w val="0.16068567429695796"/>
          <c:h val="0.24989777619679779"/>
        </c:manualLayout>
      </c:layout>
      <c:overlay val="0"/>
      <c:txPr>
        <a:bodyPr/>
        <a:lstStyle/>
        <a:p>
          <a:pPr>
            <a:defRPr sz="1200"/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rgbClr val="12134E"/>
                </a:solidFill>
              </a:defRPr>
            </a:pPr>
            <a:r>
              <a:rPr lang="ko-KR">
                <a:solidFill>
                  <a:srgbClr val="12134E"/>
                </a:solidFill>
              </a:rPr>
              <a:t>채택</a:t>
            </a:r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채택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8585-4B4A-AC39-2B6E2CCB107F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3-8585-4B4A-AC39-2B6E2CCB107F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ko-KR" altLang="en-US" b="1" dirty="0" err="1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우즈벡</a:t>
                    </a:r>
                    <a:r>
                      <a:rPr lang="ko-KR" altLang="en-US" b="1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
</a:t>
                    </a:r>
                    <a:r>
                      <a:rPr lang="en-US" altLang="ko-KR" b="1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rPr>
                      <a:t>37%</a:t>
                    </a:r>
                    <a:endParaRPr lang="ko-KR" altLang="en-US" b="1" dirty="0">
                      <a:solidFill>
                        <a:srgbClr val="FF0000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85-4B4A-AC39-2B6E2CCB10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우즈벡 외</c:v>
                </c:pt>
                <c:pt idx="1">
                  <c:v>우즈벡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320</c:v>
                </c:pt>
                <c:pt idx="1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85-4B4A-AC39-2B6E2CCB107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rgbClr val="12134E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rgbClr val="12134E"/>
                </a:solidFill>
              </a:defRPr>
            </a:pPr>
            <a:r>
              <a:rPr lang="ko-KR">
                <a:solidFill>
                  <a:srgbClr val="12134E"/>
                </a:solidFill>
              </a:rPr>
              <a:t>검토대상 </a:t>
            </a:r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검토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F671-4E44-86F0-EB593AF76E3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3-F671-4E44-86F0-EB593AF76E39}"/>
              </c:ext>
            </c:extLst>
          </c:dPt>
          <c:dLbls>
            <c:spPr>
              <a:solidFill>
                <a:schemeClr val="lt1"/>
              </a:solidFill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우즈벡 외</c:v>
                </c:pt>
                <c:pt idx="1">
                  <c:v>우즈벡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1929</c:v>
                </c:pt>
                <c:pt idx="1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71-4E44-86F0-EB593AF76E3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solidFill>
          <a:schemeClr val="lt1"/>
        </a:solidFill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rgbClr val="12134E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'UTCC 동원계획'!$B$65</c:f>
              <c:strCache>
                <c:ptCount val="1"/>
                <c:pt idx="0">
                  <c:v>기계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동원계획'!$O$65:$BA$65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</c:v>
                </c:pt>
                <c:pt idx="11">
                  <c:v>15</c:v>
                </c:pt>
                <c:pt idx="12">
                  <c:v>102</c:v>
                </c:pt>
                <c:pt idx="13">
                  <c:v>128</c:v>
                </c:pt>
                <c:pt idx="14">
                  <c:v>156</c:v>
                </c:pt>
                <c:pt idx="15">
                  <c:v>211</c:v>
                </c:pt>
                <c:pt idx="16">
                  <c:v>276</c:v>
                </c:pt>
                <c:pt idx="17">
                  <c:v>328</c:v>
                </c:pt>
                <c:pt idx="18">
                  <c:v>379</c:v>
                </c:pt>
                <c:pt idx="19">
                  <c:v>389</c:v>
                </c:pt>
                <c:pt idx="20">
                  <c:v>389</c:v>
                </c:pt>
                <c:pt idx="21">
                  <c:v>438</c:v>
                </c:pt>
                <c:pt idx="22">
                  <c:v>438</c:v>
                </c:pt>
                <c:pt idx="23">
                  <c:v>438</c:v>
                </c:pt>
                <c:pt idx="24">
                  <c:v>418</c:v>
                </c:pt>
                <c:pt idx="25">
                  <c:v>416</c:v>
                </c:pt>
                <c:pt idx="26">
                  <c:v>378</c:v>
                </c:pt>
                <c:pt idx="27">
                  <c:v>362</c:v>
                </c:pt>
                <c:pt idx="28">
                  <c:v>262</c:v>
                </c:pt>
                <c:pt idx="29">
                  <c:v>212</c:v>
                </c:pt>
                <c:pt idx="30">
                  <c:v>170</c:v>
                </c:pt>
                <c:pt idx="31">
                  <c:v>138</c:v>
                </c:pt>
                <c:pt idx="32">
                  <c:v>138</c:v>
                </c:pt>
                <c:pt idx="33">
                  <c:v>45</c:v>
                </c:pt>
                <c:pt idx="34">
                  <c:v>44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A5-4CF7-A567-9E670CF85794}"/>
            </c:ext>
          </c:extLst>
        </c:ser>
        <c:ser>
          <c:idx val="1"/>
          <c:order val="1"/>
          <c:tx>
            <c:strRef>
              <c:f>'UTCC 동원계획'!$B$66</c:f>
              <c:strCache>
                <c:ptCount val="1"/>
                <c:pt idx="0">
                  <c:v>배관/소방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동원계획'!$O$66:$BA$66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14</c:v>
                </c:pt>
                <c:pt idx="10">
                  <c:v>27</c:v>
                </c:pt>
                <c:pt idx="11">
                  <c:v>94.2</c:v>
                </c:pt>
                <c:pt idx="12">
                  <c:v>160.80000000000001</c:v>
                </c:pt>
                <c:pt idx="13">
                  <c:v>234</c:v>
                </c:pt>
                <c:pt idx="14">
                  <c:v>240</c:v>
                </c:pt>
                <c:pt idx="15">
                  <c:v>240</c:v>
                </c:pt>
                <c:pt idx="16">
                  <c:v>240</c:v>
                </c:pt>
                <c:pt idx="17">
                  <c:v>240</c:v>
                </c:pt>
                <c:pt idx="18">
                  <c:v>330</c:v>
                </c:pt>
                <c:pt idx="19">
                  <c:v>430</c:v>
                </c:pt>
                <c:pt idx="20">
                  <c:v>470</c:v>
                </c:pt>
                <c:pt idx="21">
                  <c:v>532</c:v>
                </c:pt>
                <c:pt idx="22">
                  <c:v>532</c:v>
                </c:pt>
                <c:pt idx="23">
                  <c:v>542</c:v>
                </c:pt>
                <c:pt idx="24">
                  <c:v>530</c:v>
                </c:pt>
                <c:pt idx="25">
                  <c:v>470</c:v>
                </c:pt>
                <c:pt idx="26">
                  <c:v>430</c:v>
                </c:pt>
                <c:pt idx="27">
                  <c:v>410</c:v>
                </c:pt>
                <c:pt idx="28">
                  <c:v>360</c:v>
                </c:pt>
                <c:pt idx="29">
                  <c:v>239.6</c:v>
                </c:pt>
                <c:pt idx="30">
                  <c:v>218</c:v>
                </c:pt>
                <c:pt idx="31">
                  <c:v>168</c:v>
                </c:pt>
                <c:pt idx="32">
                  <c:v>121</c:v>
                </c:pt>
                <c:pt idx="33">
                  <c:v>68</c:v>
                </c:pt>
                <c:pt idx="34">
                  <c:v>67</c:v>
                </c:pt>
                <c:pt idx="35">
                  <c:v>67</c:v>
                </c:pt>
                <c:pt idx="36">
                  <c:v>41</c:v>
                </c:pt>
                <c:pt idx="37">
                  <c:v>41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A5-4CF7-A567-9E670CF85794}"/>
            </c:ext>
          </c:extLst>
        </c:ser>
        <c:ser>
          <c:idx val="2"/>
          <c:order val="2"/>
          <c:tx>
            <c:strRef>
              <c:f>'UTCC 동원계획'!$B$67</c:f>
              <c:strCache>
                <c:ptCount val="1"/>
                <c:pt idx="0">
                  <c:v>HVAC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동원계획'!$O$67:$BA$67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8</c:v>
                </c:pt>
                <c:pt idx="12">
                  <c:v>9</c:v>
                </c:pt>
                <c:pt idx="13">
                  <c:v>17</c:v>
                </c:pt>
                <c:pt idx="14">
                  <c:v>33</c:v>
                </c:pt>
                <c:pt idx="15">
                  <c:v>48</c:v>
                </c:pt>
                <c:pt idx="16">
                  <c:v>52</c:v>
                </c:pt>
                <c:pt idx="17">
                  <c:v>52</c:v>
                </c:pt>
                <c:pt idx="18">
                  <c:v>52</c:v>
                </c:pt>
                <c:pt idx="19">
                  <c:v>56</c:v>
                </c:pt>
                <c:pt idx="20">
                  <c:v>56</c:v>
                </c:pt>
                <c:pt idx="21">
                  <c:v>58</c:v>
                </c:pt>
                <c:pt idx="22">
                  <c:v>58</c:v>
                </c:pt>
                <c:pt idx="23">
                  <c:v>60</c:v>
                </c:pt>
                <c:pt idx="24">
                  <c:v>59</c:v>
                </c:pt>
                <c:pt idx="25">
                  <c:v>59</c:v>
                </c:pt>
                <c:pt idx="26">
                  <c:v>59</c:v>
                </c:pt>
                <c:pt idx="27">
                  <c:v>60</c:v>
                </c:pt>
                <c:pt idx="28">
                  <c:v>60</c:v>
                </c:pt>
                <c:pt idx="29">
                  <c:v>60</c:v>
                </c:pt>
                <c:pt idx="30">
                  <c:v>60</c:v>
                </c:pt>
                <c:pt idx="31">
                  <c:v>23</c:v>
                </c:pt>
                <c:pt idx="32">
                  <c:v>19</c:v>
                </c:pt>
                <c:pt idx="33">
                  <c:v>19</c:v>
                </c:pt>
                <c:pt idx="34">
                  <c:v>19</c:v>
                </c:pt>
                <c:pt idx="35">
                  <c:v>16</c:v>
                </c:pt>
                <c:pt idx="36">
                  <c:v>16</c:v>
                </c:pt>
                <c:pt idx="37">
                  <c:v>14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5-4CF7-A567-9E670CF85794}"/>
            </c:ext>
          </c:extLst>
        </c:ser>
        <c:ser>
          <c:idx val="3"/>
          <c:order val="3"/>
          <c:tx>
            <c:strRef>
              <c:f>'UTCC 동원계획'!$B$68</c:f>
              <c:strCache>
                <c:ptCount val="1"/>
                <c:pt idx="0">
                  <c:v>전기/계장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동원계획'!$O$68:$BA$68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</c:v>
                </c:pt>
                <c:pt idx="9">
                  <c:v>14</c:v>
                </c:pt>
                <c:pt idx="10">
                  <c:v>29</c:v>
                </c:pt>
                <c:pt idx="11">
                  <c:v>37</c:v>
                </c:pt>
                <c:pt idx="12">
                  <c:v>37</c:v>
                </c:pt>
                <c:pt idx="13">
                  <c:v>39</c:v>
                </c:pt>
                <c:pt idx="14">
                  <c:v>39</c:v>
                </c:pt>
                <c:pt idx="15">
                  <c:v>104</c:v>
                </c:pt>
                <c:pt idx="16">
                  <c:v>130</c:v>
                </c:pt>
                <c:pt idx="17">
                  <c:v>180</c:v>
                </c:pt>
                <c:pt idx="18">
                  <c:v>218</c:v>
                </c:pt>
                <c:pt idx="19">
                  <c:v>258</c:v>
                </c:pt>
                <c:pt idx="20">
                  <c:v>333</c:v>
                </c:pt>
                <c:pt idx="21">
                  <c:v>333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328</c:v>
                </c:pt>
                <c:pt idx="29">
                  <c:v>305</c:v>
                </c:pt>
                <c:pt idx="30">
                  <c:v>283</c:v>
                </c:pt>
                <c:pt idx="31">
                  <c:v>249</c:v>
                </c:pt>
                <c:pt idx="32">
                  <c:v>199</c:v>
                </c:pt>
                <c:pt idx="33">
                  <c:v>148</c:v>
                </c:pt>
                <c:pt idx="34">
                  <c:v>128</c:v>
                </c:pt>
                <c:pt idx="35">
                  <c:v>69</c:v>
                </c:pt>
                <c:pt idx="36">
                  <c:v>39</c:v>
                </c:pt>
                <c:pt idx="37">
                  <c:v>38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A5-4CF7-A567-9E670CF85794}"/>
            </c:ext>
          </c:extLst>
        </c:ser>
        <c:ser>
          <c:idx val="4"/>
          <c:order val="4"/>
          <c:tx>
            <c:strRef>
              <c:f>'UTCC 동원계획'!$B$69</c:f>
              <c:strCache>
                <c:ptCount val="1"/>
                <c:pt idx="0">
                  <c:v>가설/건축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동원계획'!$O$69:$BA$69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50</c:v>
                </c:pt>
                <c:pt idx="3">
                  <c:v>55</c:v>
                </c:pt>
                <c:pt idx="4">
                  <c:v>55</c:v>
                </c:pt>
                <c:pt idx="5">
                  <c:v>125</c:v>
                </c:pt>
                <c:pt idx="6">
                  <c:v>160</c:v>
                </c:pt>
                <c:pt idx="7">
                  <c:v>180</c:v>
                </c:pt>
                <c:pt idx="8">
                  <c:v>210</c:v>
                </c:pt>
                <c:pt idx="9">
                  <c:v>233</c:v>
                </c:pt>
                <c:pt idx="10">
                  <c:v>260</c:v>
                </c:pt>
                <c:pt idx="11">
                  <c:v>280</c:v>
                </c:pt>
                <c:pt idx="12">
                  <c:v>320</c:v>
                </c:pt>
                <c:pt idx="13">
                  <c:v>380</c:v>
                </c:pt>
                <c:pt idx="14">
                  <c:v>433</c:v>
                </c:pt>
                <c:pt idx="15">
                  <c:v>511</c:v>
                </c:pt>
                <c:pt idx="16">
                  <c:v>538</c:v>
                </c:pt>
                <c:pt idx="17">
                  <c:v>575</c:v>
                </c:pt>
                <c:pt idx="18">
                  <c:v>585</c:v>
                </c:pt>
                <c:pt idx="19">
                  <c:v>600</c:v>
                </c:pt>
                <c:pt idx="20">
                  <c:v>620</c:v>
                </c:pt>
                <c:pt idx="21">
                  <c:v>620</c:v>
                </c:pt>
                <c:pt idx="22">
                  <c:v>620</c:v>
                </c:pt>
                <c:pt idx="23">
                  <c:v>595</c:v>
                </c:pt>
                <c:pt idx="24">
                  <c:v>590</c:v>
                </c:pt>
                <c:pt idx="25">
                  <c:v>575</c:v>
                </c:pt>
                <c:pt idx="26">
                  <c:v>555</c:v>
                </c:pt>
                <c:pt idx="27">
                  <c:v>420</c:v>
                </c:pt>
                <c:pt idx="28">
                  <c:v>263</c:v>
                </c:pt>
                <c:pt idx="29">
                  <c:v>213</c:v>
                </c:pt>
                <c:pt idx="30">
                  <c:v>163</c:v>
                </c:pt>
                <c:pt idx="31">
                  <c:v>113</c:v>
                </c:pt>
                <c:pt idx="32">
                  <c:v>63</c:v>
                </c:pt>
                <c:pt idx="33">
                  <c:v>41</c:v>
                </c:pt>
                <c:pt idx="34">
                  <c:v>30</c:v>
                </c:pt>
                <c:pt idx="35">
                  <c:v>29</c:v>
                </c:pt>
                <c:pt idx="36">
                  <c:v>27</c:v>
                </c:pt>
                <c:pt idx="37">
                  <c:v>17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A5-4CF7-A567-9E670CF85794}"/>
            </c:ext>
          </c:extLst>
        </c:ser>
        <c:ser>
          <c:idx val="5"/>
          <c:order val="5"/>
          <c:tx>
            <c:strRef>
              <c:f>'UTCC 동원계획'!$B$70</c:f>
              <c:strCache>
                <c:ptCount val="1"/>
                <c:pt idx="0">
                  <c:v>토목</c:v>
                </c:pt>
              </c:strCache>
            </c:strRef>
          </c:tx>
          <c:invertIfNegative val="0"/>
          <c:cat>
            <c:multiLvlStrRef>
              <c:f>'UTCC 동원계획'!$O$4:$BA$6</c:f>
              <c:multiLvlStrCache>
                <c:ptCount val="39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  <c:pt idx="36">
                    <c:v>10</c:v>
                  </c:pt>
                  <c:pt idx="37">
                    <c:v>11</c:v>
                  </c:pt>
                  <c:pt idx="38">
                    <c:v>12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'UTCC 동원계획'!$O$70:$BA$70</c:f>
              <c:numCache>
                <c:formatCode>_(* #,##0_);_(* \(#,##0\);_(* "-"_);_(@_)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32</c:v>
                </c:pt>
                <c:pt idx="3">
                  <c:v>35</c:v>
                </c:pt>
                <c:pt idx="4">
                  <c:v>42</c:v>
                </c:pt>
                <c:pt idx="5">
                  <c:v>55</c:v>
                </c:pt>
                <c:pt idx="6">
                  <c:v>180</c:v>
                </c:pt>
                <c:pt idx="7">
                  <c:v>220</c:v>
                </c:pt>
                <c:pt idx="8">
                  <c:v>280</c:v>
                </c:pt>
                <c:pt idx="9">
                  <c:v>320</c:v>
                </c:pt>
                <c:pt idx="10">
                  <c:v>350</c:v>
                </c:pt>
                <c:pt idx="11">
                  <c:v>423</c:v>
                </c:pt>
                <c:pt idx="12">
                  <c:v>450</c:v>
                </c:pt>
                <c:pt idx="13">
                  <c:v>455</c:v>
                </c:pt>
                <c:pt idx="14">
                  <c:v>473</c:v>
                </c:pt>
                <c:pt idx="15">
                  <c:v>480</c:v>
                </c:pt>
                <c:pt idx="16">
                  <c:v>480</c:v>
                </c:pt>
                <c:pt idx="17">
                  <c:v>495</c:v>
                </c:pt>
                <c:pt idx="18">
                  <c:v>522</c:v>
                </c:pt>
                <c:pt idx="19">
                  <c:v>522</c:v>
                </c:pt>
                <c:pt idx="20">
                  <c:v>522</c:v>
                </c:pt>
                <c:pt idx="21">
                  <c:v>522</c:v>
                </c:pt>
                <c:pt idx="22">
                  <c:v>512</c:v>
                </c:pt>
                <c:pt idx="23">
                  <c:v>510</c:v>
                </c:pt>
                <c:pt idx="24">
                  <c:v>500</c:v>
                </c:pt>
                <c:pt idx="25">
                  <c:v>488</c:v>
                </c:pt>
                <c:pt idx="26">
                  <c:v>455</c:v>
                </c:pt>
                <c:pt idx="27">
                  <c:v>322</c:v>
                </c:pt>
                <c:pt idx="28">
                  <c:v>222</c:v>
                </c:pt>
                <c:pt idx="29">
                  <c:v>159</c:v>
                </c:pt>
                <c:pt idx="30">
                  <c:v>109</c:v>
                </c:pt>
                <c:pt idx="31">
                  <c:v>109</c:v>
                </c:pt>
                <c:pt idx="32">
                  <c:v>56</c:v>
                </c:pt>
                <c:pt idx="33">
                  <c:v>56</c:v>
                </c:pt>
                <c:pt idx="34">
                  <c:v>25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A5-4CF7-A567-9E670CF85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187185792"/>
        <c:axId val="187191680"/>
      </c:barChart>
      <c:catAx>
        <c:axId val="18718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87191680"/>
        <c:crosses val="autoZero"/>
        <c:auto val="1"/>
        <c:lblAlgn val="ctr"/>
        <c:lblOffset val="100"/>
        <c:noMultiLvlLbl val="0"/>
      </c:catAx>
      <c:valAx>
        <c:axId val="187191680"/>
        <c:scaling>
          <c:orientation val="minMax"/>
          <c:max val="2800"/>
        </c:scaling>
        <c:delete val="0"/>
        <c:axPos val="l"/>
        <c:majorGridlines/>
        <c:numFmt formatCode="_(* #,##0_);_(* \(#,##0\);_(* &quot;-&quot;_);_(@_)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ko-KR"/>
          </a:p>
        </c:txPr>
        <c:crossAx val="187185792"/>
        <c:crosses val="autoZero"/>
        <c:crossBetween val="between"/>
        <c:majorUnit val="200"/>
      </c:valAx>
      <c:spPr>
        <a:noFill/>
      </c:spPr>
    </c:plotArea>
    <c:legend>
      <c:legendPos val="r"/>
      <c:layout>
        <c:manualLayout>
          <c:xMode val="edge"/>
          <c:yMode val="edge"/>
          <c:x val="0.86340475202997236"/>
          <c:y val="2.7770967633386694E-2"/>
          <c:w val="0.10108275629728754"/>
          <c:h val="0.41026232676194457"/>
        </c:manualLayout>
      </c:layout>
      <c:overlay val="1"/>
      <c:spPr>
        <a:solidFill>
          <a:schemeClr val="bg1"/>
        </a:solidFill>
        <a:ln w="15875">
          <a:solidFill>
            <a:schemeClr val="tx1">
              <a:lumMod val="65000"/>
              <a:lumOff val="35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장비동원계획!$B$77</c:f>
              <c:strCache>
                <c:ptCount val="1"/>
                <c:pt idx="0">
                  <c:v>기타장비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multiLvlStrRef>
              <c:f>장비동원계획!$O$5:$AX$7</c:f>
              <c:multiLvlStrCache>
                <c:ptCount val="36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장비동원계획!$O$77:$AX$77</c:f>
              <c:numCache>
                <c:formatCode>#,##0_ 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41</c:v>
                </c:pt>
                <c:pt idx="3">
                  <c:v>41</c:v>
                </c:pt>
                <c:pt idx="4">
                  <c:v>41</c:v>
                </c:pt>
                <c:pt idx="5">
                  <c:v>38</c:v>
                </c:pt>
                <c:pt idx="6">
                  <c:v>38</c:v>
                </c:pt>
                <c:pt idx="7">
                  <c:v>37</c:v>
                </c:pt>
                <c:pt idx="8">
                  <c:v>41</c:v>
                </c:pt>
                <c:pt idx="9">
                  <c:v>49</c:v>
                </c:pt>
                <c:pt idx="10">
                  <c:v>38</c:v>
                </c:pt>
                <c:pt idx="11">
                  <c:v>48</c:v>
                </c:pt>
                <c:pt idx="12">
                  <c:v>47</c:v>
                </c:pt>
                <c:pt idx="13">
                  <c:v>47</c:v>
                </c:pt>
                <c:pt idx="14">
                  <c:v>48</c:v>
                </c:pt>
                <c:pt idx="15">
                  <c:v>44</c:v>
                </c:pt>
                <c:pt idx="16">
                  <c:v>44</c:v>
                </c:pt>
                <c:pt idx="17">
                  <c:v>48</c:v>
                </c:pt>
                <c:pt idx="18">
                  <c:v>48</c:v>
                </c:pt>
                <c:pt idx="19">
                  <c:v>46</c:v>
                </c:pt>
                <c:pt idx="20">
                  <c:v>46</c:v>
                </c:pt>
                <c:pt idx="21">
                  <c:v>46</c:v>
                </c:pt>
                <c:pt idx="22">
                  <c:v>45</c:v>
                </c:pt>
                <c:pt idx="23">
                  <c:v>42</c:v>
                </c:pt>
                <c:pt idx="24">
                  <c:v>32</c:v>
                </c:pt>
                <c:pt idx="25">
                  <c:v>31</c:v>
                </c:pt>
                <c:pt idx="26">
                  <c:v>24</c:v>
                </c:pt>
                <c:pt idx="27">
                  <c:v>20</c:v>
                </c:pt>
                <c:pt idx="28">
                  <c:v>23</c:v>
                </c:pt>
                <c:pt idx="29">
                  <c:v>21</c:v>
                </c:pt>
                <c:pt idx="30">
                  <c:v>12</c:v>
                </c:pt>
                <c:pt idx="31">
                  <c:v>8</c:v>
                </c:pt>
                <c:pt idx="32">
                  <c:v>8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19-45D3-9787-499724469C06}"/>
            </c:ext>
          </c:extLst>
        </c:ser>
        <c:ser>
          <c:idx val="2"/>
          <c:order val="1"/>
          <c:tx>
            <c:strRef>
              <c:f>장비동원계획!$C$50</c:f>
              <c:strCache>
                <c:ptCount val="1"/>
                <c:pt idx="0">
                  <c:v>운반장비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val>
            <c:numRef>
              <c:f>장비동원계획!$O$50:$AX$50</c:f>
              <c:numCache>
                <c:formatCode>_(* #,##0_);_(* \(#,##0\);_(* "-"_);_(@_)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10</c:v>
                </c:pt>
                <c:pt idx="12">
                  <c:v>11</c:v>
                </c:pt>
                <c:pt idx="13">
                  <c:v>15</c:v>
                </c:pt>
                <c:pt idx="14">
                  <c:v>21</c:v>
                </c:pt>
                <c:pt idx="15">
                  <c:v>20</c:v>
                </c:pt>
                <c:pt idx="16">
                  <c:v>20</c:v>
                </c:pt>
                <c:pt idx="17">
                  <c:v>22</c:v>
                </c:pt>
                <c:pt idx="18">
                  <c:v>23</c:v>
                </c:pt>
                <c:pt idx="19">
                  <c:v>22</c:v>
                </c:pt>
                <c:pt idx="20">
                  <c:v>22</c:v>
                </c:pt>
                <c:pt idx="21">
                  <c:v>22</c:v>
                </c:pt>
                <c:pt idx="22">
                  <c:v>21</c:v>
                </c:pt>
                <c:pt idx="23">
                  <c:v>20</c:v>
                </c:pt>
                <c:pt idx="24">
                  <c:v>19</c:v>
                </c:pt>
                <c:pt idx="25">
                  <c:v>17</c:v>
                </c:pt>
                <c:pt idx="26">
                  <c:v>14</c:v>
                </c:pt>
                <c:pt idx="27">
                  <c:v>13</c:v>
                </c:pt>
                <c:pt idx="28">
                  <c:v>12</c:v>
                </c:pt>
                <c:pt idx="29">
                  <c:v>12</c:v>
                </c:pt>
                <c:pt idx="30">
                  <c:v>9</c:v>
                </c:pt>
                <c:pt idx="31">
                  <c:v>7</c:v>
                </c:pt>
                <c:pt idx="32">
                  <c:v>7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19-45D3-9787-499724469C06}"/>
            </c:ext>
          </c:extLst>
        </c:ser>
        <c:ser>
          <c:idx val="0"/>
          <c:order val="2"/>
          <c:tx>
            <c:strRef>
              <c:f>장비동원계획!$C$29</c:f>
              <c:strCache>
                <c:ptCount val="1"/>
                <c:pt idx="0">
                  <c:v>양중장비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multiLvlStrRef>
              <c:f>장비동원계획!$O$5:$AX$7</c:f>
              <c:multiLvlStrCache>
                <c:ptCount val="36"/>
                <c:lvl>
                  <c:pt idx="0">
                    <c:v>0</c:v>
                  </c:pt>
                  <c:pt idx="1">
                    <c:v>1</c:v>
                  </c:pt>
                  <c:pt idx="2">
                    <c:v>2</c:v>
                  </c:pt>
                  <c:pt idx="3">
                    <c:v>3</c:v>
                  </c:pt>
                  <c:pt idx="4">
                    <c:v>4</c:v>
                  </c:pt>
                  <c:pt idx="5">
                    <c:v>5</c:v>
                  </c:pt>
                  <c:pt idx="6">
                    <c:v>6</c:v>
                  </c:pt>
                  <c:pt idx="7">
                    <c:v>7</c:v>
                  </c:pt>
                  <c:pt idx="8">
                    <c:v>8</c:v>
                  </c:pt>
                  <c:pt idx="9">
                    <c:v>9</c:v>
                  </c:pt>
                  <c:pt idx="10">
                    <c:v>10</c:v>
                  </c:pt>
                  <c:pt idx="11">
                    <c:v>11</c:v>
                  </c:pt>
                  <c:pt idx="12">
                    <c:v>12</c:v>
                  </c:pt>
                  <c:pt idx="13">
                    <c:v>13</c:v>
                  </c:pt>
                  <c:pt idx="14">
                    <c:v>14</c:v>
                  </c:pt>
                  <c:pt idx="15">
                    <c:v>15</c:v>
                  </c:pt>
                  <c:pt idx="16">
                    <c:v>16</c:v>
                  </c:pt>
                  <c:pt idx="17">
                    <c:v>17</c:v>
                  </c:pt>
                  <c:pt idx="18">
                    <c:v>18</c:v>
                  </c:pt>
                  <c:pt idx="19">
                    <c:v>19</c:v>
                  </c:pt>
                  <c:pt idx="20">
                    <c:v>20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</c:lvl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</c:v>
                  </c:pt>
                  <c:pt idx="4">
                    <c:v>2</c:v>
                  </c:pt>
                  <c:pt idx="5">
                    <c:v>3</c:v>
                  </c:pt>
                  <c:pt idx="6">
                    <c:v>4</c:v>
                  </c:pt>
                  <c:pt idx="7">
                    <c:v>5</c:v>
                  </c:pt>
                  <c:pt idx="8">
                    <c:v>6</c:v>
                  </c:pt>
                  <c:pt idx="9">
                    <c:v>7</c:v>
                  </c:pt>
                  <c:pt idx="10">
                    <c:v>8</c:v>
                  </c:pt>
                  <c:pt idx="11">
                    <c:v>9</c:v>
                  </c:pt>
                  <c:pt idx="12">
                    <c:v>10</c:v>
                  </c:pt>
                  <c:pt idx="13">
                    <c:v>11</c:v>
                  </c:pt>
                  <c:pt idx="14">
                    <c:v>12</c:v>
                  </c:pt>
                  <c:pt idx="15">
                    <c:v>1</c:v>
                  </c:pt>
                  <c:pt idx="16">
                    <c:v>2</c:v>
                  </c:pt>
                  <c:pt idx="17">
                    <c:v>3</c:v>
                  </c:pt>
                  <c:pt idx="18">
                    <c:v>4</c:v>
                  </c:pt>
                  <c:pt idx="19">
                    <c:v>5</c:v>
                  </c:pt>
                  <c:pt idx="20">
                    <c:v>6</c:v>
                  </c:pt>
                  <c:pt idx="21">
                    <c:v>7</c:v>
                  </c:pt>
                  <c:pt idx="22">
                    <c:v>8</c:v>
                  </c:pt>
                  <c:pt idx="23">
                    <c:v>9</c:v>
                  </c:pt>
                  <c:pt idx="24">
                    <c:v>10</c:v>
                  </c:pt>
                  <c:pt idx="25">
                    <c:v>11</c:v>
                  </c:pt>
                  <c:pt idx="26">
                    <c:v>12</c:v>
                  </c:pt>
                  <c:pt idx="27">
                    <c:v>1</c:v>
                  </c:pt>
                  <c:pt idx="28">
                    <c:v>2</c:v>
                  </c:pt>
                  <c:pt idx="29">
                    <c:v>3</c:v>
                  </c:pt>
                  <c:pt idx="30">
                    <c:v>4</c:v>
                  </c:pt>
                  <c:pt idx="31">
                    <c:v>5</c:v>
                  </c:pt>
                  <c:pt idx="32">
                    <c:v>6</c:v>
                  </c:pt>
                  <c:pt idx="33">
                    <c:v>7</c:v>
                  </c:pt>
                  <c:pt idx="34">
                    <c:v>8</c:v>
                  </c:pt>
                  <c:pt idx="35">
                    <c:v>9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장비동원계획!$O$29:$AX$29</c:f>
              <c:numCache>
                <c:formatCode>_(* #,##0_);_(* \(#,##0\);_(* "-"_);_(@_)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6</c:v>
                </c:pt>
                <c:pt idx="13">
                  <c:v>9</c:v>
                </c:pt>
                <c:pt idx="14">
                  <c:v>9</c:v>
                </c:pt>
                <c:pt idx="15">
                  <c:v>10</c:v>
                </c:pt>
                <c:pt idx="16">
                  <c:v>11</c:v>
                </c:pt>
                <c:pt idx="17">
                  <c:v>14</c:v>
                </c:pt>
                <c:pt idx="18">
                  <c:v>16</c:v>
                </c:pt>
                <c:pt idx="19">
                  <c:v>16</c:v>
                </c:pt>
                <c:pt idx="20">
                  <c:v>13</c:v>
                </c:pt>
                <c:pt idx="21">
                  <c:v>13</c:v>
                </c:pt>
                <c:pt idx="22">
                  <c:v>9</c:v>
                </c:pt>
                <c:pt idx="23">
                  <c:v>10</c:v>
                </c:pt>
                <c:pt idx="24">
                  <c:v>8</c:v>
                </c:pt>
                <c:pt idx="25">
                  <c:v>6</c:v>
                </c:pt>
                <c:pt idx="26">
                  <c:v>2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19-45D3-9787-499724469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5752960"/>
        <c:axId val="185799808"/>
      </c:barChart>
      <c:catAx>
        <c:axId val="185752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5799808"/>
        <c:crosses val="autoZero"/>
        <c:auto val="1"/>
        <c:lblAlgn val="ctr"/>
        <c:lblOffset val="100"/>
        <c:noMultiLvlLbl val="0"/>
      </c:catAx>
      <c:valAx>
        <c:axId val="185799808"/>
        <c:scaling>
          <c:orientation val="minMax"/>
        </c:scaling>
        <c:delete val="0"/>
        <c:axPos val="l"/>
        <c:majorGridlines/>
        <c:numFmt formatCode="#,##0_ " sourceLinked="1"/>
        <c:majorTickMark val="out"/>
        <c:minorTickMark val="none"/>
        <c:tickLblPos val="nextTo"/>
        <c:crossAx val="185752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7.3334755631289689E-2"/>
          <c:y val="7.0252250298867822E-2"/>
          <c:w val="0.10952025296356781"/>
          <c:h val="0.32197074025456507"/>
        </c:manualLayout>
      </c:layout>
      <c:overlay val="1"/>
      <c:spPr>
        <a:solidFill>
          <a:schemeClr val="bg1"/>
        </a:solidFill>
        <a:ln w="19050">
          <a:solidFill>
            <a:schemeClr val="tx1">
              <a:lumMod val="65000"/>
              <a:lumOff val="35000"/>
            </a:schemeClr>
          </a:solidFill>
        </a:ln>
      </c:spPr>
      <c:txPr>
        <a:bodyPr/>
        <a:lstStyle/>
        <a:p>
          <a:pPr>
            <a:lnSpc>
              <a:spcPct val="120000"/>
            </a:lnSpc>
            <a:defRPr sz="1200">
              <a:latin typeface="현대하모니 L" panose="02020603020101020101" pitchFamily="18" charset="-127"/>
              <a:ea typeface="현대하모니 L" panose="02020603020101020101" pitchFamily="18" charset="-127"/>
            </a:defRPr>
          </a:pPr>
          <a:endParaRPr lang="ko-KR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7DFC1-EBC0-4368-9D4C-0EE5CDB83AC5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90011-C8CB-46AC-8092-85A0CF087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8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798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3F3A0D-89DE-47D7-82C0-17AC8BDECDCF}" type="slidenum">
              <a:rPr lang="ko-KR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4460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현장 현황입니다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화면 중앙을 기준으로 우측에 기존</a:t>
            </a:r>
            <a:r>
              <a:rPr lang="ko-KR" altLang="en-US" baseline="0" dirty="0" smtClean="0"/>
              <a:t> 발전소가 위치하고 있으면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좌측에 신설 발전소 부지가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위치하고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New Site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40.0ha</a:t>
            </a:r>
          </a:p>
          <a:p>
            <a:pPr marL="171450" indent="-171450" algn="l">
              <a:buFontTx/>
              <a:buChar char="-"/>
            </a:pPr>
            <a:r>
              <a:rPr lang="en-US" altLang="ko-KR" dirty="0" smtClean="0"/>
              <a:t>Plant area : 12.3ha</a:t>
            </a:r>
          </a:p>
          <a:p>
            <a:pPr marL="171450" indent="-171450" algn="l">
              <a:buFontTx/>
              <a:buChar char="-"/>
            </a:pPr>
            <a:r>
              <a:rPr lang="en-US" altLang="ko-KR" dirty="0" smtClean="0"/>
              <a:t>Laydown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: 27.7ha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기존 발전소는 우측 끝으로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1,2</a:t>
            </a:r>
            <a:r>
              <a:rPr lang="ko-KR" altLang="en-US" baseline="0" dirty="0" smtClean="0"/>
              <a:t>호기</a:t>
            </a:r>
            <a:r>
              <a:rPr lang="en-US" altLang="ko-KR" baseline="0" dirty="0" smtClean="0"/>
              <a:t>, 3,4</a:t>
            </a:r>
            <a:r>
              <a:rPr lang="ko-KR" altLang="en-US" baseline="0" dirty="0" smtClean="0"/>
              <a:t>호기 및 </a:t>
            </a:r>
            <a:r>
              <a:rPr lang="en-US" altLang="ko-KR" baseline="0" dirty="0" smtClean="0"/>
              <a:t>5&amp;6</a:t>
            </a:r>
            <a:r>
              <a:rPr lang="ko-KR" altLang="en-US" baseline="0" dirty="0" smtClean="0"/>
              <a:t>호기 순으로 배치되어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기존발전소 </a:t>
            </a:r>
            <a:r>
              <a:rPr lang="en-US" altLang="ko-KR" baseline="0" dirty="0" smtClean="0"/>
              <a:t>1,2</a:t>
            </a:r>
            <a:r>
              <a:rPr lang="ko-KR" altLang="en-US" baseline="0" dirty="0" smtClean="0"/>
              <a:t>호기는 가동 중단 및 발전설비 철거 완료 되었으며</a:t>
            </a:r>
            <a:r>
              <a:rPr lang="en-US" altLang="ko-KR" baseline="0" dirty="0" smtClean="0"/>
              <a:t>, 3&amp;4</a:t>
            </a:r>
            <a:r>
              <a:rPr lang="ko-KR" altLang="en-US" baseline="0" dirty="0" smtClean="0"/>
              <a:t>호기는 </a:t>
            </a:r>
            <a:r>
              <a:rPr lang="ko-KR" altLang="en-US" baseline="0" dirty="0" err="1" smtClean="0"/>
              <a:t>운전중으로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신설발전소 </a:t>
            </a:r>
            <a:r>
              <a:rPr lang="en-US" altLang="ko-KR" baseline="0" dirty="0" smtClean="0"/>
              <a:t>OAC</a:t>
            </a:r>
            <a:r>
              <a:rPr lang="ko-KR" altLang="en-US" baseline="0" dirty="0" smtClean="0"/>
              <a:t>후 가동 중단예정으로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Decommissioning </a:t>
            </a:r>
            <a:r>
              <a:rPr lang="ko-KR" altLang="en-US" baseline="0" dirty="0" smtClean="0"/>
              <a:t>역무 대상입니다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lvl="0" latinLnBrk="1"/>
            <a:r>
              <a:rPr lang="en-US" altLang="ko-KR" sz="1200" dirty="0" smtClean="0">
                <a:effectLst/>
              </a:rPr>
              <a:t>-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      </a:t>
            </a:r>
            <a:r>
              <a:rPr lang="en-US" altLang="ko-KR" sz="1200" dirty="0" smtClean="0">
                <a:effectLst/>
              </a:rPr>
              <a:t>Block III : 200MW (1969) / ST 1&amp;2 (2x100MW)</a:t>
            </a:r>
            <a:endParaRPr lang="ko-KR" altLang="ko-KR" sz="1200" dirty="0" smtClean="0">
              <a:effectLst/>
            </a:endParaRPr>
          </a:p>
          <a:p>
            <a:pPr lvl="0" latinLnBrk="1"/>
            <a:r>
              <a:rPr lang="en-US" altLang="ko-KR" sz="1200" dirty="0" smtClean="0">
                <a:effectLst/>
              </a:rPr>
              <a:t>-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      </a:t>
            </a:r>
            <a:r>
              <a:rPr lang="en-US" altLang="ko-KR" sz="1200" dirty="0" smtClean="0">
                <a:effectLst/>
              </a:rPr>
              <a:t>Block IV : 110MW (1974) / ST 3 (1x110MW)</a:t>
            </a:r>
            <a:endParaRPr lang="ko-KR" altLang="ko-KR" sz="1200" dirty="0" smtClean="0">
              <a:effectLst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ð  </a:t>
            </a:r>
            <a:r>
              <a:rPr lang="en-US" altLang="ko-KR" sz="1200" b="1" dirty="0" smtClean="0">
                <a:effectLst/>
              </a:rPr>
              <a:t>Total : 310MW</a:t>
            </a:r>
            <a:endParaRPr lang="ko-KR" altLang="ko-KR" sz="1200" dirty="0" smtClean="0">
              <a:effectLst/>
            </a:endParaRPr>
          </a:p>
          <a:p>
            <a:pPr latinLnBrk="1"/>
            <a:r>
              <a:rPr lang="en-US" altLang="ko-KR" sz="1200" dirty="0" smtClean="0">
                <a:effectLst/>
              </a:rPr>
              <a:t> </a:t>
            </a:r>
            <a:endParaRPr lang="ko-KR" altLang="ko-KR" sz="1200" dirty="0" smtClean="0">
              <a:effectLst/>
            </a:endParaRPr>
          </a:p>
          <a:p>
            <a:pPr lvl="0" latinLnBrk="1"/>
            <a:r>
              <a:rPr lang="en-US" altLang="ko-KR" sz="1200" dirty="0" smtClean="0">
                <a:effectLst/>
              </a:rPr>
              <a:t>-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      </a:t>
            </a:r>
            <a:r>
              <a:rPr lang="en-US" altLang="ko-KR" sz="1200" dirty="0" smtClean="0">
                <a:effectLst/>
              </a:rPr>
              <a:t>Block V : 210MW (1987) / ST 6 (1x210MW)</a:t>
            </a:r>
            <a:endParaRPr lang="ko-KR" altLang="ko-KR" sz="1200" dirty="0" smtClean="0">
              <a:effectLst/>
            </a:endParaRPr>
          </a:p>
          <a:p>
            <a:pPr lvl="0" latinLnBrk="1"/>
            <a:r>
              <a:rPr lang="en-US" altLang="ko-KR" sz="1200" dirty="0" smtClean="0">
                <a:effectLst/>
              </a:rPr>
              <a:t>-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      </a:t>
            </a:r>
            <a:r>
              <a:rPr lang="en-US" altLang="ko-KR" sz="1200" dirty="0" smtClean="0">
                <a:effectLst/>
              </a:rPr>
              <a:t>Block VI : 210MW (1990) / ST 7 (1x210MW)</a:t>
            </a:r>
            <a:endParaRPr lang="ko-KR" altLang="ko-KR" sz="1200" dirty="0" smtClean="0">
              <a:effectLst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ð  </a:t>
            </a:r>
            <a:r>
              <a:rPr lang="en-US" altLang="ko-KR" sz="1200" b="1" dirty="0" smtClean="0">
                <a:effectLst/>
              </a:rPr>
              <a:t>Total : 420M</a:t>
            </a:r>
            <a:endParaRPr lang="ko-KR" altLang="ko-KR" sz="1200" dirty="0" smtClean="0">
              <a:effectLst/>
            </a:endParaRPr>
          </a:p>
          <a:p>
            <a:endParaRPr lang="ko-KR" altLang="en-US" dirty="0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EDA92A-8604-462E-9307-2CEF608C5C68}" type="slidenum">
              <a:rPr lang="ko-KR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233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baseline="0" dirty="0" smtClean="0"/>
              <a:t>복합화력 발전소 시스템 </a:t>
            </a:r>
            <a:r>
              <a:rPr lang="ko-KR" altLang="en-US" baseline="0" dirty="0" err="1" smtClean="0"/>
              <a:t>개요도입니다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주요시스템은 가스터빈</a:t>
            </a:r>
            <a:r>
              <a:rPr lang="en-US" altLang="ko-KR" dirty="0" smtClean="0"/>
              <a:t>, HRSG </a:t>
            </a:r>
            <a:r>
              <a:rPr lang="ko-KR" altLang="en-US" dirty="0" smtClean="0"/>
              <a:t>및 스팀터빈으로 구성되어 있으며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 터빈이 별도의 발전기를 갖는 </a:t>
            </a:r>
            <a:r>
              <a:rPr lang="en-US" altLang="ko-KR" baseline="0" dirty="0" smtClean="0"/>
              <a:t>Multi Shaft </a:t>
            </a:r>
            <a:r>
              <a:rPr lang="ko-KR" altLang="en-US" baseline="0" dirty="0" smtClean="0"/>
              <a:t>타입입니다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가스터빈에서 </a:t>
            </a:r>
            <a:r>
              <a:rPr lang="en-US" altLang="ko-KR" baseline="0" dirty="0" smtClean="0"/>
              <a:t>Fuel</a:t>
            </a:r>
            <a:r>
              <a:rPr lang="ko-KR" altLang="en-US" baseline="0" dirty="0" smtClean="0"/>
              <a:t>가스를 연소하여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발전하고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배열회수 보일러인 </a:t>
            </a:r>
            <a:r>
              <a:rPr lang="en-US" altLang="ko-KR" baseline="0" dirty="0" smtClean="0"/>
              <a:t>HRSG</a:t>
            </a:r>
            <a:r>
              <a:rPr lang="ko-KR" altLang="en-US" baseline="0" dirty="0" smtClean="0"/>
              <a:t>를 이용하여 스팀을 생성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스팀터빈으로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발전이 이루어 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스팀터빈의 스팀을 냉각시키는 시스템으로 </a:t>
            </a:r>
            <a:r>
              <a:rPr lang="ko-KR" altLang="en-US" baseline="0" dirty="0" err="1" smtClean="0"/>
              <a:t>냉각탑이</a:t>
            </a:r>
            <a:r>
              <a:rPr lang="ko-KR" altLang="en-US" baseline="0" dirty="0" smtClean="0"/>
              <a:t> 적용되었습니다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일부 스팀은  지역난방 설비의 열원으로 이용됩니다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EDA92A-8604-462E-9307-2CEF608C5C68}" type="slidenum">
              <a:rPr lang="ko-KR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3553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EDA92A-8604-462E-9307-2CEF608C5C68}" type="slidenum">
              <a:rPr lang="ko-KR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1707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EDA92A-8604-462E-9307-2CEF608C5C68}" type="slidenum">
              <a:rPr lang="ko-KR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5670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810B0E-91D4-493B-B933-B9897CFD0072}" type="slidenum">
              <a:rPr lang="ko-KR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ko-KR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6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810B0E-91D4-493B-B933-B9897CFD0072}" type="slidenum">
              <a:rPr lang="ko-KR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ko-KR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3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810B0E-91D4-493B-B933-B9897CFD0072}" type="slidenum">
              <a:rPr lang="ko-KR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ko-KR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95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b="1" dirty="0" smtClean="0"/>
              <a:t>자금수지 수정사항 </a:t>
            </a:r>
            <a:endParaRPr lang="en-US" altLang="ko-KR" b="1" dirty="0" smtClean="0"/>
          </a:p>
          <a:p>
            <a:r>
              <a:rPr lang="en-US" altLang="ko-KR" dirty="0" smtClean="0"/>
              <a:t> 1. </a:t>
            </a:r>
            <a:r>
              <a:rPr lang="ko-KR" altLang="en-US" dirty="0" err="1" smtClean="0"/>
              <a:t>기자재별</a:t>
            </a:r>
            <a:r>
              <a:rPr lang="ko-KR" altLang="en-US" dirty="0" smtClean="0"/>
              <a:t> 수금조건 확인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주기기 外 항목은 </a:t>
            </a:r>
            <a:r>
              <a:rPr lang="en-US" altLang="ko-KR" dirty="0" smtClean="0"/>
              <a:t>Bulk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성 제외하고는 </a:t>
            </a:r>
            <a:r>
              <a:rPr lang="en-US" altLang="ko-KR" baseline="0" dirty="0" smtClean="0"/>
              <a:t>Back to Back </a:t>
            </a:r>
            <a:r>
              <a:rPr lang="ko-KR" altLang="en-US" baseline="0" dirty="0" smtClean="0"/>
              <a:t>적용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2. </a:t>
            </a:r>
            <a:r>
              <a:rPr lang="ko-KR" altLang="en-US" baseline="0" dirty="0" smtClean="0"/>
              <a:t>수금조건 </a:t>
            </a:r>
            <a:r>
              <a:rPr lang="en-US" altLang="ko-KR" baseline="0" dirty="0" smtClean="0"/>
              <a:t>Completion </a:t>
            </a:r>
            <a:r>
              <a:rPr lang="ko-KR" altLang="en-US" baseline="0" dirty="0" err="1" smtClean="0"/>
              <a:t>호기별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2.5%, </a:t>
            </a:r>
            <a:r>
              <a:rPr lang="ko-KR" altLang="en-US" baseline="0" dirty="0" smtClean="0"/>
              <a:t>총 </a:t>
            </a:r>
            <a:r>
              <a:rPr lang="en-US" altLang="ko-KR" baseline="0" dirty="0" smtClean="0"/>
              <a:t>5% </a:t>
            </a:r>
            <a:r>
              <a:rPr lang="ko-KR" altLang="en-US" baseline="0" dirty="0" smtClean="0"/>
              <a:t>적용</a:t>
            </a:r>
            <a:r>
              <a:rPr lang="en-US" altLang="ko-KR" baseline="0" dirty="0" smtClean="0"/>
              <a:t>, OAC </a:t>
            </a:r>
            <a:r>
              <a:rPr lang="ko-KR" altLang="en-US" baseline="0" dirty="0" err="1" smtClean="0"/>
              <a:t>호기별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2.5%, </a:t>
            </a:r>
            <a:r>
              <a:rPr lang="ko-KR" altLang="en-US" baseline="0" dirty="0" smtClean="0"/>
              <a:t>총 </a:t>
            </a:r>
            <a:r>
              <a:rPr lang="en-US" altLang="ko-KR" baseline="0" dirty="0" smtClean="0"/>
              <a:t>5% </a:t>
            </a:r>
            <a:r>
              <a:rPr lang="ko-KR" altLang="en-US" baseline="0" dirty="0" smtClean="0"/>
              <a:t>적용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 3. </a:t>
            </a:r>
            <a:r>
              <a:rPr lang="ko-KR" altLang="en-US" baseline="0" dirty="0" err="1" smtClean="0"/>
              <a:t>유보금</a:t>
            </a:r>
            <a:r>
              <a:rPr lang="ko-KR" altLang="en-US" baseline="0" dirty="0" smtClean="0"/>
              <a:t> 투입조건 수금 </a:t>
            </a:r>
            <a:r>
              <a:rPr lang="en-US" altLang="ko-KR" baseline="0" dirty="0" smtClean="0"/>
              <a:t>+ 45</a:t>
            </a:r>
            <a:r>
              <a:rPr lang="ko-KR" altLang="en-US" baseline="0" dirty="0" smtClean="0"/>
              <a:t>일 적용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 4. </a:t>
            </a:r>
            <a:r>
              <a:rPr lang="ko-KR" altLang="en-US" baseline="0" dirty="0" smtClean="0"/>
              <a:t>시운전 비용 투입기간 조정 </a:t>
            </a:r>
            <a:r>
              <a:rPr lang="en-US" altLang="ko-KR" baseline="0" dirty="0" smtClean="0"/>
              <a:t>: NTP + 24 ~ 33 Month</a:t>
            </a:r>
          </a:p>
          <a:p>
            <a:r>
              <a:rPr lang="en-US" altLang="ko-KR" baseline="0" dirty="0" smtClean="0"/>
              <a:t> </a:t>
            </a:r>
            <a:endParaRPr lang="ko-KR" altLang="en-US" dirty="0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810B0E-91D4-493B-B933-B9897CFD0072}" type="slidenum">
              <a:rPr lang="ko-KR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ko-KR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5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810B0E-91D4-493B-B933-B9897CFD0072}" type="slidenum">
              <a:rPr lang="ko-KR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ko-KR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86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28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A6B36-37D9-44E8-A0AC-AA4762C660C2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046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pitchFamily="34" charset="0"/>
            </a:endParaRP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B01936-7D8B-4F23-AE4B-D0466E8BCDFF}" type="slidenum">
              <a:rPr lang="ko-KR" altLang="en-US" smtClean="0">
                <a:latin typeface="Arial" pitchFamily="34" charset="0"/>
                <a:ea typeface="굴림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ko-KR" smtClean="0"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64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945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>
                <a:latin typeface="Arial" charset="0"/>
              </a:rPr>
              <a:t>Critical Path</a:t>
            </a:r>
            <a:r>
              <a:rPr lang="en-US" altLang="ko-KR" baseline="0" dirty="0" smtClean="0">
                <a:latin typeface="Arial" charset="0"/>
              </a:rPr>
              <a:t> </a:t>
            </a:r>
            <a:r>
              <a:rPr lang="ko-KR" altLang="en-US" baseline="0" dirty="0" smtClean="0">
                <a:latin typeface="Arial" charset="0"/>
              </a:rPr>
              <a:t>관리 방안입니다</a:t>
            </a:r>
            <a:r>
              <a:rPr lang="en-US" altLang="ko-KR" baseline="0" dirty="0" smtClean="0">
                <a:latin typeface="Arial" charset="0"/>
              </a:rPr>
              <a:t>. </a:t>
            </a:r>
            <a:r>
              <a:rPr lang="ko-KR" altLang="en-US" baseline="0" dirty="0" smtClean="0">
                <a:latin typeface="Arial" charset="0"/>
              </a:rPr>
              <a:t>신규</a:t>
            </a:r>
            <a:r>
              <a:rPr lang="en-US" altLang="ko-KR" baseline="0" dirty="0" smtClean="0">
                <a:latin typeface="Arial" charset="0"/>
              </a:rPr>
              <a:t> </a:t>
            </a:r>
            <a:r>
              <a:rPr lang="ko-KR" altLang="en-US" baseline="0" dirty="0" smtClean="0">
                <a:latin typeface="Arial" charset="0"/>
              </a:rPr>
              <a:t>제작이 필요한 </a:t>
            </a:r>
            <a:r>
              <a:rPr lang="ko-KR" altLang="en-US" baseline="0" dirty="0" err="1" smtClean="0">
                <a:latin typeface="Arial" charset="0"/>
              </a:rPr>
              <a:t>가스터빈제너레이터</a:t>
            </a:r>
            <a:r>
              <a:rPr lang="en-US" altLang="ko-KR" baseline="0" dirty="0" smtClean="0">
                <a:latin typeface="Arial" charset="0"/>
              </a:rPr>
              <a:t>2</a:t>
            </a:r>
            <a:r>
              <a:rPr lang="ko-KR" altLang="en-US" baseline="0" dirty="0" smtClean="0">
                <a:latin typeface="Arial" charset="0"/>
              </a:rPr>
              <a:t>호기의 경우 동절기 </a:t>
            </a:r>
            <a:r>
              <a:rPr lang="ko-KR" altLang="en-US" baseline="0" dirty="0" err="1" smtClean="0">
                <a:latin typeface="Arial" charset="0"/>
              </a:rPr>
              <a:t>돈볼가</a:t>
            </a:r>
            <a:r>
              <a:rPr lang="ko-KR" altLang="en-US" baseline="0" dirty="0" smtClean="0">
                <a:latin typeface="Arial" charset="0"/>
              </a:rPr>
              <a:t> 운송제한으로 현장 </a:t>
            </a:r>
            <a:r>
              <a:rPr lang="ko-KR" altLang="en-US" baseline="0" dirty="0" err="1" smtClean="0">
                <a:latin typeface="Arial" charset="0"/>
              </a:rPr>
              <a:t>도착일이</a:t>
            </a:r>
            <a:r>
              <a:rPr lang="ko-KR" altLang="en-US" baseline="0" dirty="0" smtClean="0">
                <a:latin typeface="Arial" charset="0"/>
              </a:rPr>
              <a:t> </a:t>
            </a:r>
            <a:r>
              <a:rPr lang="en-US" altLang="ko-KR" baseline="0" dirty="0" smtClean="0">
                <a:latin typeface="Arial" charset="0"/>
              </a:rPr>
              <a:t>2019</a:t>
            </a:r>
            <a:r>
              <a:rPr lang="ko-KR" altLang="en-US" baseline="0" dirty="0" smtClean="0">
                <a:latin typeface="Arial" charset="0"/>
              </a:rPr>
              <a:t>년</a:t>
            </a:r>
            <a:r>
              <a:rPr lang="en-US" altLang="ko-KR" baseline="0" dirty="0" smtClean="0">
                <a:latin typeface="Arial" charset="0"/>
              </a:rPr>
              <a:t>7</a:t>
            </a:r>
            <a:r>
              <a:rPr lang="ko-KR" altLang="en-US" baseline="0" dirty="0" smtClean="0">
                <a:latin typeface="Arial" charset="0"/>
              </a:rPr>
              <a:t>월</a:t>
            </a:r>
            <a:r>
              <a:rPr lang="en-US" altLang="ko-KR" baseline="0" dirty="0" smtClean="0">
                <a:latin typeface="Arial" charset="0"/>
              </a:rPr>
              <a:t>30</a:t>
            </a:r>
            <a:r>
              <a:rPr lang="ko-KR" altLang="en-US" baseline="0" dirty="0" smtClean="0">
                <a:latin typeface="Arial" charset="0"/>
              </a:rPr>
              <a:t>일 예정입니다</a:t>
            </a:r>
            <a:r>
              <a:rPr lang="en-US" altLang="ko-KR" baseline="0" dirty="0" smtClean="0">
                <a:latin typeface="Arial" charset="0"/>
              </a:rPr>
              <a:t>. </a:t>
            </a:r>
          </a:p>
          <a:p>
            <a:r>
              <a:rPr lang="ko-KR" altLang="en-US" baseline="0" dirty="0" smtClean="0">
                <a:latin typeface="Arial" charset="0"/>
              </a:rPr>
              <a:t>이로 인해 가스터빈 </a:t>
            </a:r>
            <a:r>
              <a:rPr lang="en-US" altLang="ko-KR" baseline="0" dirty="0" smtClean="0">
                <a:latin typeface="Arial" charset="0"/>
              </a:rPr>
              <a:t>2</a:t>
            </a:r>
            <a:r>
              <a:rPr lang="ko-KR" altLang="en-US" baseline="0" dirty="0" smtClean="0">
                <a:latin typeface="Arial" charset="0"/>
              </a:rPr>
              <a:t>호기 </a:t>
            </a:r>
            <a:r>
              <a:rPr lang="ko-KR" altLang="en-US" baseline="0" dirty="0" err="1" smtClean="0">
                <a:latin typeface="Arial" charset="0"/>
              </a:rPr>
              <a:t>파이핑</a:t>
            </a:r>
            <a:r>
              <a:rPr lang="ko-KR" altLang="en-US" baseline="0" dirty="0" smtClean="0">
                <a:latin typeface="Arial" charset="0"/>
              </a:rPr>
              <a:t> 시공착수 및 이니셜 </a:t>
            </a:r>
            <a:r>
              <a:rPr lang="ko-KR" altLang="en-US" baseline="0" dirty="0" err="1" smtClean="0">
                <a:latin typeface="Arial" charset="0"/>
              </a:rPr>
              <a:t>파이어링까지</a:t>
            </a:r>
            <a:r>
              <a:rPr lang="ko-KR" altLang="en-US" baseline="0" dirty="0" smtClean="0">
                <a:latin typeface="Arial" charset="0"/>
              </a:rPr>
              <a:t> 시공 기간이 가스터빈 </a:t>
            </a:r>
            <a:r>
              <a:rPr lang="en-US" altLang="ko-KR" baseline="0" dirty="0" smtClean="0">
                <a:latin typeface="Arial" charset="0"/>
              </a:rPr>
              <a:t>1</a:t>
            </a:r>
            <a:r>
              <a:rPr lang="ko-KR" altLang="en-US" baseline="0" dirty="0" smtClean="0">
                <a:latin typeface="Arial" charset="0"/>
              </a:rPr>
              <a:t>호기 대비하여 약 </a:t>
            </a:r>
            <a:r>
              <a:rPr lang="en-US" altLang="ko-KR" baseline="0" dirty="0" smtClean="0">
                <a:latin typeface="Arial" charset="0"/>
              </a:rPr>
              <a:t>2.5</a:t>
            </a:r>
            <a:r>
              <a:rPr lang="ko-KR" altLang="en-US" baseline="0" dirty="0" smtClean="0">
                <a:latin typeface="Arial" charset="0"/>
              </a:rPr>
              <a:t>개월 부족합니다</a:t>
            </a:r>
            <a:r>
              <a:rPr lang="en-US" altLang="ko-KR" baseline="0" dirty="0" smtClean="0">
                <a:latin typeface="Arial" charset="0"/>
              </a:rPr>
              <a:t>.</a:t>
            </a:r>
          </a:p>
          <a:p>
            <a:r>
              <a:rPr lang="ko-KR" altLang="en-US" baseline="0" dirty="0" smtClean="0">
                <a:latin typeface="Arial" charset="0"/>
              </a:rPr>
              <a:t>이를 만회하기 위해서 </a:t>
            </a:r>
            <a:r>
              <a:rPr lang="en-US" altLang="ko-KR" baseline="0" dirty="0" smtClean="0">
                <a:latin typeface="Arial" charset="0"/>
              </a:rPr>
              <a:t>UTAM </a:t>
            </a:r>
            <a:r>
              <a:rPr lang="ko-KR" altLang="en-US" baseline="0" dirty="0" smtClean="0">
                <a:latin typeface="Arial" charset="0"/>
              </a:rPr>
              <a:t>사업의 동 사례를 검토하였으며</a:t>
            </a:r>
            <a:r>
              <a:rPr lang="en-US" altLang="ko-KR" baseline="0" dirty="0" smtClean="0">
                <a:latin typeface="Arial" charset="0"/>
              </a:rPr>
              <a:t>, 2</a:t>
            </a:r>
            <a:r>
              <a:rPr lang="ko-KR" altLang="en-US" baseline="0" dirty="0" smtClean="0">
                <a:latin typeface="Arial" charset="0"/>
              </a:rPr>
              <a:t>호기 </a:t>
            </a:r>
            <a:r>
              <a:rPr lang="ko-KR" altLang="en-US" baseline="0" dirty="0" err="1" smtClean="0">
                <a:latin typeface="Arial" charset="0"/>
              </a:rPr>
              <a:t>가스터빈제너레이터의</a:t>
            </a:r>
            <a:r>
              <a:rPr lang="ko-KR" altLang="en-US" baseline="0" dirty="0" smtClean="0">
                <a:latin typeface="Arial" charset="0"/>
              </a:rPr>
              <a:t> </a:t>
            </a:r>
            <a:r>
              <a:rPr lang="ko-KR" altLang="en-US" baseline="0" dirty="0" err="1" smtClean="0">
                <a:latin typeface="Arial" charset="0"/>
              </a:rPr>
              <a:t>도착전</a:t>
            </a:r>
            <a:r>
              <a:rPr lang="ko-KR" altLang="en-US" baseline="0" dirty="0" smtClean="0">
                <a:latin typeface="Arial" charset="0"/>
              </a:rPr>
              <a:t> 시공 가능한 공정을 확인 시공하고</a:t>
            </a:r>
            <a:r>
              <a:rPr lang="en-US" altLang="ko-KR" baseline="0" dirty="0" smtClean="0">
                <a:latin typeface="Arial" charset="0"/>
              </a:rPr>
              <a:t>, </a:t>
            </a:r>
            <a:r>
              <a:rPr lang="ko-KR" altLang="en-US" baseline="0" dirty="0" smtClean="0">
                <a:latin typeface="Arial" charset="0"/>
              </a:rPr>
              <a:t>가스터빈 파운데이션을 </a:t>
            </a:r>
            <a:r>
              <a:rPr lang="en-US" altLang="ko-KR" baseline="0" dirty="0" smtClean="0">
                <a:latin typeface="Arial" charset="0"/>
              </a:rPr>
              <a:t>1,2</a:t>
            </a:r>
            <a:r>
              <a:rPr lang="ko-KR" altLang="en-US" baseline="0" dirty="0" smtClean="0">
                <a:latin typeface="Arial" charset="0"/>
              </a:rPr>
              <a:t>호기 동시 시공하여 부족한 </a:t>
            </a:r>
            <a:r>
              <a:rPr lang="en-US" altLang="ko-KR" baseline="0" dirty="0" smtClean="0">
                <a:latin typeface="Arial" charset="0"/>
              </a:rPr>
              <a:t>2.5</a:t>
            </a:r>
            <a:r>
              <a:rPr lang="ko-KR" altLang="en-US" baseline="0" dirty="0" smtClean="0">
                <a:latin typeface="Arial" charset="0"/>
              </a:rPr>
              <a:t>개월을 만회하겠습니다</a:t>
            </a:r>
            <a:r>
              <a:rPr lang="en-US" altLang="ko-KR" baseline="0" dirty="0" smtClean="0">
                <a:latin typeface="Arial" charset="0"/>
              </a:rPr>
              <a:t>.</a:t>
            </a:r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85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>
                <a:latin typeface="Arial" charset="0"/>
              </a:rPr>
              <a:t>※ </a:t>
            </a:r>
            <a:r>
              <a:rPr lang="ko-KR" altLang="en-US" dirty="0" smtClean="0">
                <a:latin typeface="Arial" charset="0"/>
              </a:rPr>
              <a:t>인원현황</a:t>
            </a:r>
            <a:endParaRPr lang="en-US" altLang="ko-KR" dirty="0" smtClean="0">
              <a:latin typeface="Arial" charset="0"/>
            </a:endParaRPr>
          </a:p>
          <a:p>
            <a:r>
              <a:rPr lang="ko-KR" altLang="en-US" dirty="0" smtClean="0">
                <a:latin typeface="Arial" charset="0"/>
              </a:rPr>
              <a:t>본사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본사 근무중인 직원 계</a:t>
            </a:r>
            <a:endParaRPr lang="en-US" altLang="ko-KR" dirty="0" smtClean="0">
              <a:latin typeface="Arial" charset="0"/>
            </a:endParaRPr>
          </a:p>
          <a:p>
            <a:r>
              <a:rPr lang="ko-KR" altLang="en-US" dirty="0" smtClean="0">
                <a:latin typeface="Arial" charset="0"/>
              </a:rPr>
              <a:t>현장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현장 근무중인 직원 계 </a:t>
            </a:r>
            <a:r>
              <a:rPr lang="en-US" altLang="ko-KR" dirty="0" smtClean="0">
                <a:latin typeface="Arial" charset="0"/>
              </a:rPr>
              <a:t>(</a:t>
            </a:r>
            <a:r>
              <a:rPr lang="ko-KR" altLang="en-US" dirty="0" smtClean="0">
                <a:latin typeface="Arial" charset="0"/>
              </a:rPr>
              <a:t>공사준비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최동길 대리</a:t>
            </a:r>
            <a:r>
              <a:rPr lang="en-US" altLang="ko-KR" dirty="0" smtClean="0">
                <a:latin typeface="Arial" charset="0"/>
              </a:rPr>
              <a:t>,</a:t>
            </a:r>
            <a:r>
              <a:rPr lang="en-US" altLang="ko-KR" baseline="0" dirty="0" smtClean="0">
                <a:latin typeface="Arial" charset="0"/>
              </a:rPr>
              <a:t> </a:t>
            </a:r>
            <a:r>
              <a:rPr lang="ko-KR" altLang="en-US" baseline="0" dirty="0" err="1" smtClean="0">
                <a:latin typeface="Arial" charset="0"/>
              </a:rPr>
              <a:t>타쉬켄트</a:t>
            </a:r>
            <a:r>
              <a:rPr lang="ko-KR" altLang="en-US" baseline="0" dirty="0" smtClean="0">
                <a:latin typeface="Arial" charset="0"/>
              </a:rPr>
              <a:t> </a:t>
            </a:r>
            <a:r>
              <a:rPr lang="en-US" altLang="ko-KR" baseline="0" dirty="0" smtClean="0">
                <a:latin typeface="Arial" charset="0"/>
              </a:rPr>
              <a:t>: </a:t>
            </a:r>
            <a:r>
              <a:rPr lang="ko-KR" altLang="en-US" baseline="0" dirty="0" smtClean="0">
                <a:latin typeface="Arial" charset="0"/>
              </a:rPr>
              <a:t>김태성 차장</a:t>
            </a:r>
            <a:r>
              <a:rPr lang="en-US" altLang="ko-KR" baseline="0" dirty="0" smtClean="0">
                <a:latin typeface="Arial" charset="0"/>
              </a:rPr>
              <a:t>)</a:t>
            </a:r>
            <a:endParaRPr lang="en-US" altLang="ko-KR" dirty="0" smtClean="0">
              <a:latin typeface="Arial" charset="0"/>
            </a:endParaRPr>
          </a:p>
          <a:p>
            <a:r>
              <a:rPr lang="ko-KR" altLang="en-US" dirty="0" smtClean="0">
                <a:latin typeface="Arial" charset="0"/>
              </a:rPr>
              <a:t>부임대기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인원선정 및 발령 완료된 직원 </a:t>
            </a:r>
            <a:r>
              <a:rPr lang="en-US" altLang="ko-KR" dirty="0" smtClean="0">
                <a:latin typeface="Arial" charset="0"/>
              </a:rPr>
              <a:t>(</a:t>
            </a:r>
            <a:r>
              <a:rPr lang="ko-KR" altLang="en-US" dirty="0" smtClean="0">
                <a:latin typeface="Arial" charset="0"/>
              </a:rPr>
              <a:t>공사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이철웅 차장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이재상 차장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김태원 과장</a:t>
            </a:r>
            <a:r>
              <a:rPr lang="en-US" altLang="ko-KR" dirty="0" smtClean="0">
                <a:latin typeface="Arial" charset="0"/>
              </a:rPr>
              <a:t>)</a:t>
            </a:r>
          </a:p>
          <a:p>
            <a:r>
              <a:rPr lang="ko-KR" altLang="en-US" dirty="0" smtClean="0">
                <a:latin typeface="Arial" charset="0"/>
              </a:rPr>
              <a:t>채용예정 </a:t>
            </a:r>
            <a:r>
              <a:rPr lang="en-US" altLang="ko-KR" dirty="0" smtClean="0">
                <a:latin typeface="Arial" charset="0"/>
              </a:rPr>
              <a:t>: </a:t>
            </a:r>
            <a:r>
              <a:rPr lang="ko-KR" altLang="en-US" dirty="0" smtClean="0">
                <a:latin typeface="Arial" charset="0"/>
              </a:rPr>
              <a:t>공무 </a:t>
            </a:r>
            <a:r>
              <a:rPr lang="en-US" altLang="ko-KR" dirty="0" smtClean="0">
                <a:latin typeface="Arial" charset="0"/>
              </a:rPr>
              <a:t>(</a:t>
            </a:r>
            <a:r>
              <a:rPr lang="ko-KR" altLang="en-US" dirty="0" smtClean="0">
                <a:latin typeface="Arial" charset="0"/>
              </a:rPr>
              <a:t>외주</a:t>
            </a:r>
            <a:r>
              <a:rPr lang="en-US" altLang="ko-KR" dirty="0" smtClean="0">
                <a:latin typeface="Arial" charset="0"/>
              </a:rPr>
              <a:t>/</a:t>
            </a:r>
            <a:r>
              <a:rPr lang="ko-KR" altLang="en-US" dirty="0" smtClean="0">
                <a:latin typeface="Arial" charset="0"/>
              </a:rPr>
              <a:t>시공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구매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예산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번역</a:t>
            </a:r>
            <a:r>
              <a:rPr lang="en-US" altLang="ko-KR" dirty="0" smtClean="0">
                <a:latin typeface="Arial" charset="0"/>
              </a:rPr>
              <a:t>2, PS</a:t>
            </a:r>
            <a:r>
              <a:rPr lang="ko-KR" altLang="en-US" dirty="0" smtClean="0">
                <a:latin typeface="Arial" charset="0"/>
              </a:rPr>
              <a:t>관리 각 </a:t>
            </a:r>
            <a:r>
              <a:rPr lang="en-US" altLang="ko-KR" dirty="0" smtClean="0">
                <a:latin typeface="Arial" charset="0"/>
              </a:rPr>
              <a:t>1</a:t>
            </a:r>
            <a:r>
              <a:rPr lang="ko-KR" altLang="en-US" dirty="0" smtClean="0">
                <a:latin typeface="Arial" charset="0"/>
              </a:rPr>
              <a:t>명</a:t>
            </a:r>
            <a:r>
              <a:rPr lang="en-US" altLang="ko-KR" dirty="0" smtClean="0">
                <a:latin typeface="Arial" charset="0"/>
              </a:rPr>
              <a:t>), </a:t>
            </a:r>
            <a:r>
              <a:rPr lang="ko-KR" altLang="en-US" dirty="0" smtClean="0">
                <a:latin typeface="Arial" charset="0"/>
              </a:rPr>
              <a:t>공사준비 </a:t>
            </a:r>
            <a:r>
              <a:rPr lang="en-US" altLang="ko-KR" dirty="0" smtClean="0">
                <a:latin typeface="Arial" charset="0"/>
              </a:rPr>
              <a:t>(</a:t>
            </a:r>
            <a:r>
              <a:rPr lang="ko-KR" altLang="en-US" dirty="0" smtClean="0">
                <a:latin typeface="Arial" charset="0"/>
              </a:rPr>
              <a:t>공사부장</a:t>
            </a:r>
            <a:r>
              <a:rPr lang="en-US" altLang="ko-KR" dirty="0" smtClean="0">
                <a:latin typeface="Arial" charset="0"/>
              </a:rPr>
              <a:t>1</a:t>
            </a:r>
            <a:r>
              <a:rPr lang="ko-KR" altLang="en-US" dirty="0" smtClean="0">
                <a:latin typeface="Arial" charset="0"/>
              </a:rPr>
              <a:t>명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시운전 </a:t>
            </a:r>
            <a:r>
              <a:rPr lang="en-US" altLang="ko-KR" dirty="0" smtClean="0">
                <a:latin typeface="Arial" charset="0"/>
              </a:rPr>
              <a:t>1</a:t>
            </a:r>
            <a:r>
              <a:rPr lang="ko-KR" altLang="en-US" dirty="0" smtClean="0">
                <a:latin typeface="Arial" charset="0"/>
              </a:rPr>
              <a:t>명</a:t>
            </a:r>
            <a:r>
              <a:rPr lang="en-US" altLang="ko-KR" dirty="0" smtClean="0">
                <a:latin typeface="Arial" charset="0"/>
              </a:rPr>
              <a:t>), </a:t>
            </a:r>
            <a:r>
              <a:rPr lang="ko-KR" altLang="en-US" dirty="0" err="1" smtClean="0">
                <a:latin typeface="Arial" charset="0"/>
              </a:rPr>
              <a:t>타쉬켄트</a:t>
            </a:r>
            <a:r>
              <a:rPr lang="ko-KR" altLang="en-US" dirty="0" smtClean="0">
                <a:latin typeface="Arial" charset="0"/>
              </a:rPr>
              <a:t> </a:t>
            </a:r>
            <a:r>
              <a:rPr lang="en-US" altLang="ko-KR" dirty="0" smtClean="0">
                <a:latin typeface="Arial" charset="0"/>
              </a:rPr>
              <a:t>(</a:t>
            </a:r>
            <a:r>
              <a:rPr lang="ko-KR" altLang="en-US" dirty="0" smtClean="0">
                <a:latin typeface="Arial" charset="0"/>
              </a:rPr>
              <a:t>지사 </a:t>
            </a:r>
            <a:r>
              <a:rPr lang="en-US" altLang="ko-KR" dirty="0" smtClean="0">
                <a:latin typeface="Arial" charset="0"/>
              </a:rPr>
              <a:t>Coordinator </a:t>
            </a:r>
            <a:r>
              <a:rPr lang="ko-KR" altLang="en-US" dirty="0" smtClean="0">
                <a:latin typeface="Arial" charset="0"/>
              </a:rPr>
              <a:t>대리급 </a:t>
            </a:r>
            <a:r>
              <a:rPr lang="en-US" altLang="ko-KR" dirty="0" smtClean="0">
                <a:latin typeface="Arial" charset="0"/>
              </a:rPr>
              <a:t>1</a:t>
            </a:r>
            <a:r>
              <a:rPr lang="ko-KR" altLang="en-US" dirty="0" smtClean="0">
                <a:latin typeface="Arial" charset="0"/>
              </a:rPr>
              <a:t>명</a:t>
            </a:r>
            <a:r>
              <a:rPr lang="en-US" altLang="ko-KR" dirty="0" smtClean="0">
                <a:latin typeface="Arial" charset="0"/>
              </a:rPr>
              <a:t>)</a:t>
            </a:r>
          </a:p>
          <a:p>
            <a:endParaRPr lang="en-US" altLang="ko-KR" dirty="0" smtClean="0">
              <a:latin typeface="Arial" charset="0"/>
            </a:endParaRPr>
          </a:p>
          <a:p>
            <a:r>
              <a:rPr lang="en-US" altLang="ko-KR" dirty="0" smtClean="0">
                <a:latin typeface="Arial" charset="0"/>
              </a:rPr>
              <a:t>-</a:t>
            </a:r>
            <a:r>
              <a:rPr lang="en-US" altLang="ko-KR" baseline="0" dirty="0" smtClean="0">
                <a:latin typeface="Arial" charset="0"/>
              </a:rPr>
              <a:t> </a:t>
            </a:r>
            <a:r>
              <a:rPr lang="ko-KR" altLang="en-US" baseline="0" dirty="0" err="1" smtClean="0">
                <a:latin typeface="Arial" charset="0"/>
              </a:rPr>
              <a:t>엔센지원</a:t>
            </a:r>
            <a:r>
              <a:rPr lang="ko-KR" altLang="en-US" baseline="0" dirty="0" smtClean="0">
                <a:latin typeface="Arial" charset="0"/>
              </a:rPr>
              <a:t> </a:t>
            </a:r>
            <a:r>
              <a:rPr lang="en-US" altLang="ko-KR" baseline="0" dirty="0" smtClean="0">
                <a:latin typeface="Arial" charset="0"/>
              </a:rPr>
              <a:t>: </a:t>
            </a:r>
            <a:r>
              <a:rPr lang="ko-KR" altLang="en-US" baseline="0" dirty="0" smtClean="0">
                <a:latin typeface="Arial" charset="0"/>
              </a:rPr>
              <a:t>엔지니어링 센터 지원</a:t>
            </a:r>
            <a:endParaRPr lang="en-US" altLang="ko-KR" dirty="0" smtClean="0">
              <a:latin typeface="Arial" charset="0"/>
            </a:endParaRPr>
          </a:p>
          <a:p>
            <a:endParaRPr lang="en-US" altLang="ko-KR" dirty="0" smtClean="0">
              <a:latin typeface="Arial" charset="0"/>
            </a:endParaRPr>
          </a:p>
          <a:p>
            <a:endParaRPr lang="en-US" altLang="ko-KR" dirty="0" smtClean="0">
              <a:latin typeface="Arial" charset="0"/>
            </a:endParaRPr>
          </a:p>
          <a:p>
            <a:endParaRPr lang="en-US" altLang="ko-KR" dirty="0" smtClean="0">
              <a:latin typeface="Arial" charset="0"/>
            </a:endParaRPr>
          </a:p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164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>
                <a:latin typeface="Arial" charset="0"/>
              </a:rPr>
              <a:t>현장 수행조직입니다</a:t>
            </a:r>
            <a:r>
              <a:rPr lang="en-US" altLang="ko-KR" dirty="0" smtClean="0">
                <a:latin typeface="Arial" charset="0"/>
              </a:rPr>
              <a:t>.</a:t>
            </a:r>
          </a:p>
          <a:p>
            <a:endParaRPr lang="en-US" altLang="ko-KR" dirty="0" smtClean="0">
              <a:latin typeface="Arial" charset="0"/>
            </a:endParaRPr>
          </a:p>
          <a:p>
            <a:r>
              <a:rPr lang="ko-KR" altLang="en-US" dirty="0" smtClean="0">
                <a:latin typeface="Arial" charset="0"/>
              </a:rPr>
              <a:t>관리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공무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공사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시운전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품질 및 </a:t>
            </a:r>
            <a:r>
              <a:rPr lang="en-US" altLang="ko-KR" dirty="0" smtClean="0">
                <a:latin typeface="Arial" charset="0"/>
              </a:rPr>
              <a:t>HSE</a:t>
            </a:r>
            <a:r>
              <a:rPr lang="ko-KR" altLang="en-US" dirty="0" smtClean="0">
                <a:latin typeface="Arial" charset="0"/>
              </a:rPr>
              <a:t>의 </a:t>
            </a:r>
            <a:r>
              <a:rPr lang="en-US" altLang="ko-KR" dirty="0" smtClean="0">
                <a:latin typeface="Arial" charset="0"/>
              </a:rPr>
              <a:t>6</a:t>
            </a:r>
            <a:r>
              <a:rPr lang="ko-KR" altLang="en-US" dirty="0" err="1" smtClean="0">
                <a:latin typeface="Arial" charset="0"/>
              </a:rPr>
              <a:t>개파트로</a:t>
            </a:r>
            <a:r>
              <a:rPr lang="ko-KR" altLang="en-US" dirty="0" smtClean="0">
                <a:latin typeface="Arial" charset="0"/>
              </a:rPr>
              <a:t> 현장운영 계획이며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타슈켄트 사무소를 운영하여 </a:t>
            </a:r>
            <a:r>
              <a:rPr lang="ko-KR" altLang="en-US" dirty="0" err="1" smtClean="0">
                <a:latin typeface="Arial" charset="0"/>
              </a:rPr>
              <a:t>발주처</a:t>
            </a:r>
            <a:r>
              <a:rPr lang="ko-KR" altLang="en-US" dirty="0" smtClean="0">
                <a:latin typeface="Arial" charset="0"/>
              </a:rPr>
              <a:t> </a:t>
            </a:r>
            <a:r>
              <a:rPr lang="ko-KR" altLang="en-US" dirty="0" err="1" smtClean="0">
                <a:latin typeface="Arial" charset="0"/>
              </a:rPr>
              <a:t>코디네이션</a:t>
            </a:r>
            <a:r>
              <a:rPr lang="ko-KR" altLang="en-US" dirty="0" smtClean="0">
                <a:latin typeface="Arial" charset="0"/>
              </a:rPr>
              <a:t> 업무</a:t>
            </a:r>
            <a:r>
              <a:rPr lang="en-US" altLang="ko-KR" dirty="0" smtClean="0">
                <a:latin typeface="Arial" charset="0"/>
              </a:rPr>
              <a:t>, </a:t>
            </a:r>
            <a:r>
              <a:rPr lang="ko-KR" altLang="en-US" dirty="0" smtClean="0">
                <a:latin typeface="Arial" charset="0"/>
              </a:rPr>
              <a:t>도서승인 및 인허가 </a:t>
            </a:r>
            <a:r>
              <a:rPr lang="en-US" altLang="ko-KR" dirty="0" smtClean="0">
                <a:latin typeface="Arial" charset="0"/>
              </a:rPr>
              <a:t>/ MASTER LIST </a:t>
            </a:r>
            <a:r>
              <a:rPr lang="ko-KR" altLang="en-US" dirty="0" smtClean="0">
                <a:latin typeface="Arial" charset="0"/>
              </a:rPr>
              <a:t>승인 촉진 업무를 수행토록 하겠습니다</a:t>
            </a:r>
            <a:r>
              <a:rPr lang="en-US" altLang="ko-KR" dirty="0" smtClean="0">
                <a:latin typeface="Arial" charset="0"/>
              </a:rPr>
              <a:t>.</a:t>
            </a:r>
          </a:p>
          <a:p>
            <a:endParaRPr lang="en-US" altLang="ko-KR" dirty="0" smtClean="0">
              <a:latin typeface="Arial" charset="0"/>
            </a:endParaRPr>
          </a:p>
          <a:p>
            <a:r>
              <a:rPr lang="ko-KR" altLang="en-US" dirty="0" smtClean="0">
                <a:latin typeface="Arial" charset="0"/>
              </a:rPr>
              <a:t>우즈베키스탄 공사 유 경험자를 적극 활용하여 지역적 특성에 따른 </a:t>
            </a:r>
            <a:r>
              <a:rPr lang="ko-KR" altLang="en-US" dirty="0" err="1" smtClean="0">
                <a:latin typeface="Arial" charset="0"/>
              </a:rPr>
              <a:t>리스크를</a:t>
            </a:r>
            <a:r>
              <a:rPr lang="ko-KR" altLang="en-US" dirty="0" smtClean="0">
                <a:latin typeface="Arial" charset="0"/>
              </a:rPr>
              <a:t> 최소화 하도록 관리하겠습니다</a:t>
            </a:r>
            <a:r>
              <a:rPr lang="en-US" altLang="ko-KR" dirty="0" smtClean="0">
                <a:latin typeface="Arial" charset="0"/>
              </a:rPr>
              <a:t>.</a:t>
            </a:r>
          </a:p>
          <a:p>
            <a:r>
              <a:rPr lang="en-US" altLang="ko-KR" dirty="0" smtClean="0">
                <a:latin typeface="Arial" charset="0"/>
              </a:rPr>
              <a:t>- </a:t>
            </a:r>
            <a:r>
              <a:rPr lang="ko-KR" altLang="en-US" dirty="0" smtClean="0">
                <a:latin typeface="Arial" charset="0"/>
              </a:rPr>
              <a:t>화공 </a:t>
            </a:r>
            <a:r>
              <a:rPr lang="ko-KR" altLang="en-US" dirty="0" err="1" smtClean="0">
                <a:latin typeface="Arial" charset="0"/>
              </a:rPr>
              <a:t>칸딤사업</a:t>
            </a:r>
            <a:r>
              <a:rPr lang="ko-KR" altLang="en-US" dirty="0" smtClean="0">
                <a:latin typeface="Arial" charset="0"/>
              </a:rPr>
              <a:t> 및 현대건설 </a:t>
            </a:r>
            <a:r>
              <a:rPr lang="ko-KR" altLang="en-US" dirty="0" err="1" smtClean="0">
                <a:latin typeface="Arial" charset="0"/>
              </a:rPr>
              <a:t>탈리마잔</a:t>
            </a:r>
            <a:r>
              <a:rPr lang="ko-KR" altLang="en-US" dirty="0" smtClean="0">
                <a:latin typeface="Arial" charset="0"/>
              </a:rPr>
              <a:t> 현장</a:t>
            </a:r>
            <a:r>
              <a:rPr lang="ko-KR" altLang="en-US" baseline="0" dirty="0" smtClean="0">
                <a:latin typeface="Arial" charset="0"/>
              </a:rPr>
              <a:t> 참여자 </a:t>
            </a:r>
            <a:r>
              <a:rPr lang="en-US" altLang="ko-KR" baseline="0" dirty="0" smtClean="0">
                <a:latin typeface="Arial" charset="0"/>
              </a:rPr>
              <a:t>5</a:t>
            </a:r>
            <a:r>
              <a:rPr lang="ko-KR" altLang="en-US" baseline="0" dirty="0" smtClean="0">
                <a:latin typeface="Arial" charset="0"/>
              </a:rPr>
              <a:t>명을 공사파트와 공무파트에 배치하였습니다</a:t>
            </a:r>
            <a:r>
              <a:rPr lang="en-US" altLang="ko-KR" baseline="0" dirty="0" smtClean="0">
                <a:latin typeface="Arial" charset="0"/>
              </a:rPr>
              <a:t>.</a:t>
            </a:r>
            <a:endParaRPr lang="en-US" altLang="ko-KR" dirty="0" smtClean="0">
              <a:latin typeface="Arial" charset="0"/>
            </a:endParaRPr>
          </a:p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191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>
                <a:latin typeface="Arial" charset="0"/>
              </a:rPr>
              <a:t>10</a:t>
            </a:r>
            <a:r>
              <a:rPr lang="ko-KR" altLang="en-US" dirty="0" smtClean="0">
                <a:latin typeface="Arial" charset="0"/>
              </a:rPr>
              <a:t>월까지 </a:t>
            </a:r>
            <a:r>
              <a:rPr lang="ko-KR" altLang="en-US" dirty="0" err="1" smtClean="0">
                <a:latin typeface="Arial" charset="0"/>
              </a:rPr>
              <a:t>실투입</a:t>
            </a:r>
            <a:r>
              <a:rPr lang="en-US" altLang="ko-KR" dirty="0" smtClean="0">
                <a:latin typeface="Arial" charset="0"/>
              </a:rPr>
              <a:t>M/M</a:t>
            </a:r>
            <a:r>
              <a:rPr lang="ko-KR" altLang="en-US" dirty="0" smtClean="0">
                <a:latin typeface="Arial" charset="0"/>
              </a:rPr>
              <a:t> 반영 및 현재인원 및 직급 반영</a:t>
            </a:r>
            <a:endParaRPr lang="en-US" altLang="ko-KR" dirty="0" smtClean="0">
              <a:latin typeface="Arial" charset="0"/>
            </a:endParaRPr>
          </a:p>
          <a:p>
            <a:endParaRPr lang="en-US" altLang="ko-KR" dirty="0" smtClean="0">
              <a:latin typeface="Arial" charset="0"/>
            </a:endParaRPr>
          </a:p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143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>
                <a:latin typeface="Arial" charset="0"/>
              </a:rPr>
              <a:t>본사 체류기간 증가에 따른 본사인건비 증액 </a:t>
            </a:r>
            <a:r>
              <a:rPr lang="en-US" altLang="ko-KR" dirty="0" smtClean="0">
                <a:latin typeface="Arial" charset="0"/>
              </a:rPr>
              <a:t>/ </a:t>
            </a:r>
            <a:r>
              <a:rPr lang="ko-KR" altLang="en-US" dirty="0" smtClean="0">
                <a:latin typeface="Arial" charset="0"/>
              </a:rPr>
              <a:t>현장인건비 감액</a:t>
            </a:r>
            <a:endParaRPr lang="en-US" altLang="ko-KR" dirty="0" smtClean="0">
              <a:latin typeface="Arial" charset="0"/>
            </a:endParaRPr>
          </a:p>
          <a:p>
            <a:r>
              <a:rPr lang="en-US" altLang="ko-KR" dirty="0" smtClean="0">
                <a:latin typeface="Arial" charset="0"/>
              </a:rPr>
              <a:t>Lv3.</a:t>
            </a:r>
            <a:r>
              <a:rPr lang="en-US" altLang="ko-KR" baseline="0" dirty="0" smtClean="0">
                <a:latin typeface="Arial" charset="0"/>
              </a:rPr>
              <a:t> Schedule </a:t>
            </a:r>
            <a:r>
              <a:rPr lang="ko-KR" altLang="en-US" baseline="0" dirty="0" smtClean="0">
                <a:latin typeface="Arial" charset="0"/>
              </a:rPr>
              <a:t>기준으로 시운전인력 투입기간 조정 </a:t>
            </a:r>
            <a:r>
              <a:rPr lang="en-US" altLang="ko-KR" baseline="0" dirty="0" smtClean="0">
                <a:latin typeface="Arial" charset="0"/>
              </a:rPr>
              <a:t>: 24~39month</a:t>
            </a:r>
          </a:p>
          <a:p>
            <a:r>
              <a:rPr lang="en-US" altLang="ko-KR" dirty="0" smtClean="0">
                <a:latin typeface="Arial" charset="0"/>
              </a:rPr>
              <a:t>Total</a:t>
            </a:r>
            <a:r>
              <a:rPr lang="en-US" altLang="ko-KR" baseline="0" dirty="0" smtClean="0">
                <a:latin typeface="Arial" charset="0"/>
              </a:rPr>
              <a:t> </a:t>
            </a:r>
            <a:r>
              <a:rPr lang="ko-KR" altLang="en-US" baseline="0" dirty="0" smtClean="0">
                <a:latin typeface="Arial" charset="0"/>
              </a:rPr>
              <a:t>및 </a:t>
            </a:r>
            <a:r>
              <a:rPr lang="en-US" altLang="ko-KR" baseline="0" dirty="0" smtClean="0">
                <a:latin typeface="Arial" charset="0"/>
              </a:rPr>
              <a:t>Peak</a:t>
            </a:r>
            <a:r>
              <a:rPr lang="ko-KR" altLang="en-US" baseline="0" dirty="0" smtClean="0">
                <a:latin typeface="Arial" charset="0"/>
              </a:rPr>
              <a:t>時 인원구성 비율 표현</a:t>
            </a:r>
            <a:endParaRPr lang="en-US" altLang="ko-KR" dirty="0" smtClean="0">
              <a:latin typeface="Arial" charset="0"/>
            </a:endParaRPr>
          </a:p>
          <a:p>
            <a:endParaRPr lang="en-US" altLang="ko-KR" dirty="0" smtClean="0">
              <a:latin typeface="Arial" charset="0"/>
            </a:endParaRPr>
          </a:p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363" indent="-28416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4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6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813" indent="-227013" defTabSz="8905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0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2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4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613" indent="-227013" defTabSz="8905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BFC96E-01E0-402E-9963-45550B4B262E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ko-KR" dirty="0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74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0085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6638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195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33114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9316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45055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8953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9964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4469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8584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91284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266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6376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550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1981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8601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199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38951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0551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통관관리 계획입니다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선행 사업의 </a:t>
            </a:r>
            <a:r>
              <a:rPr lang="en-US" altLang="ko-KR" dirty="0" smtClean="0"/>
              <a:t>L/L</a:t>
            </a:r>
            <a:r>
              <a:rPr lang="ko-KR" altLang="en-US" baseline="0" dirty="0" smtClean="0"/>
              <a:t> 및 타슈켄트 사무소 화공사업 통관 담당자와 적극 협력하여  </a:t>
            </a:r>
            <a:r>
              <a:rPr lang="ko-KR" altLang="en-US" dirty="0" smtClean="0"/>
              <a:t>통관 지연에 따른 설치지연 및 관세 부과를 방지하도록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선적과 동시에 </a:t>
            </a:r>
            <a:r>
              <a:rPr lang="en-US" altLang="ko-KR" dirty="0" smtClean="0"/>
              <a:t>Master</a:t>
            </a:r>
            <a:r>
              <a:rPr lang="en-US" altLang="ko-KR" baseline="0" dirty="0" smtClean="0"/>
              <a:t> List </a:t>
            </a:r>
            <a:r>
              <a:rPr lang="ko-KR" altLang="en-US" baseline="0" dirty="0" smtClean="0"/>
              <a:t>작성하여 면세 승인신청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통관절차를 동시에 진행하고 타슈켄트 사무소에 통관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면세 전담 관리 인력을 배치하여 밀착 관리토록 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운송업체는 </a:t>
            </a:r>
            <a:r>
              <a:rPr lang="ko-KR" altLang="en-US" dirty="0" err="1" smtClean="0"/>
              <a:t>우즈벡</a:t>
            </a:r>
            <a:r>
              <a:rPr lang="ko-KR" altLang="en-US" dirty="0" smtClean="0"/>
              <a:t> 운송 </a:t>
            </a:r>
            <a:r>
              <a:rPr lang="ko-KR" altLang="en-US" dirty="0" err="1" smtClean="0"/>
              <a:t>유경험</a:t>
            </a:r>
            <a:r>
              <a:rPr lang="ko-KR" altLang="en-US" dirty="0" smtClean="0"/>
              <a:t> 업체로 선정 예정이며 통관역무 전담조직의 역량 검증을 실시하겠습니다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공정표에 통관기간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개월 반영하여 통관 지연에 따른 공기 영향을 방지하겠습니다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4622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현장 인근에 보세구역을 운영하도록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임시 통관 후 즉시 보세구역으로  이동 </a:t>
            </a:r>
            <a:r>
              <a:rPr lang="ko-KR" altLang="en-US" dirty="0" err="1" smtClean="0"/>
              <a:t>보관하므로써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본 통관을 </a:t>
            </a:r>
            <a:r>
              <a:rPr lang="ko-KR" altLang="en-US" baseline="0" dirty="0" err="1" smtClean="0"/>
              <a:t>지근</a:t>
            </a:r>
            <a:r>
              <a:rPr lang="ko-KR" altLang="en-US" baseline="0" dirty="0" smtClean="0"/>
              <a:t> 거리에서 </a:t>
            </a:r>
            <a:r>
              <a:rPr lang="en-US" altLang="ko-KR" baseline="0" dirty="0" smtClean="0"/>
              <a:t>Expediting </a:t>
            </a:r>
            <a:r>
              <a:rPr lang="ko-KR" altLang="en-US" baseline="0" dirty="0" smtClean="0"/>
              <a:t>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독자적 보세구역 운영으로 철저한 자재관리가 가능하도록 보세구역을 설정 운영하겠습니다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&lt;&lt;</a:t>
            </a:r>
            <a:r>
              <a:rPr lang="ko-KR" altLang="en-US" baseline="0" dirty="0" err="1" smtClean="0"/>
              <a:t>임대비</a:t>
            </a:r>
            <a:r>
              <a:rPr lang="en-US" altLang="ko-KR" baseline="0" dirty="0" smtClean="0"/>
              <a:t>______/year, </a:t>
            </a:r>
            <a:r>
              <a:rPr lang="ko-KR" altLang="en-US" baseline="0" dirty="0" smtClean="0"/>
              <a:t>운영비</a:t>
            </a:r>
            <a:r>
              <a:rPr lang="en-US" altLang="ko-KR" baseline="0" dirty="0" smtClean="0"/>
              <a:t>(?) ________/year)</a:t>
            </a:r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7878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26466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08914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4839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05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AA5E98-CF95-4888-A750-2918CA2C836A}" type="slidenum">
              <a:rPr lang="ko-KR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402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917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089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1118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A6B36-37D9-44E8-A0AC-AA4762C660C2}" type="slidenum">
              <a:rPr lang="ko-KR" altLang="en-US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3473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9819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2308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80556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9912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※ </a:t>
            </a:r>
            <a:r>
              <a:rPr lang="ko-KR" altLang="en-US" dirty="0" smtClean="0">
                <a:latin typeface="맑은 고딕"/>
                <a:ea typeface="맑은 고딕"/>
              </a:rPr>
              <a:t>부지정지 공사와 간섭되는 기존 철로의 철거 공사는 </a:t>
            </a:r>
            <a:r>
              <a:rPr lang="en-US" altLang="ko-KR" dirty="0" smtClean="0">
                <a:latin typeface="맑은 고딕"/>
                <a:ea typeface="맑은 고딕"/>
              </a:rPr>
              <a:t>2017</a:t>
            </a:r>
            <a:r>
              <a:rPr lang="ko-KR" altLang="en-US" dirty="0" smtClean="0">
                <a:latin typeface="맑은 고딕"/>
                <a:ea typeface="맑은 고딕"/>
              </a:rPr>
              <a:t>년 </a:t>
            </a:r>
            <a:r>
              <a:rPr lang="en-US" altLang="ko-KR" dirty="0" smtClean="0">
                <a:latin typeface="맑은 고딕"/>
                <a:ea typeface="맑은 고딕"/>
              </a:rPr>
              <a:t>12</a:t>
            </a:r>
            <a:r>
              <a:rPr lang="ko-KR" altLang="en-US" dirty="0" smtClean="0">
                <a:latin typeface="맑은 고딕"/>
                <a:ea typeface="맑은 고딕"/>
              </a:rPr>
              <a:t>월 조기 완료토록 관리하겠음</a:t>
            </a:r>
            <a:r>
              <a:rPr lang="en-US" altLang="ko-KR" dirty="0" smtClean="0">
                <a:latin typeface="맑은 고딕"/>
                <a:ea typeface="맑은 고딕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02853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60</a:t>
            </a:fld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8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AA5E98-CF95-4888-A750-2918CA2C836A}" type="slidenum">
              <a:rPr lang="ko-KR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435449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2968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0155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0963" y="739775"/>
            <a:ext cx="6573837" cy="3698875"/>
          </a:xfrm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현장 자재 관리 방안입니다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자재 인수 절차 및 자재 불출 절차를 조치 확정하여 현장 자재 관리를 철저히 하도록 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63</a:t>
            </a:fld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30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82415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11025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45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934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Technical Passport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Equipment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와 관련된 정보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Specification, Drawing, Certificate, Manual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등을 포함한 서류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우즈베키스탄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산업안전청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(SGKN)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Technical Passport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를 제출하여 승인을 받아야 하나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Technical Passport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의 적용 대상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Equipment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는 명확하게 규정되어 있지 않음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사업에서는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UTAM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프로젝트 당시 사용한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Technical Passport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(HRSG, Crane &amp; Hoist, Tank and Vessel, Steam Line, Fuel Line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등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원본을 입수하여 기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RFQ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에 반영하여 업체에서 작성토록 요청하였습니다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endParaRPr lang="ko-KR" altLang="en-US" dirty="0" smtClean="0"/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CBECC8-F332-4165-BB21-4E00F9E3E395}" type="slidenum">
              <a:rPr lang="ko-KR" altLang="en-US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467132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5A6B36-37D9-44E8-A0AC-AA4762C660C2}" type="slidenum">
              <a:rPr lang="ko-KR" altLang="en-US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16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AA5E98-CF95-4888-A750-2918CA2C836A}" type="slidenum">
              <a:rPr lang="ko-KR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2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/>
          </a:p>
        </p:txBody>
      </p:sp>
      <p:sp>
        <p:nvSpPr>
          <p:cNvPr id="849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0BD7B34-EAFB-42F9-B6C4-A0B3829F29AD}" type="slidenum">
              <a:rPr lang="ko-KR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296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 smtClean="0"/>
              <a:t>현장위치는 </a:t>
            </a:r>
            <a:endParaRPr lang="en-US" altLang="ko-KR" dirty="0" smtClean="0"/>
          </a:p>
          <a:p>
            <a:r>
              <a:rPr lang="ko-KR" altLang="en-US" dirty="0" err="1" smtClean="0"/>
              <a:t>우즈벡</a:t>
            </a:r>
            <a:r>
              <a:rPr lang="ko-KR" altLang="en-US" dirty="0" smtClean="0"/>
              <a:t> 수도인 타슈켄트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북서측으로</a:t>
            </a:r>
            <a:r>
              <a:rPr lang="ko-KR" altLang="en-US" baseline="0" dirty="0" smtClean="0"/>
              <a:t>  직선거리 약 </a:t>
            </a:r>
            <a:r>
              <a:rPr lang="en-US" altLang="ko-KR" baseline="0" dirty="0" smtClean="0"/>
              <a:t>810km </a:t>
            </a:r>
            <a:r>
              <a:rPr lang="ko-KR" altLang="en-US" baseline="0" dirty="0" smtClean="0"/>
              <a:t>떨어진 </a:t>
            </a:r>
            <a:r>
              <a:rPr lang="ko-KR" altLang="en-US" baseline="0" dirty="0" err="1" smtClean="0"/>
              <a:t>타키아타쉬市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인근에 위치하고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항공편으로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시간 </a:t>
            </a:r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분 소요되며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공항으로부터 현장까지 </a:t>
            </a:r>
            <a:r>
              <a:rPr lang="ko-KR" altLang="en-US" baseline="0" dirty="0" err="1" smtClean="0"/>
              <a:t>차량이동시</a:t>
            </a:r>
            <a:r>
              <a:rPr lang="ko-KR" altLang="en-US" baseline="0" dirty="0" smtClean="0"/>
              <a:t> 약 </a:t>
            </a:r>
            <a:r>
              <a:rPr lang="en-US" altLang="ko-KR" baseline="0" dirty="0" smtClean="0"/>
              <a:t>40</a:t>
            </a:r>
            <a:r>
              <a:rPr lang="ko-KR" altLang="en-US" baseline="0" dirty="0" smtClean="0"/>
              <a:t>분 소요됩니다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UGCC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현장으로 부터 약 </a:t>
            </a:r>
            <a:r>
              <a:rPr lang="en-US" altLang="ko-KR" baseline="0" dirty="0" smtClean="0"/>
              <a:t>150KM, UKAN </a:t>
            </a:r>
            <a:r>
              <a:rPr lang="ko-KR" altLang="en-US" baseline="0" dirty="0" smtClean="0"/>
              <a:t>현장이 위치한 </a:t>
            </a:r>
            <a:r>
              <a:rPr lang="ko-KR" altLang="en-US" baseline="0" dirty="0" err="1" smtClean="0"/>
              <a:t>부하라로</a:t>
            </a:r>
            <a:r>
              <a:rPr lang="ko-KR" altLang="en-US" baseline="0" dirty="0" smtClean="0"/>
              <a:t> 부터 약 </a:t>
            </a:r>
            <a:r>
              <a:rPr lang="en-US" altLang="ko-KR" baseline="0" dirty="0" smtClean="0"/>
              <a:t>500KM </a:t>
            </a:r>
            <a:r>
              <a:rPr lang="ko-KR" altLang="en-US" baseline="0" dirty="0" smtClean="0"/>
              <a:t>거리에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9775" indent="-28257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398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7025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2638" indent="-225425" defTabSz="8890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98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670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42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1438" indent="-225425" defTabSz="889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EDA92A-8604-462E-9307-2CEF608C5C68}" type="slidenum">
              <a:rPr lang="ko-KR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96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5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3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3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32154" y="2686050"/>
            <a:ext cx="11523785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 dirty="0"/>
          </a:p>
        </p:txBody>
      </p:sp>
      <p:sp>
        <p:nvSpPr>
          <p:cNvPr id="2" name="직사각형 1"/>
          <p:cNvSpPr/>
          <p:nvPr userDrawn="1"/>
        </p:nvSpPr>
        <p:spPr bwMode="auto">
          <a:xfrm>
            <a:off x="10527262" y="143636"/>
            <a:ext cx="1440160" cy="495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kumimoji="0" lang="ko-KR" altLang="en-US" sz="9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pic>
        <p:nvPicPr>
          <p:cNvPr id="9" name="그림 7" descr="motif-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634786" y="0"/>
            <a:ext cx="1559169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 userDrawn="1"/>
        </p:nvSpPr>
        <p:spPr bwMode="auto">
          <a:xfrm>
            <a:off x="224579" y="2640400"/>
            <a:ext cx="11742843" cy="124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kumimoji="0" lang="ko-KR" altLang="en-US" sz="9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2742" y="764704"/>
            <a:ext cx="7621770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58110" y="12701"/>
            <a:ext cx="11698530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6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423985" y="908051"/>
            <a:ext cx="11377246" cy="5616575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xtLst/>
        </p:spPr>
        <p:txBody>
          <a:bodyPr lIns="90000" tIns="90000" rIns="90000" bIns="46800"/>
          <a:lstStyle>
            <a:lvl1pPr marL="342900" indent="-3429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280988" indent="-2794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vl="1" eaLnBrk="1" latinLnBrk="0" hangingPunct="1">
              <a:buClr>
                <a:srgbClr val="004785"/>
              </a:buClr>
              <a:buFont typeface="Wingdings" pitchFamily="2" charset="2"/>
              <a:buChar char="n"/>
              <a:defRPr/>
            </a:pPr>
            <a:endParaRPr kumimoji="0" lang="en-GB" altLang="ko-KR" sz="1400" dirty="0" smtClean="0">
              <a:solidFill>
                <a:srgbClr val="004785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64307" y="111386"/>
            <a:ext cx="8976702" cy="7017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lang="ko-KR" altLang="en-US" kern="1200"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64308" y="1143452"/>
            <a:ext cx="7865852" cy="5719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ko-KR" altLang="en-US" sz="1600" kern="120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defRPr>
            </a:lvl1pPr>
            <a:lvl2pPr>
              <a:buClr>
                <a:schemeClr val="bg1">
                  <a:lumMod val="50000"/>
                </a:schemeClr>
              </a:buClr>
              <a:defRPr kumimoji="0" lang="ko-KR" altLang="en-US" sz="1400" kern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 Narrow" pitchFamily="34" charset="0"/>
                <a:ea typeface="현대하모니 L" pitchFamily="18" charset="-127"/>
                <a:cs typeface="+mn-cs"/>
              </a:defRPr>
            </a:lvl2pPr>
            <a:lvl3pPr>
              <a:defRPr lang="ko-KR" altLang="en-US" sz="1000" kern="1200" smtClean="0">
                <a:latin typeface="Elephant" pitchFamily="18" charset="0"/>
                <a:ea typeface="HY헤드라인M" pitchFamily="18" charset="-127"/>
                <a:cs typeface="+mn-cs"/>
              </a:defRPr>
            </a:lvl3pPr>
            <a:lvl4pPr>
              <a:defRPr lang="ko-KR" altLang="en-US" sz="1000" kern="1200" smtClean="0">
                <a:latin typeface="Elephant" pitchFamily="18" charset="0"/>
                <a:ea typeface="HY헤드라인M" pitchFamily="18" charset="-127"/>
                <a:cs typeface="+mn-cs"/>
              </a:defRPr>
            </a:lvl4pPr>
            <a:lvl5pPr>
              <a:defRPr lang="ko-KR" altLang="en-US" sz="1000" kern="1200">
                <a:latin typeface="Elephant" pitchFamily="18" charset="0"/>
                <a:ea typeface="HY헤드라인M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83108" y="6524626"/>
            <a:ext cx="531446" cy="320675"/>
          </a:xfrm>
          <a:prstGeom prst="rect">
            <a:avLst/>
          </a:prstGeom>
        </p:spPr>
        <p:txBody>
          <a:bodyPr/>
          <a:lstStyle>
            <a:lvl1pPr algn="ctr">
              <a:defRPr>
                <a:ea typeface="HY헤드라인M" pitchFamily="18" charset="-127"/>
              </a:defRPr>
            </a:lvl1pPr>
          </a:lstStyle>
          <a:p>
            <a:pPr>
              <a:defRPr/>
            </a:pPr>
            <a:fld id="{47826FF3-2CCD-44B4-ACD2-285A5E0B65A7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8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70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137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423985" y="908051"/>
            <a:ext cx="11377246" cy="5616575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xtLst/>
        </p:spPr>
        <p:txBody>
          <a:bodyPr lIns="90000" tIns="90000" rIns="90000" bIns="46800"/>
          <a:lstStyle>
            <a:lvl1pPr marL="342900" indent="-3429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280988" indent="-2794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vl="1" eaLnBrk="1" latinLnBrk="0" hangingPunct="1">
              <a:buClr>
                <a:srgbClr val="004785"/>
              </a:buClr>
              <a:buFont typeface="Wingdings" pitchFamily="2" charset="2"/>
              <a:buChar char="n"/>
              <a:defRPr/>
            </a:pPr>
            <a:endParaRPr kumimoji="0" lang="en-GB" altLang="ko-KR" sz="1400" dirty="0" smtClean="0">
              <a:solidFill>
                <a:srgbClr val="004785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64307" y="111386"/>
            <a:ext cx="8976702" cy="7017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lang="ko-KR" altLang="en-US" kern="1200"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70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37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1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9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3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6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8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5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3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137-B5C0-4DC2-A136-B3683C524E7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A2844-9470-4E54-BD6A-34B4CC47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2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3" Type="http://schemas.openxmlformats.org/officeDocument/2006/relationships/image" Target="../media/image14.emf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11" Type="http://schemas.openxmlformats.org/officeDocument/2006/relationships/image" Target="../media/image22.jpeg"/><Relationship Id="rId5" Type="http://schemas.openxmlformats.org/officeDocument/2006/relationships/image" Target="../media/image16.jpg"/><Relationship Id="rId15" Type="http://schemas.openxmlformats.org/officeDocument/2006/relationships/image" Target="../media/image26.jpe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3" Type="http://schemas.openxmlformats.org/officeDocument/2006/relationships/image" Target="../media/image27.png"/><Relationship Id="rId21" Type="http://schemas.openxmlformats.org/officeDocument/2006/relationships/image" Target="../media/image41.jpeg"/><Relationship Id="rId7" Type="http://schemas.openxmlformats.org/officeDocument/2006/relationships/image" Target="../media/image21.jp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11" Type="http://schemas.openxmlformats.org/officeDocument/2006/relationships/image" Target="../media/image31.jpeg"/><Relationship Id="rId5" Type="http://schemas.openxmlformats.org/officeDocument/2006/relationships/image" Target="../media/image16.jp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4" Type="http://schemas.openxmlformats.org/officeDocument/2006/relationships/image" Target="../media/image15.png"/><Relationship Id="rId9" Type="http://schemas.openxmlformats.org/officeDocument/2006/relationships/image" Target="../media/image29.jp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154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1BB0B5B-38E4-4B51-A526-54C4622FA9A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10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7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7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84" y="1339580"/>
            <a:ext cx="8948526" cy="514976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xtLst/>
        </p:spPr>
      </p:pic>
      <p:cxnSp>
        <p:nvCxnSpPr>
          <p:cNvPr id="39" name="직선 화살표 연결선 38"/>
          <p:cNvCxnSpPr>
            <a:stCxn id="41" idx="5"/>
            <a:endCxn id="40" idx="2"/>
          </p:cNvCxnSpPr>
          <p:nvPr/>
        </p:nvCxnSpPr>
        <p:spPr>
          <a:xfrm>
            <a:off x="5171694" y="3748054"/>
            <a:ext cx="3084547" cy="382455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176072" y="1358770"/>
            <a:ext cx="3510439" cy="1471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* Republic of </a:t>
            </a:r>
            <a:r>
              <a:rPr lang="en-US" altLang="ko-KR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Karkalpakstan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(</a:t>
            </a:r>
            <a:r>
              <a:rPr lang="en-US" altLang="ko-KR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Khodjeyliy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Region)</a:t>
            </a: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우즈베키스탄 북서부의 자치공화국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- 1873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년 </a:t>
            </a:r>
            <a:r>
              <a:rPr lang="en-US" altLang="ko-KR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khiva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r>
              <a:rPr lang="ko-KR" altLang="en-US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칸국에서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Russia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제국으로 편입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-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소비에트 연방 시기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Kazakhstan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에 속함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- 1936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년 소비에트 연방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– Uzbekistan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귀속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-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수도는 </a:t>
            </a:r>
            <a:r>
              <a:rPr lang="ko-KR" altLang="en-US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누쿠스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(</a:t>
            </a:r>
            <a:r>
              <a:rPr lang="en-US" altLang="ko-KR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Nukus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)</a:t>
            </a: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*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독자적인 국기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국가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,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헌법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/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법률 및 대통령이 존재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.</a:t>
            </a: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*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자치공화국 내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Project Office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설치 요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(UGCC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사례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20926" y="5274206"/>
            <a:ext cx="156157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/>
            <a:r>
              <a:rPr lang="en-US" altLang="ko-KR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Talimarjan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CCPP </a:t>
            </a:r>
          </a:p>
          <a:p>
            <a:pPr algn="ctr"/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by HDEC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70778" y="3501231"/>
            <a:ext cx="2520076" cy="903288"/>
            <a:chOff x="812744" y="3248980"/>
            <a:chExt cx="2520076" cy="903288"/>
          </a:xfrm>
        </p:grpSpPr>
        <p:sp>
          <p:nvSpPr>
            <p:cNvPr id="47" name="Freeform 24"/>
            <p:cNvSpPr>
              <a:spLocks/>
            </p:cNvSpPr>
            <p:nvPr/>
          </p:nvSpPr>
          <p:spPr bwMode="gray">
            <a:xfrm>
              <a:off x="1102250" y="3256918"/>
              <a:ext cx="2230570" cy="396875"/>
            </a:xfrm>
            <a:custGeom>
              <a:avLst/>
              <a:gdLst/>
              <a:ahLst/>
              <a:cxnLst>
                <a:cxn ang="0">
                  <a:pos x="73" y="362"/>
                </a:cxn>
                <a:cxn ang="0">
                  <a:pos x="1025" y="362"/>
                </a:cxn>
                <a:cxn ang="0">
                  <a:pos x="1025" y="0"/>
                </a:cxn>
                <a:cxn ang="0">
                  <a:pos x="209" y="0"/>
                </a:cxn>
                <a:cxn ang="0">
                  <a:pos x="0" y="362"/>
                </a:cxn>
                <a:cxn ang="0">
                  <a:pos x="73" y="362"/>
                </a:cxn>
              </a:cxnLst>
              <a:rect l="0" t="0" r="r" b="b"/>
              <a:pathLst>
                <a:path w="1025" h="362">
                  <a:moveTo>
                    <a:pt x="73" y="362"/>
                  </a:moveTo>
                  <a:lnTo>
                    <a:pt x="1025" y="362"/>
                  </a:lnTo>
                  <a:lnTo>
                    <a:pt x="1025" y="0"/>
                  </a:lnTo>
                  <a:lnTo>
                    <a:pt x="209" y="0"/>
                  </a:lnTo>
                  <a:lnTo>
                    <a:pt x="0" y="362"/>
                  </a:lnTo>
                  <a:lnTo>
                    <a:pt x="73" y="362"/>
                  </a:lnTo>
                  <a:close/>
                </a:path>
              </a:pathLst>
            </a:custGeom>
            <a:solidFill>
              <a:srgbClr val="F89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gray">
            <a:xfrm flipH="1">
              <a:off x="812744" y="3537905"/>
              <a:ext cx="2499400" cy="61436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89B4E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en-US" altLang="ko-KR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49" name="TextBox 283"/>
            <p:cNvSpPr txBox="1">
              <a:spLocks noChangeArrowheads="1"/>
            </p:cNvSpPr>
            <p:nvPr/>
          </p:nvSpPr>
          <p:spPr bwMode="gray">
            <a:xfrm flipH="1">
              <a:off x="1591795" y="3248980"/>
              <a:ext cx="16183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UTCC 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Site</a:t>
              </a:r>
            </a:p>
          </p:txBody>
        </p:sp>
        <p:sp>
          <p:nvSpPr>
            <p:cNvPr id="50" name="Text Box 29"/>
            <p:cNvSpPr txBox="1">
              <a:spLocks noChangeArrowheads="1"/>
            </p:cNvSpPr>
            <p:nvPr/>
          </p:nvSpPr>
          <p:spPr bwMode="auto">
            <a:xfrm flipH="1">
              <a:off x="812744" y="3593468"/>
              <a:ext cx="24994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indent="90488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buClr>
                  <a:srgbClr val="404040"/>
                </a:buClr>
                <a:buFont typeface="Arial" pitchFamily="34" charset="0"/>
                <a:buChar char="•"/>
              </a:pPr>
              <a:r>
                <a:rPr lang="ko-KR" altLang="en-US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카라칼팍스탄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Nukus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에서 약 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24km 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endParaRPr>
            </a:p>
            <a:p>
              <a:pPr eaLnBrk="1" hangingPunct="1">
                <a:buClr>
                  <a:srgbClr val="404040"/>
                </a:buClr>
                <a:buFont typeface="Arial" pitchFamily="34" charset="0"/>
                <a:buChar char="•"/>
              </a:pPr>
              <a:r>
                <a:rPr lang="en-US" altLang="ko-KR" sz="12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Takhiatash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 City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4925871" y="2746957"/>
            <a:ext cx="582149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UGCC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46974" y="4072802"/>
            <a:ext cx="2227131" cy="796628"/>
            <a:chOff x="7293259" y="2978950"/>
            <a:chExt cx="2227131" cy="796628"/>
          </a:xfrm>
        </p:grpSpPr>
        <p:sp>
          <p:nvSpPr>
            <p:cNvPr id="51" name="Freeform 24"/>
            <p:cNvSpPr>
              <a:spLocks/>
            </p:cNvSpPr>
            <p:nvPr/>
          </p:nvSpPr>
          <p:spPr bwMode="gray">
            <a:xfrm flipH="1">
              <a:off x="7293259" y="2985300"/>
              <a:ext cx="1665185" cy="396875"/>
            </a:xfrm>
            <a:custGeom>
              <a:avLst/>
              <a:gdLst/>
              <a:ahLst/>
              <a:cxnLst>
                <a:cxn ang="0">
                  <a:pos x="73" y="362"/>
                </a:cxn>
                <a:cxn ang="0">
                  <a:pos x="1025" y="362"/>
                </a:cxn>
                <a:cxn ang="0">
                  <a:pos x="1025" y="0"/>
                </a:cxn>
                <a:cxn ang="0">
                  <a:pos x="209" y="0"/>
                </a:cxn>
                <a:cxn ang="0">
                  <a:pos x="0" y="362"/>
                </a:cxn>
                <a:cxn ang="0">
                  <a:pos x="73" y="362"/>
                </a:cxn>
              </a:cxnLst>
              <a:rect l="0" t="0" r="r" b="b"/>
              <a:pathLst>
                <a:path w="1025" h="362">
                  <a:moveTo>
                    <a:pt x="73" y="362"/>
                  </a:moveTo>
                  <a:lnTo>
                    <a:pt x="1025" y="362"/>
                  </a:lnTo>
                  <a:lnTo>
                    <a:pt x="1025" y="0"/>
                  </a:lnTo>
                  <a:lnTo>
                    <a:pt x="209" y="0"/>
                  </a:lnTo>
                  <a:lnTo>
                    <a:pt x="0" y="362"/>
                  </a:lnTo>
                  <a:lnTo>
                    <a:pt x="73" y="36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52" name="Rectangle 25"/>
            <p:cNvSpPr>
              <a:spLocks noChangeArrowheads="1"/>
            </p:cNvSpPr>
            <p:nvPr/>
          </p:nvSpPr>
          <p:spPr bwMode="gray">
            <a:xfrm>
              <a:off x="7293260" y="3293986"/>
              <a:ext cx="2227130" cy="48159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altLang="ko-KR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53" name="TextBox 283"/>
            <p:cNvSpPr txBox="1">
              <a:spLocks noChangeArrowheads="1"/>
            </p:cNvSpPr>
            <p:nvPr/>
          </p:nvSpPr>
          <p:spPr bwMode="gray">
            <a:xfrm>
              <a:off x="7546069" y="2978950"/>
              <a:ext cx="120041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Tashkent</a:t>
              </a:r>
            </a:p>
          </p:txBody>
        </p:sp>
        <p:sp>
          <p:nvSpPr>
            <p:cNvPr id="54" name="Text Box 29"/>
            <p:cNvSpPr txBox="1">
              <a:spLocks noChangeArrowheads="1"/>
            </p:cNvSpPr>
            <p:nvPr/>
          </p:nvSpPr>
          <p:spPr bwMode="auto">
            <a:xfrm>
              <a:off x="7403327" y="3313912"/>
              <a:ext cx="20413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90488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buClr>
                  <a:srgbClr val="404040"/>
                </a:buClr>
                <a:buFont typeface="Arial" pitchFamily="34" charset="0"/>
                <a:buChar char="•"/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Uzbekistan 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수도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 </a:t>
              </a:r>
            </a:p>
            <a:p>
              <a:pPr eaLnBrk="1" hangingPunct="1">
                <a:buClr>
                  <a:srgbClr val="404040"/>
                </a:buClr>
                <a:buFont typeface="Arial" pitchFamily="34" charset="0"/>
                <a:buChar char="•"/>
              </a:pP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Tashkent </a:t>
              </a:r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국제공항</a:t>
              </a:r>
              <a:r>
                <a: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55" name="타원 54"/>
          <p:cNvSpPr/>
          <p:nvPr/>
        </p:nvSpPr>
        <p:spPr>
          <a:xfrm>
            <a:off x="6951094" y="5166193"/>
            <a:ext cx="118800" cy="118800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366030" y="4626133"/>
            <a:ext cx="118800" cy="118800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90854" y="3005953"/>
            <a:ext cx="118800" cy="118800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1969" y="1331938"/>
            <a:ext cx="2016126" cy="296862"/>
            <a:chOff x="589112" y="2929136"/>
            <a:chExt cx="2016200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8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⑤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현장위치 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7131114" y="5166193"/>
            <a:ext cx="118800" cy="118800"/>
          </a:xfrm>
          <a:prstGeom prst="ellipse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56556" y="5499231"/>
            <a:ext cx="2179205" cy="967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*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현장이동 소요 시간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 marL="228600" indent="-228600">
              <a:buAutoNum type="arabicParenR"/>
              <a:defRPr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타슈켄트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– </a:t>
            </a:r>
            <a:r>
              <a:rPr lang="ko-KR" altLang="en-US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누쿠스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    :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항공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2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시간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35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분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(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일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2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회 운항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)</a:t>
            </a:r>
          </a:p>
          <a:p>
            <a:pPr marL="228600" indent="-228600">
              <a:buFont typeface="+mj-lt"/>
              <a:buAutoNum type="arabicParenR" startAt="2"/>
              <a:defRPr/>
            </a:pPr>
            <a:r>
              <a:rPr lang="ko-KR" altLang="en-US" sz="11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누쿠스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–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현장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  <a:p>
            <a:pPr>
              <a:defRPr/>
            </a:pP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    :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차량 약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35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분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소요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80966" y="4727177"/>
            <a:ext cx="582149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UKAN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14052" y="5087217"/>
            <a:ext cx="582149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UGTL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41" name="타원 40"/>
          <p:cNvSpPr>
            <a:spLocks noChangeAspect="1"/>
          </p:cNvSpPr>
          <p:nvPr/>
        </p:nvSpPr>
        <p:spPr bwMode="auto">
          <a:xfrm>
            <a:off x="4925870" y="3509169"/>
            <a:ext cx="288000" cy="27987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256240" y="4059071"/>
            <a:ext cx="144000" cy="1428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6839495" y="4059071"/>
            <a:ext cx="561650" cy="57580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18000" tIns="10800" rIns="18000" bIns="10800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810km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44" name="직선 화살표 연결선 43"/>
          <p:cNvCxnSpPr>
            <a:stCxn id="57" idx="4"/>
            <a:endCxn id="41" idx="1"/>
          </p:cNvCxnSpPr>
          <p:nvPr/>
        </p:nvCxnSpPr>
        <p:spPr>
          <a:xfrm>
            <a:off x="4850255" y="3124753"/>
            <a:ext cx="117793" cy="425402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1" idx="4"/>
            <a:endCxn id="56" idx="2"/>
          </p:cNvCxnSpPr>
          <p:nvPr/>
        </p:nvCxnSpPr>
        <p:spPr>
          <a:xfrm>
            <a:off x="5069870" y="3789039"/>
            <a:ext cx="1296160" cy="89649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 bwMode="auto">
          <a:xfrm>
            <a:off x="5143185" y="4277590"/>
            <a:ext cx="561650" cy="57580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18000" tIns="10800" rIns="18000" bIns="10800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500km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4229204" y="3250472"/>
            <a:ext cx="561650" cy="57580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18000" tIns="10800" rIns="18000" bIns="10800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150km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1669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6"/>
          <a:stretch/>
        </p:blipFill>
        <p:spPr bwMode="auto">
          <a:xfrm>
            <a:off x="1563554" y="1313948"/>
            <a:ext cx="9093460" cy="518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1BB0B5B-38E4-4B51-A526-54C4622FA9A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11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7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7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1970" y="1331938"/>
            <a:ext cx="2016125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⑥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현장사진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9227622" y="4008372"/>
            <a:ext cx="738808" cy="404836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36361" y="4690406"/>
            <a:ext cx="855094" cy="358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Block 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#1 &amp; 2</a:t>
            </a:r>
          </a:p>
          <a:p>
            <a:pPr algn="ctr">
              <a:defRPr/>
            </a:pPr>
            <a:r>
              <a:rPr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철거 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 </a:t>
            </a:r>
            <a:endParaRPr lang="ko-KR" altLang="en-US" sz="11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49945" y="4008373"/>
            <a:ext cx="800726" cy="404836"/>
          </a:xfrm>
          <a:prstGeom prst="roundRect">
            <a:avLst/>
          </a:prstGeom>
          <a:solidFill>
            <a:srgbClr val="0000FF">
              <a:alpha val="30000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56240" y="4689140"/>
            <a:ext cx="1035115" cy="360040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Block 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#3 &amp; 4</a:t>
            </a:r>
          </a:p>
          <a:p>
            <a:pPr algn="ctr">
              <a:defRPr/>
            </a:pPr>
            <a:r>
              <a:rPr lang="ko-KR" altLang="en-US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운전정지 및 철거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 </a:t>
            </a:r>
            <a:endParaRPr lang="ko-KR" altLang="en-US" sz="11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42755" y="4004427"/>
            <a:ext cx="836535" cy="60577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76121" y="4689141"/>
            <a:ext cx="1025525" cy="3587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Block 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#5 &amp; 6</a:t>
            </a:r>
          </a:p>
          <a:p>
            <a:pPr algn="ctr">
              <a:defRPr/>
            </a:pP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(</a:t>
            </a:r>
            <a:r>
              <a:rPr lang="ko-KR" altLang="en-US" sz="11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계속운전</a:t>
            </a:r>
            <a:r>
              <a:rPr lang="en-US" altLang="ko-KR" sz="11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)  </a:t>
            </a:r>
            <a:endParaRPr lang="ko-KR" altLang="en-US" sz="11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3560047" y="2337620"/>
            <a:ext cx="4468761" cy="2898058"/>
          </a:xfrm>
          <a:custGeom>
            <a:avLst/>
            <a:gdLst>
              <a:gd name="connsiteX0" fmla="*/ 4468761 w 4468761"/>
              <a:gd name="connsiteY0" fmla="*/ 44245 h 2898058"/>
              <a:gd name="connsiteX1" fmla="*/ 4468761 w 4468761"/>
              <a:gd name="connsiteY1" fmla="*/ 781664 h 2898058"/>
              <a:gd name="connsiteX2" fmla="*/ 3502742 w 4468761"/>
              <a:gd name="connsiteY2" fmla="*/ 781664 h 2898058"/>
              <a:gd name="connsiteX3" fmla="*/ 3502742 w 4468761"/>
              <a:gd name="connsiteY3" fmla="*/ 1349477 h 2898058"/>
              <a:gd name="connsiteX4" fmla="*/ 3694471 w 4468761"/>
              <a:gd name="connsiteY4" fmla="*/ 1533832 h 2898058"/>
              <a:gd name="connsiteX5" fmla="*/ 3760839 w 4468761"/>
              <a:gd name="connsiteY5" fmla="*/ 1533832 h 2898058"/>
              <a:gd name="connsiteX6" fmla="*/ 3760839 w 4468761"/>
              <a:gd name="connsiteY6" fmla="*/ 2293374 h 2898058"/>
              <a:gd name="connsiteX7" fmla="*/ 2684207 w 4468761"/>
              <a:gd name="connsiteY7" fmla="*/ 2212258 h 2898058"/>
              <a:gd name="connsiteX8" fmla="*/ 2654710 w 4468761"/>
              <a:gd name="connsiteY8" fmla="*/ 2315497 h 2898058"/>
              <a:gd name="connsiteX9" fmla="*/ 2654710 w 4468761"/>
              <a:gd name="connsiteY9" fmla="*/ 2426110 h 2898058"/>
              <a:gd name="connsiteX10" fmla="*/ 2145890 w 4468761"/>
              <a:gd name="connsiteY10" fmla="*/ 2426110 h 2898058"/>
              <a:gd name="connsiteX11" fmla="*/ 2145890 w 4468761"/>
              <a:gd name="connsiteY11" fmla="*/ 2315497 h 2898058"/>
              <a:gd name="connsiteX12" fmla="*/ 1843548 w 4468761"/>
              <a:gd name="connsiteY12" fmla="*/ 2315497 h 2898058"/>
              <a:gd name="connsiteX13" fmla="*/ 1843548 w 4468761"/>
              <a:gd name="connsiteY13" fmla="*/ 2898058 h 2898058"/>
              <a:gd name="connsiteX14" fmla="*/ 1025013 w 4468761"/>
              <a:gd name="connsiteY14" fmla="*/ 2898058 h 2898058"/>
              <a:gd name="connsiteX15" fmla="*/ 508819 w 4468761"/>
              <a:gd name="connsiteY15" fmla="*/ 2610464 h 2898058"/>
              <a:gd name="connsiteX16" fmla="*/ 383458 w 4468761"/>
              <a:gd name="connsiteY16" fmla="*/ 1356852 h 2898058"/>
              <a:gd name="connsiteX17" fmla="*/ 0 w 4468761"/>
              <a:gd name="connsiteY17" fmla="*/ 0 h 2898058"/>
              <a:gd name="connsiteX18" fmla="*/ 4468761 w 4468761"/>
              <a:gd name="connsiteY18" fmla="*/ 44245 h 2898058"/>
              <a:gd name="connsiteX0" fmla="*/ 4468761 w 4468761"/>
              <a:gd name="connsiteY0" fmla="*/ 44245 h 2898058"/>
              <a:gd name="connsiteX1" fmla="*/ 4468761 w 4468761"/>
              <a:gd name="connsiteY1" fmla="*/ 781664 h 2898058"/>
              <a:gd name="connsiteX2" fmla="*/ 3502742 w 4468761"/>
              <a:gd name="connsiteY2" fmla="*/ 781664 h 2898058"/>
              <a:gd name="connsiteX3" fmla="*/ 3502742 w 4468761"/>
              <a:gd name="connsiteY3" fmla="*/ 1349477 h 2898058"/>
              <a:gd name="connsiteX4" fmla="*/ 3694471 w 4468761"/>
              <a:gd name="connsiteY4" fmla="*/ 1533832 h 2898058"/>
              <a:gd name="connsiteX5" fmla="*/ 3760839 w 4468761"/>
              <a:gd name="connsiteY5" fmla="*/ 1533832 h 2898058"/>
              <a:gd name="connsiteX6" fmla="*/ 3775587 w 4468761"/>
              <a:gd name="connsiteY6" fmla="*/ 2227006 h 2898058"/>
              <a:gd name="connsiteX7" fmla="*/ 2684207 w 4468761"/>
              <a:gd name="connsiteY7" fmla="*/ 2212258 h 2898058"/>
              <a:gd name="connsiteX8" fmla="*/ 2654710 w 4468761"/>
              <a:gd name="connsiteY8" fmla="*/ 2315497 h 2898058"/>
              <a:gd name="connsiteX9" fmla="*/ 2654710 w 4468761"/>
              <a:gd name="connsiteY9" fmla="*/ 2426110 h 2898058"/>
              <a:gd name="connsiteX10" fmla="*/ 2145890 w 4468761"/>
              <a:gd name="connsiteY10" fmla="*/ 2426110 h 2898058"/>
              <a:gd name="connsiteX11" fmla="*/ 2145890 w 4468761"/>
              <a:gd name="connsiteY11" fmla="*/ 2315497 h 2898058"/>
              <a:gd name="connsiteX12" fmla="*/ 1843548 w 4468761"/>
              <a:gd name="connsiteY12" fmla="*/ 2315497 h 2898058"/>
              <a:gd name="connsiteX13" fmla="*/ 1843548 w 4468761"/>
              <a:gd name="connsiteY13" fmla="*/ 2898058 h 2898058"/>
              <a:gd name="connsiteX14" fmla="*/ 1025013 w 4468761"/>
              <a:gd name="connsiteY14" fmla="*/ 2898058 h 2898058"/>
              <a:gd name="connsiteX15" fmla="*/ 508819 w 4468761"/>
              <a:gd name="connsiteY15" fmla="*/ 2610464 h 2898058"/>
              <a:gd name="connsiteX16" fmla="*/ 383458 w 4468761"/>
              <a:gd name="connsiteY16" fmla="*/ 1356852 h 2898058"/>
              <a:gd name="connsiteX17" fmla="*/ 0 w 4468761"/>
              <a:gd name="connsiteY17" fmla="*/ 0 h 2898058"/>
              <a:gd name="connsiteX18" fmla="*/ 4468761 w 4468761"/>
              <a:gd name="connsiteY18" fmla="*/ 44245 h 2898058"/>
              <a:gd name="connsiteX0" fmla="*/ 4468761 w 4468761"/>
              <a:gd name="connsiteY0" fmla="*/ 44245 h 2898058"/>
              <a:gd name="connsiteX1" fmla="*/ 4468761 w 4468761"/>
              <a:gd name="connsiteY1" fmla="*/ 781664 h 2898058"/>
              <a:gd name="connsiteX2" fmla="*/ 3502742 w 4468761"/>
              <a:gd name="connsiteY2" fmla="*/ 781664 h 2898058"/>
              <a:gd name="connsiteX3" fmla="*/ 3502742 w 4468761"/>
              <a:gd name="connsiteY3" fmla="*/ 1349477 h 2898058"/>
              <a:gd name="connsiteX4" fmla="*/ 3694471 w 4468761"/>
              <a:gd name="connsiteY4" fmla="*/ 1533832 h 2898058"/>
              <a:gd name="connsiteX5" fmla="*/ 3760839 w 4468761"/>
              <a:gd name="connsiteY5" fmla="*/ 1533832 h 2898058"/>
              <a:gd name="connsiteX6" fmla="*/ 3775587 w 4468761"/>
              <a:gd name="connsiteY6" fmla="*/ 2227006 h 2898058"/>
              <a:gd name="connsiteX7" fmla="*/ 2684207 w 4468761"/>
              <a:gd name="connsiteY7" fmla="*/ 2212258 h 2898058"/>
              <a:gd name="connsiteX8" fmla="*/ 2654710 w 4468761"/>
              <a:gd name="connsiteY8" fmla="*/ 2315497 h 2898058"/>
              <a:gd name="connsiteX9" fmla="*/ 2654710 w 4468761"/>
              <a:gd name="connsiteY9" fmla="*/ 2426110 h 2898058"/>
              <a:gd name="connsiteX10" fmla="*/ 2145890 w 4468761"/>
              <a:gd name="connsiteY10" fmla="*/ 2426110 h 2898058"/>
              <a:gd name="connsiteX11" fmla="*/ 2145890 w 4468761"/>
              <a:gd name="connsiteY11" fmla="*/ 2315497 h 2898058"/>
              <a:gd name="connsiteX12" fmla="*/ 1880419 w 4468761"/>
              <a:gd name="connsiteY12" fmla="*/ 2315497 h 2898058"/>
              <a:gd name="connsiteX13" fmla="*/ 1843548 w 4468761"/>
              <a:gd name="connsiteY13" fmla="*/ 2898058 h 2898058"/>
              <a:gd name="connsiteX14" fmla="*/ 1025013 w 4468761"/>
              <a:gd name="connsiteY14" fmla="*/ 2898058 h 2898058"/>
              <a:gd name="connsiteX15" fmla="*/ 508819 w 4468761"/>
              <a:gd name="connsiteY15" fmla="*/ 2610464 h 2898058"/>
              <a:gd name="connsiteX16" fmla="*/ 383458 w 4468761"/>
              <a:gd name="connsiteY16" fmla="*/ 1356852 h 2898058"/>
              <a:gd name="connsiteX17" fmla="*/ 0 w 4468761"/>
              <a:gd name="connsiteY17" fmla="*/ 0 h 2898058"/>
              <a:gd name="connsiteX18" fmla="*/ 4468761 w 4468761"/>
              <a:gd name="connsiteY18" fmla="*/ 44245 h 2898058"/>
              <a:gd name="connsiteX0" fmla="*/ 4468761 w 4468761"/>
              <a:gd name="connsiteY0" fmla="*/ 44245 h 2898058"/>
              <a:gd name="connsiteX1" fmla="*/ 4468761 w 4468761"/>
              <a:gd name="connsiteY1" fmla="*/ 781664 h 2898058"/>
              <a:gd name="connsiteX2" fmla="*/ 3502742 w 4468761"/>
              <a:gd name="connsiteY2" fmla="*/ 781664 h 2898058"/>
              <a:gd name="connsiteX3" fmla="*/ 3502742 w 4468761"/>
              <a:gd name="connsiteY3" fmla="*/ 1349477 h 2898058"/>
              <a:gd name="connsiteX4" fmla="*/ 3694471 w 4468761"/>
              <a:gd name="connsiteY4" fmla="*/ 1533832 h 2898058"/>
              <a:gd name="connsiteX5" fmla="*/ 3760839 w 4468761"/>
              <a:gd name="connsiteY5" fmla="*/ 1533832 h 2898058"/>
              <a:gd name="connsiteX6" fmla="*/ 3775587 w 4468761"/>
              <a:gd name="connsiteY6" fmla="*/ 2227006 h 2898058"/>
              <a:gd name="connsiteX7" fmla="*/ 2684207 w 4468761"/>
              <a:gd name="connsiteY7" fmla="*/ 2212258 h 2898058"/>
              <a:gd name="connsiteX8" fmla="*/ 2654710 w 4468761"/>
              <a:gd name="connsiteY8" fmla="*/ 2315497 h 2898058"/>
              <a:gd name="connsiteX9" fmla="*/ 2654710 w 4468761"/>
              <a:gd name="connsiteY9" fmla="*/ 2426110 h 2898058"/>
              <a:gd name="connsiteX10" fmla="*/ 2145890 w 4468761"/>
              <a:gd name="connsiteY10" fmla="*/ 2426110 h 2898058"/>
              <a:gd name="connsiteX11" fmla="*/ 2145890 w 4468761"/>
              <a:gd name="connsiteY11" fmla="*/ 2315497 h 2898058"/>
              <a:gd name="connsiteX12" fmla="*/ 1880419 w 4468761"/>
              <a:gd name="connsiteY12" fmla="*/ 2315497 h 2898058"/>
              <a:gd name="connsiteX13" fmla="*/ 1843548 w 4468761"/>
              <a:gd name="connsiteY13" fmla="*/ 2898058 h 2898058"/>
              <a:gd name="connsiteX14" fmla="*/ 1032388 w 4468761"/>
              <a:gd name="connsiteY14" fmla="*/ 2846439 h 2898058"/>
              <a:gd name="connsiteX15" fmla="*/ 508819 w 4468761"/>
              <a:gd name="connsiteY15" fmla="*/ 2610464 h 2898058"/>
              <a:gd name="connsiteX16" fmla="*/ 383458 w 4468761"/>
              <a:gd name="connsiteY16" fmla="*/ 1356852 h 2898058"/>
              <a:gd name="connsiteX17" fmla="*/ 0 w 4468761"/>
              <a:gd name="connsiteY17" fmla="*/ 0 h 2898058"/>
              <a:gd name="connsiteX18" fmla="*/ 4468761 w 4468761"/>
              <a:gd name="connsiteY18" fmla="*/ 44245 h 289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68761" h="2898058">
                <a:moveTo>
                  <a:pt x="4468761" y="44245"/>
                </a:moveTo>
                <a:lnTo>
                  <a:pt x="4468761" y="781664"/>
                </a:lnTo>
                <a:lnTo>
                  <a:pt x="3502742" y="781664"/>
                </a:lnTo>
                <a:lnTo>
                  <a:pt x="3502742" y="1349477"/>
                </a:lnTo>
                <a:lnTo>
                  <a:pt x="3694471" y="1533832"/>
                </a:lnTo>
                <a:lnTo>
                  <a:pt x="3760839" y="1533832"/>
                </a:lnTo>
                <a:lnTo>
                  <a:pt x="3775587" y="2227006"/>
                </a:lnTo>
                <a:lnTo>
                  <a:pt x="2684207" y="2212258"/>
                </a:lnTo>
                <a:lnTo>
                  <a:pt x="2654710" y="2315497"/>
                </a:lnTo>
                <a:lnTo>
                  <a:pt x="2654710" y="2426110"/>
                </a:lnTo>
                <a:lnTo>
                  <a:pt x="2145890" y="2426110"/>
                </a:lnTo>
                <a:lnTo>
                  <a:pt x="2145890" y="2315497"/>
                </a:lnTo>
                <a:lnTo>
                  <a:pt x="1880419" y="2315497"/>
                </a:lnTo>
                <a:lnTo>
                  <a:pt x="1843548" y="2898058"/>
                </a:lnTo>
                <a:lnTo>
                  <a:pt x="1032388" y="2846439"/>
                </a:lnTo>
                <a:lnTo>
                  <a:pt x="508819" y="2610464"/>
                </a:lnTo>
                <a:lnTo>
                  <a:pt x="383458" y="1356852"/>
                </a:lnTo>
                <a:lnTo>
                  <a:pt x="0" y="0"/>
                </a:lnTo>
                <a:lnTo>
                  <a:pt x="4468761" y="4424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4000"/>
            </a:schemeClr>
          </a:solidFill>
          <a:ln w="12700">
            <a:solidFill>
              <a:schemeClr val="bg1"/>
            </a:solidFill>
            <a:prstDash val="lgDashDot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1784709" y="2630592"/>
            <a:ext cx="1409700" cy="1038225"/>
          </a:xfrm>
          <a:custGeom>
            <a:avLst/>
            <a:gdLst>
              <a:gd name="connsiteX0" fmla="*/ 0 w 1409700"/>
              <a:gd name="connsiteY0" fmla="*/ 200025 h 1038225"/>
              <a:gd name="connsiteX1" fmla="*/ 1076325 w 1409700"/>
              <a:gd name="connsiteY1" fmla="*/ 9525 h 1038225"/>
              <a:gd name="connsiteX2" fmla="*/ 1343025 w 1409700"/>
              <a:gd name="connsiteY2" fmla="*/ 0 h 1038225"/>
              <a:gd name="connsiteX3" fmla="*/ 1409700 w 1409700"/>
              <a:gd name="connsiteY3" fmla="*/ 238125 h 1038225"/>
              <a:gd name="connsiteX4" fmla="*/ 1257300 w 1409700"/>
              <a:gd name="connsiteY4" fmla="*/ 519112 h 1038225"/>
              <a:gd name="connsiteX5" fmla="*/ 614363 w 1409700"/>
              <a:gd name="connsiteY5" fmla="*/ 1038225 h 1038225"/>
              <a:gd name="connsiteX6" fmla="*/ 328613 w 1409700"/>
              <a:gd name="connsiteY6" fmla="*/ 771525 h 1038225"/>
              <a:gd name="connsiteX7" fmla="*/ 366713 w 1409700"/>
              <a:gd name="connsiteY7" fmla="*/ 728662 h 1038225"/>
              <a:gd name="connsiteX8" fmla="*/ 0 w 1409700"/>
              <a:gd name="connsiteY8" fmla="*/ 2000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038225">
                <a:moveTo>
                  <a:pt x="0" y="200025"/>
                </a:moveTo>
                <a:lnTo>
                  <a:pt x="1076325" y="9525"/>
                </a:lnTo>
                <a:lnTo>
                  <a:pt x="1343025" y="0"/>
                </a:lnTo>
                <a:lnTo>
                  <a:pt x="1409700" y="238125"/>
                </a:lnTo>
                <a:lnTo>
                  <a:pt x="1257300" y="519112"/>
                </a:lnTo>
                <a:lnTo>
                  <a:pt x="614363" y="1038225"/>
                </a:lnTo>
                <a:lnTo>
                  <a:pt x="328613" y="771525"/>
                </a:lnTo>
                <a:lnTo>
                  <a:pt x="366713" y="728662"/>
                </a:lnTo>
                <a:lnTo>
                  <a:pt x="0" y="200025"/>
                </a:lnTo>
                <a:close/>
              </a:path>
            </a:pathLst>
          </a:custGeom>
          <a:solidFill>
            <a:srgbClr val="00B050">
              <a:alpha val="21000"/>
            </a:srgbClr>
          </a:solidFill>
          <a:ln w="12700">
            <a:solidFill>
              <a:schemeClr val="bg1"/>
            </a:solidFill>
            <a:prstDash val="lgDashDot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7" name="텍스트 개체 틀 4"/>
          <p:cNvSpPr txBox="1">
            <a:spLocks/>
          </p:cNvSpPr>
          <p:nvPr/>
        </p:nvSpPr>
        <p:spPr>
          <a:xfrm>
            <a:off x="5221424" y="2366484"/>
            <a:ext cx="145964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defRPr>
            </a:lvl1pPr>
          </a:lstStyle>
          <a:p>
            <a:r>
              <a:rPr lang="ko-KR" altLang="en-US" sz="1100" dirty="0">
                <a:latin typeface="Century Gothic" panose="020B0502020202020204" pitchFamily="34" charset="0"/>
              </a:rPr>
              <a:t>사업부지 </a:t>
            </a:r>
            <a:r>
              <a:rPr lang="en-US" altLang="ko-KR" sz="1100" dirty="0">
                <a:latin typeface="Century Gothic" panose="020B0502020202020204" pitchFamily="34" charset="0"/>
              </a:rPr>
              <a:t>: 40 ha</a:t>
            </a:r>
          </a:p>
        </p:txBody>
      </p:sp>
      <p:sp>
        <p:nvSpPr>
          <p:cNvPr id="7" name="자유형 6"/>
          <p:cNvSpPr/>
          <p:nvPr/>
        </p:nvSpPr>
        <p:spPr bwMode="auto">
          <a:xfrm>
            <a:off x="1558637" y="2223656"/>
            <a:ext cx="8946573" cy="103909"/>
          </a:xfrm>
          <a:custGeom>
            <a:avLst/>
            <a:gdLst>
              <a:gd name="connsiteX0" fmla="*/ 0 w 8946573"/>
              <a:gd name="connsiteY0" fmla="*/ 0 h 103909"/>
              <a:gd name="connsiteX1" fmla="*/ 8946573 w 8946573"/>
              <a:gd name="connsiteY1" fmla="*/ 103909 h 10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46573" h="103909">
                <a:moveTo>
                  <a:pt x="0" y="0"/>
                </a:moveTo>
                <a:lnTo>
                  <a:pt x="8946573" y="103909"/>
                </a:lnTo>
              </a:path>
            </a:pathLst>
          </a:custGeom>
          <a:noFill/>
          <a:ln w="31750">
            <a:solidFill>
              <a:srgbClr val="C0000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 bwMode="auto">
          <a:xfrm>
            <a:off x="5288839" y="2870148"/>
            <a:ext cx="2212193" cy="1114318"/>
          </a:xfrm>
          <a:custGeom>
            <a:avLst/>
            <a:gdLst>
              <a:gd name="connsiteX0" fmla="*/ 0 w 2368550"/>
              <a:gd name="connsiteY0" fmla="*/ 0 h 1171575"/>
              <a:gd name="connsiteX1" fmla="*/ 1565275 w 2368550"/>
              <a:gd name="connsiteY1" fmla="*/ 1050925 h 1171575"/>
              <a:gd name="connsiteX2" fmla="*/ 1866900 w 2368550"/>
              <a:gd name="connsiteY2" fmla="*/ 1155700 h 1171575"/>
              <a:gd name="connsiteX3" fmla="*/ 2019300 w 2368550"/>
              <a:gd name="connsiteY3" fmla="*/ 1171575 h 1171575"/>
              <a:gd name="connsiteX4" fmla="*/ 2193925 w 2368550"/>
              <a:gd name="connsiteY4" fmla="*/ 1149350 h 1171575"/>
              <a:gd name="connsiteX5" fmla="*/ 2368550 w 2368550"/>
              <a:gd name="connsiteY5" fmla="*/ 114935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550" h="1171575">
                <a:moveTo>
                  <a:pt x="0" y="0"/>
                </a:moveTo>
                <a:lnTo>
                  <a:pt x="1565275" y="1050925"/>
                </a:lnTo>
                <a:lnTo>
                  <a:pt x="1866900" y="1155700"/>
                </a:lnTo>
                <a:lnTo>
                  <a:pt x="2019300" y="1171575"/>
                </a:lnTo>
                <a:lnTo>
                  <a:pt x="2193925" y="1149350"/>
                </a:lnTo>
                <a:lnTo>
                  <a:pt x="2368550" y="114935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 bwMode="auto">
          <a:xfrm>
            <a:off x="4980864" y="2920690"/>
            <a:ext cx="2617201" cy="1789006"/>
          </a:xfrm>
          <a:custGeom>
            <a:avLst/>
            <a:gdLst>
              <a:gd name="connsiteX0" fmla="*/ 0 w 2266950"/>
              <a:gd name="connsiteY0" fmla="*/ 0 h 1527175"/>
              <a:gd name="connsiteX1" fmla="*/ 2266950 w 2266950"/>
              <a:gd name="connsiteY1" fmla="*/ 1527175 h 15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6950" h="1527175">
                <a:moveTo>
                  <a:pt x="0" y="0"/>
                </a:moveTo>
                <a:lnTo>
                  <a:pt x="2266950" y="1527175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 bwMode="auto">
          <a:xfrm>
            <a:off x="4902840" y="2626562"/>
            <a:ext cx="513569" cy="1487562"/>
          </a:xfrm>
          <a:custGeom>
            <a:avLst/>
            <a:gdLst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549147"/>
              <a:gd name="connsiteY0" fmla="*/ 0 h 1563997"/>
              <a:gd name="connsiteX1" fmla="*/ 191459 w 549147"/>
              <a:gd name="connsiteY1" fmla="*/ 133652 h 1563997"/>
              <a:gd name="connsiteX2" fmla="*/ 401343 w 549147"/>
              <a:gd name="connsiteY2" fmla="*/ 401343 h 1563997"/>
              <a:gd name="connsiteX3" fmla="*/ 471682 w 549147"/>
              <a:gd name="connsiteY3" fmla="*/ 753036 h 1563997"/>
              <a:gd name="connsiteX4" fmla="*/ 549130 w 549147"/>
              <a:gd name="connsiteY4" fmla="*/ 1563997 h 1563997"/>
              <a:gd name="connsiteX0" fmla="*/ 0 w 549238"/>
              <a:gd name="connsiteY0" fmla="*/ 0 h 1563997"/>
              <a:gd name="connsiteX1" fmla="*/ 191459 w 549238"/>
              <a:gd name="connsiteY1" fmla="*/ 133652 h 1563997"/>
              <a:gd name="connsiteX2" fmla="*/ 401343 w 549238"/>
              <a:gd name="connsiteY2" fmla="*/ 401343 h 1563997"/>
              <a:gd name="connsiteX3" fmla="*/ 539670 w 549238"/>
              <a:gd name="connsiteY3" fmla="*/ 749698 h 1563997"/>
              <a:gd name="connsiteX4" fmla="*/ 549130 w 549238"/>
              <a:gd name="connsiteY4" fmla="*/ 1563997 h 1563997"/>
              <a:gd name="connsiteX0" fmla="*/ 0 w 549238"/>
              <a:gd name="connsiteY0" fmla="*/ 0 h 1563997"/>
              <a:gd name="connsiteX1" fmla="*/ 191459 w 549238"/>
              <a:gd name="connsiteY1" fmla="*/ 133652 h 1563997"/>
              <a:gd name="connsiteX2" fmla="*/ 421739 w 549238"/>
              <a:gd name="connsiteY2" fmla="*/ 384653 h 1563997"/>
              <a:gd name="connsiteX3" fmla="*/ 539670 w 549238"/>
              <a:gd name="connsiteY3" fmla="*/ 749698 h 1563997"/>
              <a:gd name="connsiteX4" fmla="*/ 549130 w 549238"/>
              <a:gd name="connsiteY4" fmla="*/ 1563997 h 1563997"/>
              <a:gd name="connsiteX0" fmla="*/ 0 w 549869"/>
              <a:gd name="connsiteY0" fmla="*/ 0 h 1563997"/>
              <a:gd name="connsiteX1" fmla="*/ 191459 w 549869"/>
              <a:gd name="connsiteY1" fmla="*/ 133652 h 1563997"/>
              <a:gd name="connsiteX2" fmla="*/ 421739 w 549869"/>
              <a:gd name="connsiteY2" fmla="*/ 384653 h 1563997"/>
              <a:gd name="connsiteX3" fmla="*/ 549869 w 549869"/>
              <a:gd name="connsiteY3" fmla="*/ 753036 h 1563997"/>
              <a:gd name="connsiteX4" fmla="*/ 549130 w 549869"/>
              <a:gd name="connsiteY4" fmla="*/ 1563997 h 156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69" h="1563997">
                <a:moveTo>
                  <a:pt x="0" y="0"/>
                </a:moveTo>
                <a:cubicBezTo>
                  <a:pt x="63820" y="44551"/>
                  <a:pt x="121169" y="69543"/>
                  <a:pt x="191459" y="133652"/>
                </a:cubicBezTo>
                <a:cubicBezTo>
                  <a:pt x="261749" y="197761"/>
                  <a:pt x="362004" y="281422"/>
                  <a:pt x="421739" y="384653"/>
                </a:cubicBezTo>
                <a:cubicBezTo>
                  <a:pt x="481474" y="487884"/>
                  <a:pt x="538836" y="559260"/>
                  <a:pt x="549869" y="753036"/>
                </a:cubicBezTo>
                <a:cubicBezTo>
                  <a:pt x="548490" y="1023356"/>
                  <a:pt x="550509" y="1293677"/>
                  <a:pt x="549130" y="1563997"/>
                </a:cubicBezTo>
              </a:path>
            </a:pathLst>
          </a:cu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 bwMode="auto">
          <a:xfrm>
            <a:off x="4849861" y="2848357"/>
            <a:ext cx="1355319" cy="1875553"/>
          </a:xfrm>
          <a:custGeom>
            <a:avLst/>
            <a:gdLst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7282 w 1451113"/>
              <a:gd name="connsiteY3" fmla="*/ 552767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7282 w 1451113"/>
              <a:gd name="connsiteY3" fmla="*/ 552767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84279 w 1451113"/>
              <a:gd name="connsiteY3" fmla="*/ 522723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535962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0631 w 1451113"/>
              <a:gd name="connsiteY6" fmla="*/ 148625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489595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06286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0631 w 1451113"/>
              <a:gd name="connsiteY6" fmla="*/ 1516300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26314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33833 w 1451113"/>
              <a:gd name="connsiteY6" fmla="*/ 1536329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546343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22976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512962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492933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22902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12704 w 1451113"/>
              <a:gd name="connsiteY8" fmla="*/ 1840090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12704 w 1451113"/>
              <a:gd name="connsiteY8" fmla="*/ 1840090 h 1971924"/>
              <a:gd name="connsiteX9" fmla="*/ 1035340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1113" h="1971924">
                <a:moveTo>
                  <a:pt x="0" y="0"/>
                </a:moveTo>
                <a:cubicBezTo>
                  <a:pt x="35781" y="26504"/>
                  <a:pt x="133374" y="85690"/>
                  <a:pt x="192327" y="136261"/>
                </a:cubicBezTo>
                <a:cubicBezTo>
                  <a:pt x="251280" y="186832"/>
                  <a:pt x="308457" y="242353"/>
                  <a:pt x="353716" y="303425"/>
                </a:cubicBezTo>
                <a:cubicBezTo>
                  <a:pt x="398975" y="364497"/>
                  <a:pt x="433038" y="424162"/>
                  <a:pt x="463883" y="502694"/>
                </a:cubicBezTo>
                <a:cubicBezTo>
                  <a:pt x="494728" y="581226"/>
                  <a:pt x="530171" y="660647"/>
                  <a:pt x="538785" y="774616"/>
                </a:cubicBezTo>
                <a:lnTo>
                  <a:pt x="535962" y="1216550"/>
                </a:lnTo>
                <a:cubicBezTo>
                  <a:pt x="545901" y="1335157"/>
                  <a:pt x="530836" y="1422084"/>
                  <a:pt x="550830" y="1502947"/>
                </a:cubicBezTo>
                <a:cubicBezTo>
                  <a:pt x="570824" y="1583810"/>
                  <a:pt x="612278" y="1645540"/>
                  <a:pt x="655924" y="1701730"/>
                </a:cubicBezTo>
                <a:cubicBezTo>
                  <a:pt x="699570" y="1757921"/>
                  <a:pt x="749468" y="1799696"/>
                  <a:pt x="812704" y="1840090"/>
                </a:cubicBezTo>
                <a:cubicBezTo>
                  <a:pt x="875940" y="1880484"/>
                  <a:pt x="962069" y="1922122"/>
                  <a:pt x="1035340" y="1944094"/>
                </a:cubicBezTo>
                <a:cubicBezTo>
                  <a:pt x="1108611" y="1966066"/>
                  <a:pt x="1180768" y="1967286"/>
                  <a:pt x="1252330" y="1971924"/>
                </a:cubicBezTo>
                <a:lnTo>
                  <a:pt x="1451113" y="1971924"/>
                </a:lnTo>
              </a:path>
            </a:pathLst>
          </a:cu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 bwMode="auto">
          <a:xfrm>
            <a:off x="3595688" y="2252663"/>
            <a:ext cx="1257300" cy="595312"/>
          </a:xfrm>
          <a:custGeom>
            <a:avLst/>
            <a:gdLst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61950 w 1257300"/>
              <a:gd name="connsiteY2" fmla="*/ 61912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61950 w 1257300"/>
              <a:gd name="connsiteY2" fmla="*/ 61912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61950 w 1257300"/>
              <a:gd name="connsiteY2" fmla="*/ 61912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00038 w 1257300"/>
              <a:gd name="connsiteY2" fmla="*/ 57150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00038 w 1257300"/>
              <a:gd name="connsiteY2" fmla="*/ 57150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00038 w 1257300"/>
              <a:gd name="connsiteY2" fmla="*/ 57150 h 595312"/>
              <a:gd name="connsiteX3" fmla="*/ 0 w 1257300"/>
              <a:gd name="connsiteY3" fmla="*/ 0 h 595312"/>
              <a:gd name="connsiteX0" fmla="*/ 1257300 w 1257300"/>
              <a:gd name="connsiteY0" fmla="*/ 595312 h 595312"/>
              <a:gd name="connsiteX1" fmla="*/ 585787 w 1257300"/>
              <a:gd name="connsiteY1" fmla="*/ 161925 h 595312"/>
              <a:gd name="connsiteX2" fmla="*/ 300038 w 1257300"/>
              <a:gd name="connsiteY2" fmla="*/ 57150 h 595312"/>
              <a:gd name="connsiteX3" fmla="*/ 0 w 1257300"/>
              <a:gd name="connsiteY3" fmla="*/ 0 h 59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595312">
                <a:moveTo>
                  <a:pt x="1257300" y="595312"/>
                </a:moveTo>
                <a:lnTo>
                  <a:pt x="585787" y="161925"/>
                </a:lnTo>
                <a:cubicBezTo>
                  <a:pt x="436562" y="87312"/>
                  <a:pt x="445294" y="93662"/>
                  <a:pt x="300038" y="57150"/>
                </a:cubicBezTo>
                <a:cubicBezTo>
                  <a:pt x="164307" y="25400"/>
                  <a:pt x="120650" y="20637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 bwMode="auto">
          <a:xfrm>
            <a:off x="3933826" y="2309814"/>
            <a:ext cx="962025" cy="319087"/>
          </a:xfrm>
          <a:custGeom>
            <a:avLst/>
            <a:gdLst>
              <a:gd name="connsiteX0" fmla="*/ 962025 w 962025"/>
              <a:gd name="connsiteY0" fmla="*/ 319087 h 319087"/>
              <a:gd name="connsiteX1" fmla="*/ 585788 w 962025"/>
              <a:gd name="connsiteY1" fmla="*/ 114300 h 319087"/>
              <a:gd name="connsiteX2" fmla="*/ 361950 w 962025"/>
              <a:gd name="connsiteY2" fmla="*/ 38100 h 319087"/>
              <a:gd name="connsiteX3" fmla="*/ 0 w 962025"/>
              <a:gd name="connsiteY3" fmla="*/ 0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319087">
                <a:moveTo>
                  <a:pt x="962025" y="319087"/>
                </a:moveTo>
                <a:lnTo>
                  <a:pt x="585788" y="114300"/>
                </a:lnTo>
                <a:lnTo>
                  <a:pt x="361950" y="38100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rgbClr val="C0000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 bwMode="auto">
          <a:xfrm>
            <a:off x="5311698" y="2635851"/>
            <a:ext cx="2035400" cy="1881614"/>
          </a:xfrm>
          <a:custGeom>
            <a:avLst/>
            <a:gdLst>
              <a:gd name="connsiteX0" fmla="*/ 142875 w 2143125"/>
              <a:gd name="connsiteY0" fmla="*/ 0 h 1981200"/>
              <a:gd name="connsiteX1" fmla="*/ 881063 w 2143125"/>
              <a:gd name="connsiteY1" fmla="*/ 0 h 1981200"/>
              <a:gd name="connsiteX2" fmla="*/ 881063 w 2143125"/>
              <a:gd name="connsiteY2" fmla="*/ 514350 h 1981200"/>
              <a:gd name="connsiteX3" fmla="*/ 1790700 w 2143125"/>
              <a:gd name="connsiteY3" fmla="*/ 514350 h 1981200"/>
              <a:gd name="connsiteX4" fmla="*/ 1790700 w 2143125"/>
              <a:gd name="connsiteY4" fmla="*/ 1057275 h 1981200"/>
              <a:gd name="connsiteX5" fmla="*/ 2005013 w 2143125"/>
              <a:gd name="connsiteY5" fmla="*/ 1281112 h 1981200"/>
              <a:gd name="connsiteX6" fmla="*/ 2005013 w 2143125"/>
              <a:gd name="connsiteY6" fmla="*/ 1409700 h 1981200"/>
              <a:gd name="connsiteX7" fmla="*/ 2143125 w 2143125"/>
              <a:gd name="connsiteY7" fmla="*/ 1433512 h 1981200"/>
              <a:gd name="connsiteX8" fmla="*/ 2143125 w 2143125"/>
              <a:gd name="connsiteY8" fmla="*/ 1919287 h 1981200"/>
              <a:gd name="connsiteX9" fmla="*/ 2052638 w 2143125"/>
              <a:gd name="connsiteY9" fmla="*/ 1919287 h 1981200"/>
              <a:gd name="connsiteX10" fmla="*/ 2019300 w 2143125"/>
              <a:gd name="connsiteY10" fmla="*/ 1981200 h 1981200"/>
              <a:gd name="connsiteX11" fmla="*/ 557213 w 2143125"/>
              <a:gd name="connsiteY11" fmla="*/ 1981200 h 1981200"/>
              <a:gd name="connsiteX12" fmla="*/ 557213 w 2143125"/>
              <a:gd name="connsiteY12" fmla="*/ 1681162 h 1981200"/>
              <a:gd name="connsiteX13" fmla="*/ 0 w 2143125"/>
              <a:gd name="connsiteY13" fmla="*/ 1681162 h 1981200"/>
              <a:gd name="connsiteX14" fmla="*/ 0 w 2143125"/>
              <a:gd name="connsiteY14" fmla="*/ 1052512 h 1981200"/>
              <a:gd name="connsiteX15" fmla="*/ 147638 w 2143125"/>
              <a:gd name="connsiteY15" fmla="*/ 1052512 h 1981200"/>
              <a:gd name="connsiteX16" fmla="*/ 142875 w 2143125"/>
              <a:gd name="connsiteY1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3125" h="1981200">
                <a:moveTo>
                  <a:pt x="142875" y="0"/>
                </a:moveTo>
                <a:lnTo>
                  <a:pt x="881063" y="0"/>
                </a:lnTo>
                <a:lnTo>
                  <a:pt x="881063" y="514350"/>
                </a:lnTo>
                <a:lnTo>
                  <a:pt x="1790700" y="514350"/>
                </a:lnTo>
                <a:lnTo>
                  <a:pt x="1790700" y="1057275"/>
                </a:lnTo>
                <a:lnTo>
                  <a:pt x="2005013" y="1281112"/>
                </a:lnTo>
                <a:lnTo>
                  <a:pt x="2005013" y="1409700"/>
                </a:lnTo>
                <a:lnTo>
                  <a:pt x="2143125" y="1433512"/>
                </a:lnTo>
                <a:lnTo>
                  <a:pt x="2143125" y="1919287"/>
                </a:lnTo>
                <a:lnTo>
                  <a:pt x="2052638" y="1919287"/>
                </a:lnTo>
                <a:lnTo>
                  <a:pt x="2019300" y="1981200"/>
                </a:lnTo>
                <a:lnTo>
                  <a:pt x="557213" y="1981200"/>
                </a:lnTo>
                <a:lnTo>
                  <a:pt x="557213" y="1681162"/>
                </a:lnTo>
                <a:lnTo>
                  <a:pt x="0" y="1681162"/>
                </a:lnTo>
                <a:lnTo>
                  <a:pt x="0" y="1052512"/>
                </a:lnTo>
                <a:lnTo>
                  <a:pt x="147638" y="1052512"/>
                </a:lnTo>
                <a:cubicBezTo>
                  <a:pt x="146050" y="701675"/>
                  <a:pt x="144463" y="350837"/>
                  <a:pt x="14287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0000"/>
            </a:schemeClr>
          </a:solidFill>
          <a:ln w="22225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633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1BB0B5B-38E4-4B51-A526-54C4622FA9A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7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7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40506" y="1305360"/>
            <a:ext cx="8860465" cy="5184000"/>
            <a:chOff x="141767" y="0"/>
            <a:chExt cx="8860465" cy="685799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67" y="0"/>
              <a:ext cx="8860465" cy="685799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51520" y="1349314"/>
              <a:ext cx="432000" cy="28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AIR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5576" y="1006366"/>
              <a:ext cx="746071" cy="28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CLEAN WATER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835696" y="980728"/>
              <a:ext cx="504056" cy="28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GAS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76056" y="836744"/>
              <a:ext cx="936104" cy="28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201,480 kW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16200000">
              <a:off x="6453219" y="2357891"/>
              <a:ext cx="1134136" cy="28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90,020 kW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60032" y="3627932"/>
              <a:ext cx="1152128" cy="28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HRSG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60410" y="3789054"/>
              <a:ext cx="963518" cy="44925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STEAM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244408" y="44624"/>
              <a:ext cx="721845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NETWORK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956376" y="4725144"/>
              <a:ext cx="7920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DISTRICT</a:t>
              </a: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HEATER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56810" y="4725144"/>
              <a:ext cx="7920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DEMI.</a:t>
              </a:r>
            </a:p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WATER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68352" y="5678340"/>
              <a:ext cx="972000" cy="1989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0070C0"/>
                  </a:solidFill>
                </a:rPr>
                <a:t>CONDENSATE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30142" y="5059546"/>
              <a:ext cx="684000" cy="288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b="1" dirty="0">
                  <a:solidFill>
                    <a:srgbClr val="0070C0"/>
                  </a:solidFill>
                </a:rPr>
                <a:t>PREPARED</a:t>
              </a:r>
            </a:p>
            <a:p>
              <a:pPr algn="ctr"/>
              <a:r>
                <a:rPr lang="en-US" altLang="ko-KR" sz="750" b="1" dirty="0">
                  <a:solidFill>
                    <a:srgbClr val="0070C0"/>
                  </a:solidFill>
                </a:rPr>
                <a:t>WATER</a:t>
              </a:r>
              <a:endParaRPr lang="ko-KR" altLang="en-US" sz="75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356410" y="4968642"/>
              <a:ext cx="864000" cy="1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COLD WATER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33959" y="6199520"/>
              <a:ext cx="1152143" cy="1989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0070C0"/>
                  </a:solidFill>
                </a:rPr>
                <a:t>PROCESS STEAM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12232" y="4653160"/>
              <a:ext cx="1215752" cy="216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STEAM TURBINE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952254" y="2571247"/>
              <a:ext cx="1495076" cy="4977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GAS TURBINE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39411" y="3590140"/>
              <a:ext cx="1080120" cy="34291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0070C0"/>
                  </a:solidFill>
                </a:rPr>
                <a:t>UNPREPARED</a:t>
              </a:r>
            </a:p>
            <a:p>
              <a:pPr algn="ctr"/>
              <a:r>
                <a:rPr lang="en-US" altLang="ko-KR" sz="900" b="1" dirty="0">
                  <a:solidFill>
                    <a:srgbClr val="0070C0"/>
                  </a:solidFill>
                </a:rPr>
                <a:t>WATER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23928" y="5445224"/>
              <a:ext cx="575984" cy="36004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STEAM</a:t>
              </a:r>
              <a:endParaRPr lang="ko-KR" altLang="en-US" sz="8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979712" y="1484784"/>
              <a:ext cx="72008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43808" y="1484784"/>
              <a:ext cx="720080" cy="1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83100" y="1844824"/>
              <a:ext cx="305084" cy="18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508104" y="4672068"/>
              <a:ext cx="576064" cy="56749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251142" y="2619820"/>
              <a:ext cx="504000" cy="1989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FILTER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83568" y="2624726"/>
              <a:ext cx="540000" cy="1989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DRAIN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8612" y="2870028"/>
              <a:ext cx="774996" cy="3429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EVA. COOLER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556210" y="1961402"/>
              <a:ext cx="360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950000" y="5313832"/>
              <a:ext cx="878654" cy="288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1" dirty="0">
                  <a:solidFill>
                    <a:srgbClr val="0070C0"/>
                  </a:solidFill>
                </a:rPr>
                <a:t>WATER DISCHARGE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465374" y="2365972"/>
              <a:ext cx="504056" cy="2758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262838" y="2331804"/>
              <a:ext cx="1067934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80184" y="2024824"/>
              <a:ext cx="648000" cy="180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EXHAUST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760192" y="2698372"/>
              <a:ext cx="504000" cy="2985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70C0"/>
                  </a:solidFill>
                </a:rPr>
                <a:t>HOT</a:t>
              </a:r>
            </a:p>
            <a:p>
              <a:pPr algn="ctr"/>
              <a:r>
                <a:rPr lang="en-US" altLang="ko-KR" sz="700" b="1" dirty="0">
                  <a:solidFill>
                    <a:srgbClr val="0070C0"/>
                  </a:solidFill>
                </a:rPr>
                <a:t>WATER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461734" y="5328686"/>
              <a:ext cx="648000" cy="1800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VACUUM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230466" y="5541204"/>
              <a:ext cx="756000" cy="29858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70C0"/>
                  </a:solidFill>
                </a:rPr>
                <a:t>STEAM</a:t>
              </a:r>
            </a:p>
            <a:p>
              <a:pPr algn="ctr"/>
              <a:r>
                <a:rPr lang="en-US" altLang="ko-KR" sz="700" b="1" dirty="0">
                  <a:solidFill>
                    <a:srgbClr val="0070C0"/>
                  </a:solidFill>
                </a:rPr>
                <a:t>CONDENSER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96144" y="5949312"/>
              <a:ext cx="972000" cy="1989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0070C0"/>
                  </a:solidFill>
                </a:rPr>
                <a:t>CONDENSATE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05281" y="5714206"/>
              <a:ext cx="966519" cy="101959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WATER</a:t>
              </a:r>
            </a:p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TREATMENT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03548" y="153804"/>
              <a:ext cx="4644516" cy="466884"/>
            </a:xfrm>
            <a:prstGeom prst="rect">
              <a:avLst/>
            </a:prstGeom>
            <a:solidFill>
              <a:srgbClr val="DAD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957409" y="5712248"/>
              <a:ext cx="966519" cy="1019595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INTAKE</a:t>
              </a:r>
            </a:p>
          </p:txBody>
        </p:sp>
        <p:cxnSp>
          <p:nvCxnSpPr>
            <p:cNvPr id="59" name="직선 연결선 58"/>
            <p:cNvCxnSpPr>
              <a:stCxn id="56" idx="3"/>
              <a:endCxn id="58" idx="1"/>
            </p:cNvCxnSpPr>
            <p:nvPr/>
          </p:nvCxnSpPr>
          <p:spPr>
            <a:xfrm flipV="1">
              <a:off x="2771800" y="6222046"/>
              <a:ext cx="185609" cy="195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1970" y="1331938"/>
            <a:ext cx="2404553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⑦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Overall Process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9970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t="3533" r="1826" b="3216"/>
          <a:stretch/>
        </p:blipFill>
        <p:spPr bwMode="auto">
          <a:xfrm>
            <a:off x="2046430" y="1287458"/>
            <a:ext cx="7920000" cy="523625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301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1BB0B5B-38E4-4B51-A526-54C4622FA9A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13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7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7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1970" y="1268760"/>
            <a:ext cx="2016125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⑧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Site Layout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자유형 2"/>
          <p:cNvSpPr/>
          <p:nvPr/>
        </p:nvSpPr>
        <p:spPr bwMode="auto">
          <a:xfrm>
            <a:off x="2660650" y="2762250"/>
            <a:ext cx="4641850" cy="2990850"/>
          </a:xfrm>
          <a:custGeom>
            <a:avLst/>
            <a:gdLst>
              <a:gd name="connsiteX0" fmla="*/ 4641850 w 4641850"/>
              <a:gd name="connsiteY0" fmla="*/ 0 h 2990850"/>
              <a:gd name="connsiteX1" fmla="*/ 0 w 4641850"/>
              <a:gd name="connsiteY1" fmla="*/ 0 h 2990850"/>
              <a:gd name="connsiteX2" fmla="*/ 412750 w 4641850"/>
              <a:gd name="connsiteY2" fmla="*/ 1377950 h 2990850"/>
              <a:gd name="connsiteX3" fmla="*/ 603250 w 4641850"/>
              <a:gd name="connsiteY3" fmla="*/ 2717800 h 2990850"/>
              <a:gd name="connsiteX4" fmla="*/ 1136650 w 4641850"/>
              <a:gd name="connsiteY4" fmla="*/ 2990850 h 2990850"/>
              <a:gd name="connsiteX5" fmla="*/ 1962150 w 4641850"/>
              <a:gd name="connsiteY5" fmla="*/ 2990850 h 2990850"/>
              <a:gd name="connsiteX6" fmla="*/ 1962150 w 4641850"/>
              <a:gd name="connsiteY6" fmla="*/ 2419350 h 2990850"/>
              <a:gd name="connsiteX7" fmla="*/ 2260600 w 4641850"/>
              <a:gd name="connsiteY7" fmla="*/ 2419350 h 2990850"/>
              <a:gd name="connsiteX8" fmla="*/ 2260600 w 4641850"/>
              <a:gd name="connsiteY8" fmla="*/ 2527300 h 2990850"/>
              <a:gd name="connsiteX9" fmla="*/ 2794000 w 4641850"/>
              <a:gd name="connsiteY9" fmla="*/ 2527300 h 2990850"/>
              <a:gd name="connsiteX10" fmla="*/ 2787650 w 4641850"/>
              <a:gd name="connsiteY10" fmla="*/ 2463800 h 2990850"/>
              <a:gd name="connsiteX11" fmla="*/ 2876550 w 4641850"/>
              <a:gd name="connsiteY11" fmla="*/ 2266950 h 2990850"/>
              <a:gd name="connsiteX12" fmla="*/ 3879850 w 4641850"/>
              <a:gd name="connsiteY12" fmla="*/ 2266950 h 2990850"/>
              <a:gd name="connsiteX13" fmla="*/ 3924300 w 4641850"/>
              <a:gd name="connsiteY13" fmla="*/ 2203450 h 2990850"/>
              <a:gd name="connsiteX14" fmla="*/ 4025900 w 4641850"/>
              <a:gd name="connsiteY14" fmla="*/ 2203450 h 2990850"/>
              <a:gd name="connsiteX15" fmla="*/ 4025900 w 4641850"/>
              <a:gd name="connsiteY15" fmla="*/ 1682750 h 2990850"/>
              <a:gd name="connsiteX16" fmla="*/ 3873500 w 4641850"/>
              <a:gd name="connsiteY16" fmla="*/ 1663700 h 2990850"/>
              <a:gd name="connsiteX17" fmla="*/ 3873500 w 4641850"/>
              <a:gd name="connsiteY17" fmla="*/ 1543050 h 2990850"/>
              <a:gd name="connsiteX18" fmla="*/ 3663950 w 4641850"/>
              <a:gd name="connsiteY18" fmla="*/ 1327150 h 2990850"/>
              <a:gd name="connsiteX19" fmla="*/ 3663950 w 4641850"/>
              <a:gd name="connsiteY19" fmla="*/ 787400 h 2990850"/>
              <a:gd name="connsiteX20" fmla="*/ 4635500 w 4641850"/>
              <a:gd name="connsiteY20" fmla="*/ 787400 h 2990850"/>
              <a:gd name="connsiteX21" fmla="*/ 4641850 w 4641850"/>
              <a:gd name="connsiteY21" fmla="*/ 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41850" h="2990850">
                <a:moveTo>
                  <a:pt x="4641850" y="0"/>
                </a:moveTo>
                <a:lnTo>
                  <a:pt x="0" y="0"/>
                </a:lnTo>
                <a:lnTo>
                  <a:pt x="412750" y="1377950"/>
                </a:lnTo>
                <a:lnTo>
                  <a:pt x="603250" y="2717800"/>
                </a:lnTo>
                <a:lnTo>
                  <a:pt x="1136650" y="2990850"/>
                </a:lnTo>
                <a:lnTo>
                  <a:pt x="1962150" y="2990850"/>
                </a:lnTo>
                <a:lnTo>
                  <a:pt x="1962150" y="2419350"/>
                </a:lnTo>
                <a:lnTo>
                  <a:pt x="2260600" y="2419350"/>
                </a:lnTo>
                <a:lnTo>
                  <a:pt x="2260600" y="2527300"/>
                </a:lnTo>
                <a:lnTo>
                  <a:pt x="2794000" y="2527300"/>
                </a:lnTo>
                <a:lnTo>
                  <a:pt x="2787650" y="2463800"/>
                </a:lnTo>
                <a:lnTo>
                  <a:pt x="2876550" y="2266950"/>
                </a:lnTo>
                <a:lnTo>
                  <a:pt x="3879850" y="2266950"/>
                </a:lnTo>
                <a:lnTo>
                  <a:pt x="3924300" y="2203450"/>
                </a:lnTo>
                <a:lnTo>
                  <a:pt x="4025900" y="2203450"/>
                </a:lnTo>
                <a:lnTo>
                  <a:pt x="4025900" y="1682750"/>
                </a:lnTo>
                <a:lnTo>
                  <a:pt x="3873500" y="1663700"/>
                </a:lnTo>
                <a:lnTo>
                  <a:pt x="3873500" y="1543050"/>
                </a:lnTo>
                <a:lnTo>
                  <a:pt x="3663950" y="1327150"/>
                </a:lnTo>
                <a:lnTo>
                  <a:pt x="3663950" y="787400"/>
                </a:lnTo>
                <a:lnTo>
                  <a:pt x="4635500" y="787400"/>
                </a:lnTo>
                <a:cubicBezTo>
                  <a:pt x="4637617" y="524933"/>
                  <a:pt x="4639733" y="262467"/>
                  <a:pt x="4641850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  <a:prstDash val="sysDash"/>
            <a:miter lim="800000"/>
            <a:headEnd/>
            <a:tailEnd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771075" y="4464116"/>
            <a:ext cx="630070" cy="495055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BLOCK</a:t>
            </a:r>
          </a:p>
          <a:p>
            <a:pPr algn="ctr" eaLnBrk="0" latinLnBrk="0" hangingPunct="0">
              <a:buClr>
                <a:schemeClr val="tx1"/>
              </a:buClr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#5 &amp; #6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" name="자유형 6"/>
          <p:cNvSpPr/>
          <p:nvPr/>
        </p:nvSpPr>
        <p:spPr bwMode="auto">
          <a:xfrm>
            <a:off x="7767638" y="4481514"/>
            <a:ext cx="1414462" cy="314325"/>
          </a:xfrm>
          <a:custGeom>
            <a:avLst/>
            <a:gdLst>
              <a:gd name="connsiteX0" fmla="*/ 0 w 1414462"/>
              <a:gd name="connsiteY0" fmla="*/ 4762 h 314325"/>
              <a:gd name="connsiteX1" fmla="*/ 0 w 1414462"/>
              <a:gd name="connsiteY1" fmla="*/ 309562 h 314325"/>
              <a:gd name="connsiteX2" fmla="*/ 747712 w 1414462"/>
              <a:gd name="connsiteY2" fmla="*/ 309562 h 314325"/>
              <a:gd name="connsiteX3" fmla="*/ 747712 w 1414462"/>
              <a:gd name="connsiteY3" fmla="*/ 180975 h 314325"/>
              <a:gd name="connsiteX4" fmla="*/ 781050 w 1414462"/>
              <a:gd name="connsiteY4" fmla="*/ 180975 h 314325"/>
              <a:gd name="connsiteX5" fmla="*/ 781050 w 1414462"/>
              <a:gd name="connsiteY5" fmla="*/ 119062 h 314325"/>
              <a:gd name="connsiteX6" fmla="*/ 1038225 w 1414462"/>
              <a:gd name="connsiteY6" fmla="*/ 119062 h 314325"/>
              <a:gd name="connsiteX7" fmla="*/ 1038225 w 1414462"/>
              <a:gd name="connsiteY7" fmla="*/ 152400 h 314325"/>
              <a:gd name="connsiteX8" fmla="*/ 1128712 w 1414462"/>
              <a:gd name="connsiteY8" fmla="*/ 152400 h 314325"/>
              <a:gd name="connsiteX9" fmla="*/ 1128712 w 1414462"/>
              <a:gd name="connsiteY9" fmla="*/ 314325 h 314325"/>
              <a:gd name="connsiteX10" fmla="*/ 1414462 w 1414462"/>
              <a:gd name="connsiteY10" fmla="*/ 314325 h 314325"/>
              <a:gd name="connsiteX11" fmla="*/ 1414462 w 1414462"/>
              <a:gd name="connsiteY11" fmla="*/ 0 h 314325"/>
              <a:gd name="connsiteX12" fmla="*/ 0 w 1414462"/>
              <a:gd name="connsiteY12" fmla="*/ 4762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4462" h="314325">
                <a:moveTo>
                  <a:pt x="0" y="4762"/>
                </a:moveTo>
                <a:lnTo>
                  <a:pt x="0" y="309562"/>
                </a:lnTo>
                <a:lnTo>
                  <a:pt x="747712" y="309562"/>
                </a:lnTo>
                <a:lnTo>
                  <a:pt x="747712" y="180975"/>
                </a:lnTo>
                <a:lnTo>
                  <a:pt x="781050" y="180975"/>
                </a:lnTo>
                <a:lnTo>
                  <a:pt x="781050" y="119062"/>
                </a:lnTo>
                <a:lnTo>
                  <a:pt x="1038225" y="119062"/>
                </a:lnTo>
                <a:lnTo>
                  <a:pt x="1038225" y="152400"/>
                </a:lnTo>
                <a:lnTo>
                  <a:pt x="1128712" y="152400"/>
                </a:lnTo>
                <a:lnTo>
                  <a:pt x="1128712" y="314325"/>
                </a:lnTo>
                <a:lnTo>
                  <a:pt x="1414462" y="314325"/>
                </a:lnTo>
                <a:lnTo>
                  <a:pt x="1414462" y="0"/>
                </a:lnTo>
                <a:lnTo>
                  <a:pt x="0" y="4762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eaLnBrk="0" latinLnBrk="0" hangingPunct="0">
              <a:buClr>
                <a:schemeClr val="tx1"/>
              </a:buClr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BLOCK                   #1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eaLnBrk="0" latinLnBrk="0" hangingPunct="0">
              <a:buClr>
                <a:schemeClr val="tx1"/>
              </a:buClr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#3 &amp; #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4                 &amp;#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사각형 설명선 25"/>
          <p:cNvSpPr/>
          <p:nvPr/>
        </p:nvSpPr>
        <p:spPr bwMode="auto">
          <a:xfrm>
            <a:off x="7430217" y="3747315"/>
            <a:ext cx="2089305" cy="276999"/>
          </a:xfrm>
          <a:prstGeom prst="wedgeRectCallout">
            <a:avLst>
              <a:gd name="adj1" fmla="val -41866"/>
              <a:gd name="adj2" fmla="val 118894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Power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Area</a:t>
            </a:r>
            <a:endParaRPr lang="en-US" altLang="ko-KR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사각형 설명선 27"/>
          <p:cNvSpPr/>
          <p:nvPr/>
        </p:nvSpPr>
        <p:spPr bwMode="auto">
          <a:xfrm>
            <a:off x="6352877" y="2213866"/>
            <a:ext cx="1305145" cy="276999"/>
          </a:xfrm>
          <a:prstGeom prst="wedgeRectCallout">
            <a:avLst>
              <a:gd name="adj1" fmla="val -37058"/>
              <a:gd name="adj2" fmla="val 142735"/>
            </a:avLst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Site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사각형 설명선 29"/>
          <p:cNvSpPr/>
          <p:nvPr/>
        </p:nvSpPr>
        <p:spPr bwMode="auto">
          <a:xfrm>
            <a:off x="2231937" y="2213866"/>
            <a:ext cx="1755014" cy="276999"/>
          </a:xfrm>
          <a:custGeom>
            <a:avLst/>
            <a:gdLst>
              <a:gd name="connsiteX0" fmla="*/ 0 w 1755014"/>
              <a:gd name="connsiteY0" fmla="*/ 0 h 276999"/>
              <a:gd name="connsiteX1" fmla="*/ 1023758 w 1755014"/>
              <a:gd name="connsiteY1" fmla="*/ 0 h 276999"/>
              <a:gd name="connsiteX2" fmla="*/ 1023758 w 1755014"/>
              <a:gd name="connsiteY2" fmla="*/ 0 h 276999"/>
              <a:gd name="connsiteX3" fmla="*/ 1462512 w 1755014"/>
              <a:gd name="connsiteY3" fmla="*/ 0 h 276999"/>
              <a:gd name="connsiteX4" fmla="*/ 1755014 w 1755014"/>
              <a:gd name="connsiteY4" fmla="*/ 0 h 276999"/>
              <a:gd name="connsiteX5" fmla="*/ 1755014 w 1755014"/>
              <a:gd name="connsiteY5" fmla="*/ 161583 h 276999"/>
              <a:gd name="connsiteX6" fmla="*/ 1755014 w 1755014"/>
              <a:gd name="connsiteY6" fmla="*/ 161583 h 276999"/>
              <a:gd name="connsiteX7" fmla="*/ 1755014 w 1755014"/>
              <a:gd name="connsiteY7" fmla="*/ 230833 h 276999"/>
              <a:gd name="connsiteX8" fmla="*/ 1755014 w 1755014"/>
              <a:gd name="connsiteY8" fmla="*/ 276999 h 276999"/>
              <a:gd name="connsiteX9" fmla="*/ 1462512 w 1755014"/>
              <a:gd name="connsiteY9" fmla="*/ 276999 h 276999"/>
              <a:gd name="connsiteX10" fmla="*/ 941460 w 1755014"/>
              <a:gd name="connsiteY10" fmla="*/ 691356 h 276999"/>
              <a:gd name="connsiteX11" fmla="*/ 1023758 w 1755014"/>
              <a:gd name="connsiteY11" fmla="*/ 276999 h 276999"/>
              <a:gd name="connsiteX12" fmla="*/ 0 w 1755014"/>
              <a:gd name="connsiteY12" fmla="*/ 276999 h 276999"/>
              <a:gd name="connsiteX13" fmla="*/ 0 w 1755014"/>
              <a:gd name="connsiteY13" fmla="*/ 230833 h 276999"/>
              <a:gd name="connsiteX14" fmla="*/ 0 w 1755014"/>
              <a:gd name="connsiteY14" fmla="*/ 161583 h 276999"/>
              <a:gd name="connsiteX15" fmla="*/ 0 w 1755014"/>
              <a:gd name="connsiteY15" fmla="*/ 161583 h 276999"/>
              <a:gd name="connsiteX16" fmla="*/ 0 w 1755014"/>
              <a:gd name="connsiteY16" fmla="*/ 0 h 276999"/>
              <a:gd name="connsiteX0" fmla="*/ 0 w 1755014"/>
              <a:gd name="connsiteY0" fmla="*/ 0 h 691356"/>
              <a:gd name="connsiteX1" fmla="*/ 1023758 w 1755014"/>
              <a:gd name="connsiteY1" fmla="*/ 0 h 691356"/>
              <a:gd name="connsiteX2" fmla="*/ 1023758 w 1755014"/>
              <a:gd name="connsiteY2" fmla="*/ 0 h 691356"/>
              <a:gd name="connsiteX3" fmla="*/ 1462512 w 1755014"/>
              <a:gd name="connsiteY3" fmla="*/ 0 h 691356"/>
              <a:gd name="connsiteX4" fmla="*/ 1755014 w 1755014"/>
              <a:gd name="connsiteY4" fmla="*/ 0 h 691356"/>
              <a:gd name="connsiteX5" fmla="*/ 1755014 w 1755014"/>
              <a:gd name="connsiteY5" fmla="*/ 161583 h 691356"/>
              <a:gd name="connsiteX6" fmla="*/ 1755014 w 1755014"/>
              <a:gd name="connsiteY6" fmla="*/ 161583 h 691356"/>
              <a:gd name="connsiteX7" fmla="*/ 1755014 w 1755014"/>
              <a:gd name="connsiteY7" fmla="*/ 230833 h 691356"/>
              <a:gd name="connsiteX8" fmla="*/ 1755014 w 1755014"/>
              <a:gd name="connsiteY8" fmla="*/ 276999 h 691356"/>
              <a:gd name="connsiteX9" fmla="*/ 1221212 w 1755014"/>
              <a:gd name="connsiteY9" fmla="*/ 276999 h 691356"/>
              <a:gd name="connsiteX10" fmla="*/ 941460 w 1755014"/>
              <a:gd name="connsiteY10" fmla="*/ 691356 h 691356"/>
              <a:gd name="connsiteX11" fmla="*/ 1023758 w 1755014"/>
              <a:gd name="connsiteY11" fmla="*/ 276999 h 691356"/>
              <a:gd name="connsiteX12" fmla="*/ 0 w 1755014"/>
              <a:gd name="connsiteY12" fmla="*/ 276999 h 691356"/>
              <a:gd name="connsiteX13" fmla="*/ 0 w 1755014"/>
              <a:gd name="connsiteY13" fmla="*/ 230833 h 691356"/>
              <a:gd name="connsiteX14" fmla="*/ 0 w 1755014"/>
              <a:gd name="connsiteY14" fmla="*/ 161583 h 691356"/>
              <a:gd name="connsiteX15" fmla="*/ 0 w 1755014"/>
              <a:gd name="connsiteY15" fmla="*/ 161583 h 691356"/>
              <a:gd name="connsiteX16" fmla="*/ 0 w 1755014"/>
              <a:gd name="connsiteY16" fmla="*/ 0 h 691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5014" h="691356">
                <a:moveTo>
                  <a:pt x="0" y="0"/>
                </a:moveTo>
                <a:lnTo>
                  <a:pt x="1023758" y="0"/>
                </a:lnTo>
                <a:lnTo>
                  <a:pt x="1023758" y="0"/>
                </a:lnTo>
                <a:lnTo>
                  <a:pt x="1462512" y="0"/>
                </a:lnTo>
                <a:lnTo>
                  <a:pt x="1755014" y="0"/>
                </a:lnTo>
                <a:lnTo>
                  <a:pt x="1755014" y="161583"/>
                </a:lnTo>
                <a:lnTo>
                  <a:pt x="1755014" y="161583"/>
                </a:lnTo>
                <a:lnTo>
                  <a:pt x="1755014" y="230833"/>
                </a:lnTo>
                <a:lnTo>
                  <a:pt x="1755014" y="276999"/>
                </a:lnTo>
                <a:lnTo>
                  <a:pt x="1221212" y="276999"/>
                </a:lnTo>
                <a:lnTo>
                  <a:pt x="941460" y="691356"/>
                </a:lnTo>
                <a:lnTo>
                  <a:pt x="1023758" y="276999"/>
                </a:lnTo>
                <a:lnTo>
                  <a:pt x="0" y="276999"/>
                </a:lnTo>
                <a:lnTo>
                  <a:pt x="0" y="230833"/>
                </a:lnTo>
                <a:lnTo>
                  <a:pt x="0" y="161583"/>
                </a:lnTo>
                <a:lnTo>
                  <a:pt x="0" y="1615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 Facilities Area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자유형 1"/>
          <p:cNvSpPr/>
          <p:nvPr/>
        </p:nvSpPr>
        <p:spPr bwMode="auto">
          <a:xfrm>
            <a:off x="4524376" y="3033713"/>
            <a:ext cx="2143125" cy="1981200"/>
          </a:xfrm>
          <a:custGeom>
            <a:avLst/>
            <a:gdLst>
              <a:gd name="connsiteX0" fmla="*/ 142875 w 2143125"/>
              <a:gd name="connsiteY0" fmla="*/ 0 h 1981200"/>
              <a:gd name="connsiteX1" fmla="*/ 881063 w 2143125"/>
              <a:gd name="connsiteY1" fmla="*/ 0 h 1981200"/>
              <a:gd name="connsiteX2" fmla="*/ 881063 w 2143125"/>
              <a:gd name="connsiteY2" fmla="*/ 514350 h 1981200"/>
              <a:gd name="connsiteX3" fmla="*/ 1790700 w 2143125"/>
              <a:gd name="connsiteY3" fmla="*/ 514350 h 1981200"/>
              <a:gd name="connsiteX4" fmla="*/ 1790700 w 2143125"/>
              <a:gd name="connsiteY4" fmla="*/ 1057275 h 1981200"/>
              <a:gd name="connsiteX5" fmla="*/ 2005013 w 2143125"/>
              <a:gd name="connsiteY5" fmla="*/ 1281112 h 1981200"/>
              <a:gd name="connsiteX6" fmla="*/ 2005013 w 2143125"/>
              <a:gd name="connsiteY6" fmla="*/ 1409700 h 1981200"/>
              <a:gd name="connsiteX7" fmla="*/ 2143125 w 2143125"/>
              <a:gd name="connsiteY7" fmla="*/ 1433512 h 1981200"/>
              <a:gd name="connsiteX8" fmla="*/ 2143125 w 2143125"/>
              <a:gd name="connsiteY8" fmla="*/ 1919287 h 1981200"/>
              <a:gd name="connsiteX9" fmla="*/ 2052638 w 2143125"/>
              <a:gd name="connsiteY9" fmla="*/ 1919287 h 1981200"/>
              <a:gd name="connsiteX10" fmla="*/ 2019300 w 2143125"/>
              <a:gd name="connsiteY10" fmla="*/ 1981200 h 1981200"/>
              <a:gd name="connsiteX11" fmla="*/ 557213 w 2143125"/>
              <a:gd name="connsiteY11" fmla="*/ 1981200 h 1981200"/>
              <a:gd name="connsiteX12" fmla="*/ 557213 w 2143125"/>
              <a:gd name="connsiteY12" fmla="*/ 1681162 h 1981200"/>
              <a:gd name="connsiteX13" fmla="*/ 0 w 2143125"/>
              <a:gd name="connsiteY13" fmla="*/ 1681162 h 1981200"/>
              <a:gd name="connsiteX14" fmla="*/ 0 w 2143125"/>
              <a:gd name="connsiteY14" fmla="*/ 1052512 h 1981200"/>
              <a:gd name="connsiteX15" fmla="*/ 147638 w 2143125"/>
              <a:gd name="connsiteY15" fmla="*/ 1052512 h 1981200"/>
              <a:gd name="connsiteX16" fmla="*/ 142875 w 2143125"/>
              <a:gd name="connsiteY16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3125" h="1981200">
                <a:moveTo>
                  <a:pt x="142875" y="0"/>
                </a:moveTo>
                <a:lnTo>
                  <a:pt x="881063" y="0"/>
                </a:lnTo>
                <a:lnTo>
                  <a:pt x="881063" y="514350"/>
                </a:lnTo>
                <a:lnTo>
                  <a:pt x="1790700" y="514350"/>
                </a:lnTo>
                <a:lnTo>
                  <a:pt x="1790700" y="1057275"/>
                </a:lnTo>
                <a:lnTo>
                  <a:pt x="2005013" y="1281112"/>
                </a:lnTo>
                <a:lnTo>
                  <a:pt x="2005013" y="1409700"/>
                </a:lnTo>
                <a:lnTo>
                  <a:pt x="2143125" y="1433512"/>
                </a:lnTo>
                <a:lnTo>
                  <a:pt x="2143125" y="1919287"/>
                </a:lnTo>
                <a:lnTo>
                  <a:pt x="2052638" y="1919287"/>
                </a:lnTo>
                <a:lnTo>
                  <a:pt x="2019300" y="1981200"/>
                </a:lnTo>
                <a:lnTo>
                  <a:pt x="557213" y="1981200"/>
                </a:lnTo>
                <a:lnTo>
                  <a:pt x="557213" y="1681162"/>
                </a:lnTo>
                <a:lnTo>
                  <a:pt x="0" y="1681162"/>
                </a:lnTo>
                <a:lnTo>
                  <a:pt x="0" y="1052512"/>
                </a:lnTo>
                <a:lnTo>
                  <a:pt x="147638" y="1052512"/>
                </a:lnTo>
                <a:cubicBezTo>
                  <a:pt x="146050" y="701675"/>
                  <a:pt x="144463" y="350837"/>
                  <a:pt x="142875" y="0"/>
                </a:cubicBezTo>
                <a:close/>
              </a:path>
            </a:pathLst>
          </a:custGeom>
          <a:noFill/>
          <a:ln w="22225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3746500" y="2806700"/>
            <a:ext cx="2413000" cy="698500"/>
          </a:xfrm>
          <a:custGeom>
            <a:avLst/>
            <a:gdLst>
              <a:gd name="connsiteX0" fmla="*/ 0 w 2311400"/>
              <a:gd name="connsiteY0" fmla="*/ 0 h 698500"/>
              <a:gd name="connsiteX1" fmla="*/ 2311400 w 2311400"/>
              <a:gd name="connsiteY1" fmla="*/ 0 h 698500"/>
              <a:gd name="connsiteX2" fmla="*/ 2311400 w 2311400"/>
              <a:gd name="connsiteY2" fmla="*/ 698500 h 698500"/>
              <a:gd name="connsiteX3" fmla="*/ 1600200 w 2311400"/>
              <a:gd name="connsiteY3" fmla="*/ 698500 h 698500"/>
              <a:gd name="connsiteX4" fmla="*/ 1600200 w 2311400"/>
              <a:gd name="connsiteY4" fmla="*/ 196850 h 698500"/>
              <a:gd name="connsiteX5" fmla="*/ 787400 w 2311400"/>
              <a:gd name="connsiteY5" fmla="*/ 196850 h 698500"/>
              <a:gd name="connsiteX6" fmla="*/ 787400 w 2311400"/>
              <a:gd name="connsiteY6" fmla="*/ 603250 h 698500"/>
              <a:gd name="connsiteX7" fmla="*/ 0 w 2311400"/>
              <a:gd name="connsiteY7" fmla="*/ 0 h 698500"/>
              <a:gd name="connsiteX0" fmla="*/ 0 w 2413000"/>
              <a:gd name="connsiteY0" fmla="*/ 0 h 698500"/>
              <a:gd name="connsiteX1" fmla="*/ 2413000 w 2413000"/>
              <a:gd name="connsiteY1" fmla="*/ 0 h 698500"/>
              <a:gd name="connsiteX2" fmla="*/ 2413000 w 2413000"/>
              <a:gd name="connsiteY2" fmla="*/ 698500 h 698500"/>
              <a:gd name="connsiteX3" fmla="*/ 1701800 w 2413000"/>
              <a:gd name="connsiteY3" fmla="*/ 698500 h 698500"/>
              <a:gd name="connsiteX4" fmla="*/ 1701800 w 2413000"/>
              <a:gd name="connsiteY4" fmla="*/ 196850 h 698500"/>
              <a:gd name="connsiteX5" fmla="*/ 889000 w 2413000"/>
              <a:gd name="connsiteY5" fmla="*/ 196850 h 698500"/>
              <a:gd name="connsiteX6" fmla="*/ 889000 w 2413000"/>
              <a:gd name="connsiteY6" fmla="*/ 603250 h 698500"/>
              <a:gd name="connsiteX7" fmla="*/ 0 w 2413000"/>
              <a:gd name="connsiteY7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3000" h="698500">
                <a:moveTo>
                  <a:pt x="0" y="0"/>
                </a:moveTo>
                <a:lnTo>
                  <a:pt x="2413000" y="0"/>
                </a:lnTo>
                <a:lnTo>
                  <a:pt x="2413000" y="698500"/>
                </a:lnTo>
                <a:lnTo>
                  <a:pt x="1701800" y="698500"/>
                </a:lnTo>
                <a:lnTo>
                  <a:pt x="1701800" y="196850"/>
                </a:lnTo>
                <a:lnTo>
                  <a:pt x="889000" y="196850"/>
                </a:lnTo>
                <a:lnTo>
                  <a:pt x="889000" y="603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9" name="사각형 설명선 28"/>
          <p:cNvSpPr/>
          <p:nvPr/>
        </p:nvSpPr>
        <p:spPr bwMode="auto">
          <a:xfrm>
            <a:off x="5645951" y="2930461"/>
            <a:ext cx="1305145" cy="276999"/>
          </a:xfrm>
          <a:prstGeom prst="wedgeRectCallout">
            <a:avLst>
              <a:gd name="adj1" fmla="val -35355"/>
              <a:gd name="adj2" fmla="val 172537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Area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845750" y="5229200"/>
            <a:ext cx="733335" cy="487388"/>
          </a:xfrm>
          <a:prstGeom prst="rect">
            <a:avLst/>
          </a:prstGeom>
          <a:solidFill>
            <a:schemeClr val="tx1">
              <a:lumMod val="65000"/>
              <a:lumOff val="35000"/>
              <a:alpha val="4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" name="자유형 8"/>
          <p:cNvSpPr/>
          <p:nvPr/>
        </p:nvSpPr>
        <p:spPr bwMode="auto">
          <a:xfrm>
            <a:off x="3086100" y="4006850"/>
            <a:ext cx="2336800" cy="1701800"/>
          </a:xfrm>
          <a:custGeom>
            <a:avLst/>
            <a:gdLst>
              <a:gd name="connsiteX0" fmla="*/ 2336800 w 2336800"/>
              <a:gd name="connsiteY0" fmla="*/ 1041400 h 1701800"/>
              <a:gd name="connsiteX1" fmla="*/ 1962150 w 2336800"/>
              <a:gd name="connsiteY1" fmla="*/ 1041400 h 1701800"/>
              <a:gd name="connsiteX2" fmla="*/ 1962150 w 2336800"/>
              <a:gd name="connsiteY2" fmla="*/ 755650 h 1701800"/>
              <a:gd name="connsiteX3" fmla="*/ 1403350 w 2336800"/>
              <a:gd name="connsiteY3" fmla="*/ 755650 h 1701800"/>
              <a:gd name="connsiteX4" fmla="*/ 1403350 w 2336800"/>
              <a:gd name="connsiteY4" fmla="*/ 444500 h 1701800"/>
              <a:gd name="connsiteX5" fmla="*/ 1136650 w 2336800"/>
              <a:gd name="connsiteY5" fmla="*/ 444500 h 1701800"/>
              <a:gd name="connsiteX6" fmla="*/ 1136650 w 2336800"/>
              <a:gd name="connsiteY6" fmla="*/ 0 h 1701800"/>
              <a:gd name="connsiteX7" fmla="*/ 0 w 2336800"/>
              <a:gd name="connsiteY7" fmla="*/ 0 h 1701800"/>
              <a:gd name="connsiteX8" fmla="*/ 38100 w 2336800"/>
              <a:gd name="connsiteY8" fmla="*/ 127000 h 1701800"/>
              <a:gd name="connsiteX9" fmla="*/ 222250 w 2336800"/>
              <a:gd name="connsiteY9" fmla="*/ 1435100 h 1701800"/>
              <a:gd name="connsiteX10" fmla="*/ 717550 w 2336800"/>
              <a:gd name="connsiteY10" fmla="*/ 1701800 h 1701800"/>
              <a:gd name="connsiteX11" fmla="*/ 717550 w 2336800"/>
              <a:gd name="connsiteY11" fmla="*/ 1187450 h 1701800"/>
              <a:gd name="connsiteX12" fmla="*/ 1473200 w 2336800"/>
              <a:gd name="connsiteY12" fmla="*/ 1187450 h 1701800"/>
              <a:gd name="connsiteX13" fmla="*/ 1473200 w 2336800"/>
              <a:gd name="connsiteY13" fmla="*/ 1143000 h 1701800"/>
              <a:gd name="connsiteX14" fmla="*/ 2336800 w 2336800"/>
              <a:gd name="connsiteY14" fmla="*/ 1143000 h 1701800"/>
              <a:gd name="connsiteX15" fmla="*/ 2336800 w 2336800"/>
              <a:gd name="connsiteY15" fmla="*/ 10414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36800" h="1701800">
                <a:moveTo>
                  <a:pt x="2336800" y="1041400"/>
                </a:moveTo>
                <a:lnTo>
                  <a:pt x="1962150" y="1041400"/>
                </a:lnTo>
                <a:lnTo>
                  <a:pt x="1962150" y="755650"/>
                </a:lnTo>
                <a:lnTo>
                  <a:pt x="1403350" y="755650"/>
                </a:lnTo>
                <a:lnTo>
                  <a:pt x="1403350" y="444500"/>
                </a:lnTo>
                <a:lnTo>
                  <a:pt x="1136650" y="444500"/>
                </a:lnTo>
                <a:lnTo>
                  <a:pt x="1136650" y="0"/>
                </a:lnTo>
                <a:lnTo>
                  <a:pt x="0" y="0"/>
                </a:lnTo>
                <a:lnTo>
                  <a:pt x="38100" y="127000"/>
                </a:lnTo>
                <a:lnTo>
                  <a:pt x="222250" y="1435100"/>
                </a:lnTo>
                <a:lnTo>
                  <a:pt x="717550" y="1701800"/>
                </a:lnTo>
                <a:lnTo>
                  <a:pt x="717550" y="1187450"/>
                </a:lnTo>
                <a:lnTo>
                  <a:pt x="1473200" y="1187450"/>
                </a:lnTo>
                <a:lnTo>
                  <a:pt x="1473200" y="1143000"/>
                </a:lnTo>
                <a:lnTo>
                  <a:pt x="2336800" y="1143000"/>
                </a:lnTo>
                <a:lnTo>
                  <a:pt x="2336800" y="10414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" name="사각형 설명선 7"/>
          <p:cNvSpPr/>
          <p:nvPr/>
        </p:nvSpPr>
        <p:spPr bwMode="auto">
          <a:xfrm>
            <a:off x="2263996" y="5764988"/>
            <a:ext cx="1305145" cy="276999"/>
          </a:xfrm>
          <a:prstGeom prst="wedgeRectCallout">
            <a:avLst>
              <a:gd name="adj1" fmla="val 47502"/>
              <a:gd name="adj2" fmla="val -170869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Laydown Area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 9"/>
          <p:cNvSpPr/>
          <p:nvPr/>
        </p:nvSpPr>
        <p:spPr bwMode="auto">
          <a:xfrm>
            <a:off x="2736850" y="2838450"/>
            <a:ext cx="1752600" cy="1581150"/>
          </a:xfrm>
          <a:custGeom>
            <a:avLst/>
            <a:gdLst>
              <a:gd name="connsiteX0" fmla="*/ 1511300 w 1752600"/>
              <a:gd name="connsiteY0" fmla="*/ 1581150 h 1581150"/>
              <a:gd name="connsiteX1" fmla="*/ 1752600 w 1752600"/>
              <a:gd name="connsiteY1" fmla="*/ 1581150 h 1581150"/>
              <a:gd name="connsiteX2" fmla="*/ 1752600 w 1752600"/>
              <a:gd name="connsiteY2" fmla="*/ 1130300 h 1581150"/>
              <a:gd name="connsiteX3" fmla="*/ 1612900 w 1752600"/>
              <a:gd name="connsiteY3" fmla="*/ 1130300 h 1581150"/>
              <a:gd name="connsiteX4" fmla="*/ 1612900 w 1752600"/>
              <a:gd name="connsiteY4" fmla="*/ 844550 h 1581150"/>
              <a:gd name="connsiteX5" fmla="*/ 400050 w 1752600"/>
              <a:gd name="connsiteY5" fmla="*/ 0 h 1581150"/>
              <a:gd name="connsiteX6" fmla="*/ 0 w 1752600"/>
              <a:gd name="connsiteY6" fmla="*/ 0 h 1581150"/>
              <a:gd name="connsiteX7" fmla="*/ 342900 w 1752600"/>
              <a:gd name="connsiteY7" fmla="*/ 1136650 h 1581150"/>
              <a:gd name="connsiteX8" fmla="*/ 1511300 w 1752600"/>
              <a:gd name="connsiteY8" fmla="*/ 1136650 h 1581150"/>
              <a:gd name="connsiteX9" fmla="*/ 1511300 w 1752600"/>
              <a:gd name="connsiteY9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581150">
                <a:moveTo>
                  <a:pt x="1511300" y="1581150"/>
                </a:moveTo>
                <a:lnTo>
                  <a:pt x="1752600" y="1581150"/>
                </a:lnTo>
                <a:lnTo>
                  <a:pt x="1752600" y="1130300"/>
                </a:lnTo>
                <a:lnTo>
                  <a:pt x="1612900" y="1130300"/>
                </a:lnTo>
                <a:lnTo>
                  <a:pt x="1612900" y="844550"/>
                </a:lnTo>
                <a:lnTo>
                  <a:pt x="400050" y="0"/>
                </a:lnTo>
                <a:lnTo>
                  <a:pt x="0" y="0"/>
                </a:lnTo>
                <a:lnTo>
                  <a:pt x="342900" y="1136650"/>
                </a:lnTo>
                <a:lnTo>
                  <a:pt x="1511300" y="1136650"/>
                </a:lnTo>
                <a:lnTo>
                  <a:pt x="1511300" y="1581150"/>
                </a:lnTo>
                <a:close/>
              </a:path>
            </a:pathLst>
          </a:custGeom>
          <a:solidFill>
            <a:schemeClr val="accent3">
              <a:lumMod val="75000"/>
              <a:alpha val="4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1" name="사각형 설명선 30"/>
          <p:cNvSpPr/>
          <p:nvPr/>
        </p:nvSpPr>
        <p:spPr bwMode="auto">
          <a:xfrm>
            <a:off x="3926512" y="5935198"/>
            <a:ext cx="1055064" cy="276999"/>
          </a:xfrm>
          <a:prstGeom prst="wedgeRectCallout">
            <a:avLst>
              <a:gd name="adj1" fmla="val -35696"/>
              <a:gd name="adj2" fmla="val -177746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Plant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자유형 24"/>
          <p:cNvSpPr/>
          <p:nvPr/>
        </p:nvSpPr>
        <p:spPr bwMode="auto">
          <a:xfrm>
            <a:off x="4325373" y="3301926"/>
            <a:ext cx="326244" cy="1385962"/>
          </a:xfrm>
          <a:custGeom>
            <a:avLst/>
            <a:gdLst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549147"/>
              <a:gd name="connsiteY0" fmla="*/ 0 h 1563997"/>
              <a:gd name="connsiteX1" fmla="*/ 191459 w 549147"/>
              <a:gd name="connsiteY1" fmla="*/ 133652 h 1563997"/>
              <a:gd name="connsiteX2" fmla="*/ 401343 w 549147"/>
              <a:gd name="connsiteY2" fmla="*/ 401343 h 1563997"/>
              <a:gd name="connsiteX3" fmla="*/ 471682 w 549147"/>
              <a:gd name="connsiteY3" fmla="*/ 753036 h 1563997"/>
              <a:gd name="connsiteX4" fmla="*/ 549130 w 549147"/>
              <a:gd name="connsiteY4" fmla="*/ 1563997 h 1563997"/>
              <a:gd name="connsiteX0" fmla="*/ 0 w 549238"/>
              <a:gd name="connsiteY0" fmla="*/ 0 h 1563997"/>
              <a:gd name="connsiteX1" fmla="*/ 191459 w 549238"/>
              <a:gd name="connsiteY1" fmla="*/ 133652 h 1563997"/>
              <a:gd name="connsiteX2" fmla="*/ 401343 w 549238"/>
              <a:gd name="connsiteY2" fmla="*/ 401343 h 1563997"/>
              <a:gd name="connsiteX3" fmla="*/ 539670 w 549238"/>
              <a:gd name="connsiteY3" fmla="*/ 749698 h 1563997"/>
              <a:gd name="connsiteX4" fmla="*/ 549130 w 549238"/>
              <a:gd name="connsiteY4" fmla="*/ 1563997 h 1563997"/>
              <a:gd name="connsiteX0" fmla="*/ 0 w 549238"/>
              <a:gd name="connsiteY0" fmla="*/ 0 h 1563997"/>
              <a:gd name="connsiteX1" fmla="*/ 191459 w 549238"/>
              <a:gd name="connsiteY1" fmla="*/ 133652 h 1563997"/>
              <a:gd name="connsiteX2" fmla="*/ 421739 w 549238"/>
              <a:gd name="connsiteY2" fmla="*/ 384653 h 1563997"/>
              <a:gd name="connsiteX3" fmla="*/ 539670 w 549238"/>
              <a:gd name="connsiteY3" fmla="*/ 749698 h 1563997"/>
              <a:gd name="connsiteX4" fmla="*/ 549130 w 549238"/>
              <a:gd name="connsiteY4" fmla="*/ 1563997 h 1563997"/>
              <a:gd name="connsiteX0" fmla="*/ 0 w 549869"/>
              <a:gd name="connsiteY0" fmla="*/ 0 h 1563997"/>
              <a:gd name="connsiteX1" fmla="*/ 191459 w 549869"/>
              <a:gd name="connsiteY1" fmla="*/ 133652 h 1563997"/>
              <a:gd name="connsiteX2" fmla="*/ 421739 w 549869"/>
              <a:gd name="connsiteY2" fmla="*/ 384653 h 1563997"/>
              <a:gd name="connsiteX3" fmla="*/ 549869 w 549869"/>
              <a:gd name="connsiteY3" fmla="*/ 753036 h 1563997"/>
              <a:gd name="connsiteX4" fmla="*/ 549130 w 549869"/>
              <a:gd name="connsiteY4" fmla="*/ 1563997 h 1563997"/>
              <a:gd name="connsiteX0" fmla="*/ 0 w 549869"/>
              <a:gd name="connsiteY0" fmla="*/ 0 h 1457177"/>
              <a:gd name="connsiteX1" fmla="*/ 191459 w 549869"/>
              <a:gd name="connsiteY1" fmla="*/ 133652 h 1457177"/>
              <a:gd name="connsiteX2" fmla="*/ 421739 w 549869"/>
              <a:gd name="connsiteY2" fmla="*/ 384653 h 1457177"/>
              <a:gd name="connsiteX3" fmla="*/ 549869 w 549869"/>
              <a:gd name="connsiteY3" fmla="*/ 753036 h 1457177"/>
              <a:gd name="connsiteX4" fmla="*/ 348565 w 549869"/>
              <a:gd name="connsiteY4" fmla="*/ 1457177 h 1457177"/>
              <a:gd name="connsiteX0" fmla="*/ 0 w 425824"/>
              <a:gd name="connsiteY0" fmla="*/ 0 h 1457177"/>
              <a:gd name="connsiteX1" fmla="*/ 191459 w 425824"/>
              <a:gd name="connsiteY1" fmla="*/ 133652 h 1457177"/>
              <a:gd name="connsiteX2" fmla="*/ 421739 w 425824"/>
              <a:gd name="connsiteY2" fmla="*/ 384653 h 1457177"/>
              <a:gd name="connsiteX3" fmla="*/ 349304 w 425824"/>
              <a:gd name="connsiteY3" fmla="*/ 686273 h 1457177"/>
              <a:gd name="connsiteX4" fmla="*/ 348565 w 425824"/>
              <a:gd name="connsiteY4" fmla="*/ 1457177 h 1457177"/>
              <a:gd name="connsiteX0" fmla="*/ 0 w 349305"/>
              <a:gd name="connsiteY0" fmla="*/ 0 h 1457177"/>
              <a:gd name="connsiteX1" fmla="*/ 191459 w 349305"/>
              <a:gd name="connsiteY1" fmla="*/ 133652 h 1457177"/>
              <a:gd name="connsiteX2" fmla="*/ 292562 w 349305"/>
              <a:gd name="connsiteY2" fmla="*/ 354609 h 1457177"/>
              <a:gd name="connsiteX3" fmla="*/ 349304 w 349305"/>
              <a:gd name="connsiteY3" fmla="*/ 686273 h 1457177"/>
              <a:gd name="connsiteX4" fmla="*/ 348565 w 349305"/>
              <a:gd name="connsiteY4" fmla="*/ 1457177 h 1457177"/>
              <a:gd name="connsiteX0" fmla="*/ 0 w 349304"/>
              <a:gd name="connsiteY0" fmla="*/ 0 h 1457177"/>
              <a:gd name="connsiteX1" fmla="*/ 174461 w 349304"/>
              <a:gd name="connsiteY1" fmla="*/ 153681 h 1457177"/>
              <a:gd name="connsiteX2" fmla="*/ 292562 w 349304"/>
              <a:gd name="connsiteY2" fmla="*/ 354609 h 1457177"/>
              <a:gd name="connsiteX3" fmla="*/ 349304 w 349304"/>
              <a:gd name="connsiteY3" fmla="*/ 686273 h 1457177"/>
              <a:gd name="connsiteX4" fmla="*/ 348565 w 349304"/>
              <a:gd name="connsiteY4" fmla="*/ 1457177 h 14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04" h="1457177">
                <a:moveTo>
                  <a:pt x="0" y="0"/>
                </a:moveTo>
                <a:cubicBezTo>
                  <a:pt x="63820" y="44551"/>
                  <a:pt x="125701" y="94580"/>
                  <a:pt x="174461" y="153681"/>
                </a:cubicBezTo>
                <a:cubicBezTo>
                  <a:pt x="223221" y="212783"/>
                  <a:pt x="263422" y="265844"/>
                  <a:pt x="292562" y="354609"/>
                </a:cubicBezTo>
                <a:cubicBezTo>
                  <a:pt x="321702" y="443374"/>
                  <a:pt x="338271" y="492497"/>
                  <a:pt x="349304" y="686273"/>
                </a:cubicBezTo>
                <a:cubicBezTo>
                  <a:pt x="347925" y="956593"/>
                  <a:pt x="349944" y="1186857"/>
                  <a:pt x="348565" y="1457177"/>
                </a:cubicBezTo>
              </a:path>
            </a:pathLst>
          </a:cu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 bwMode="auto">
          <a:xfrm>
            <a:off x="4158109" y="3414337"/>
            <a:ext cx="1355319" cy="1866028"/>
          </a:xfrm>
          <a:custGeom>
            <a:avLst/>
            <a:gdLst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7282 w 1451113"/>
              <a:gd name="connsiteY3" fmla="*/ 552767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7282 w 1451113"/>
              <a:gd name="connsiteY3" fmla="*/ 552767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84279 w 1451113"/>
              <a:gd name="connsiteY3" fmla="*/ 522723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70713 w 1451113"/>
              <a:gd name="connsiteY2" fmla="*/ 340144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11590 w 1451113"/>
              <a:gd name="connsiteY4" fmla="*/ 777954 h 1971924"/>
              <a:gd name="connsiteX5" fmla="*/ 535962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0631 w 1451113"/>
              <a:gd name="connsiteY6" fmla="*/ 148625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489595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06286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0631 w 1451113"/>
              <a:gd name="connsiteY6" fmla="*/ 1516300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26314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33833 w 1451113"/>
              <a:gd name="connsiteY6" fmla="*/ 1536329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546343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522976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7430 w 1451113"/>
              <a:gd name="connsiteY6" fmla="*/ 1512962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44031 w 1451113"/>
              <a:gd name="connsiteY6" fmla="*/ 1492933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22902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12704 w 1451113"/>
              <a:gd name="connsiteY8" fmla="*/ 1840090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53716 w 1451113"/>
              <a:gd name="connsiteY2" fmla="*/ 303425 h 1971924"/>
              <a:gd name="connsiteX3" fmla="*/ 463883 w 1451113"/>
              <a:gd name="connsiteY3" fmla="*/ 502694 h 1971924"/>
              <a:gd name="connsiteX4" fmla="*/ 538785 w 1451113"/>
              <a:gd name="connsiteY4" fmla="*/ 774616 h 1971924"/>
              <a:gd name="connsiteX5" fmla="*/ 535962 w 1451113"/>
              <a:gd name="connsiteY5" fmla="*/ 1216550 h 1971924"/>
              <a:gd name="connsiteX6" fmla="*/ 550830 w 1451113"/>
              <a:gd name="connsiteY6" fmla="*/ 1502947 h 1971924"/>
              <a:gd name="connsiteX7" fmla="*/ 655924 w 1451113"/>
              <a:gd name="connsiteY7" fmla="*/ 1701730 h 1971924"/>
              <a:gd name="connsiteX8" fmla="*/ 812704 w 1451113"/>
              <a:gd name="connsiteY8" fmla="*/ 1840090 h 1971924"/>
              <a:gd name="connsiteX9" fmla="*/ 1035340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53716 w 1451113"/>
              <a:gd name="connsiteY3" fmla="*/ 303425 h 1971924"/>
              <a:gd name="connsiteX4" fmla="*/ 463883 w 1451113"/>
              <a:gd name="connsiteY4" fmla="*/ 502694 h 1971924"/>
              <a:gd name="connsiteX5" fmla="*/ 538785 w 1451113"/>
              <a:gd name="connsiteY5" fmla="*/ 774616 h 1971924"/>
              <a:gd name="connsiteX6" fmla="*/ 535962 w 1451113"/>
              <a:gd name="connsiteY6" fmla="*/ 1216550 h 1971924"/>
              <a:gd name="connsiteX7" fmla="*/ 550830 w 1451113"/>
              <a:gd name="connsiteY7" fmla="*/ 1502947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63883 w 1451113"/>
              <a:gd name="connsiteY4" fmla="*/ 502694 h 1971924"/>
              <a:gd name="connsiteX5" fmla="*/ 538785 w 1451113"/>
              <a:gd name="connsiteY5" fmla="*/ 774616 h 1971924"/>
              <a:gd name="connsiteX6" fmla="*/ 535962 w 1451113"/>
              <a:gd name="connsiteY6" fmla="*/ 1216550 h 1971924"/>
              <a:gd name="connsiteX7" fmla="*/ 550830 w 1451113"/>
              <a:gd name="connsiteY7" fmla="*/ 1502947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538785 w 1451113"/>
              <a:gd name="connsiteY5" fmla="*/ 774616 h 1971924"/>
              <a:gd name="connsiteX6" fmla="*/ 535962 w 1451113"/>
              <a:gd name="connsiteY6" fmla="*/ 1216550 h 1971924"/>
              <a:gd name="connsiteX7" fmla="*/ 550830 w 1451113"/>
              <a:gd name="connsiteY7" fmla="*/ 1502947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535962 w 1451113"/>
              <a:gd name="connsiteY6" fmla="*/ 1216550 h 1971924"/>
              <a:gd name="connsiteX7" fmla="*/ 550830 w 1451113"/>
              <a:gd name="connsiteY7" fmla="*/ 1502947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461175 w 1451113"/>
              <a:gd name="connsiteY6" fmla="*/ 1206535 h 1971924"/>
              <a:gd name="connsiteX7" fmla="*/ 550830 w 1451113"/>
              <a:gd name="connsiteY7" fmla="*/ 1502947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461175 w 1451113"/>
              <a:gd name="connsiteY6" fmla="*/ 1206535 h 1971924"/>
              <a:gd name="connsiteX7" fmla="*/ 540631 w 1451113"/>
              <a:gd name="connsiteY7" fmla="*/ 1506286 h 1971924"/>
              <a:gd name="connsiteX8" fmla="*/ 655924 w 1451113"/>
              <a:gd name="connsiteY8" fmla="*/ 1701730 h 1971924"/>
              <a:gd name="connsiteX9" fmla="*/ 812704 w 1451113"/>
              <a:gd name="connsiteY9" fmla="*/ 1840090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461175 w 1451113"/>
              <a:gd name="connsiteY6" fmla="*/ 1206535 h 1971924"/>
              <a:gd name="connsiteX7" fmla="*/ 540631 w 1451113"/>
              <a:gd name="connsiteY7" fmla="*/ 1506286 h 1971924"/>
              <a:gd name="connsiteX8" fmla="*/ 655924 w 1451113"/>
              <a:gd name="connsiteY8" fmla="*/ 1701730 h 1971924"/>
              <a:gd name="connsiteX9" fmla="*/ 826302 w 1451113"/>
              <a:gd name="connsiteY9" fmla="*/ 1833414 h 1971924"/>
              <a:gd name="connsiteX10" fmla="*/ 1035340 w 1451113"/>
              <a:gd name="connsiteY10" fmla="*/ 1944094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461175 w 1451113"/>
              <a:gd name="connsiteY6" fmla="*/ 1206535 h 1971924"/>
              <a:gd name="connsiteX7" fmla="*/ 540631 w 1451113"/>
              <a:gd name="connsiteY7" fmla="*/ 1506286 h 1971924"/>
              <a:gd name="connsiteX8" fmla="*/ 655924 w 1451113"/>
              <a:gd name="connsiteY8" fmla="*/ 1701730 h 1971924"/>
              <a:gd name="connsiteX9" fmla="*/ 826302 w 1451113"/>
              <a:gd name="connsiteY9" fmla="*/ 1833414 h 1971924"/>
              <a:gd name="connsiteX10" fmla="*/ 1038740 w 1451113"/>
              <a:gd name="connsiteY10" fmla="*/ 1930741 h 1971924"/>
              <a:gd name="connsiteX11" fmla="*/ 1252330 w 1451113"/>
              <a:gd name="connsiteY11" fmla="*/ 1971924 h 1971924"/>
              <a:gd name="connsiteX12" fmla="*/ 1451113 w 1451113"/>
              <a:gd name="connsiteY12" fmla="*/ 1971924 h 1971924"/>
              <a:gd name="connsiteX0" fmla="*/ 0 w 1451113"/>
              <a:gd name="connsiteY0" fmla="*/ 0 h 1971924"/>
              <a:gd name="connsiteX1" fmla="*/ 192327 w 1451113"/>
              <a:gd name="connsiteY1" fmla="*/ 136261 h 1971924"/>
              <a:gd name="connsiteX2" fmla="*/ 310569 w 1451113"/>
              <a:gd name="connsiteY2" fmla="*/ 312511 h 1971924"/>
              <a:gd name="connsiteX3" fmla="*/ 377512 w 1451113"/>
              <a:gd name="connsiteY3" fmla="*/ 436950 h 1971924"/>
              <a:gd name="connsiteX4" fmla="*/ 436688 w 1451113"/>
              <a:gd name="connsiteY4" fmla="*/ 592824 h 1971924"/>
              <a:gd name="connsiteX5" fmla="*/ 467398 w 1451113"/>
              <a:gd name="connsiteY5" fmla="*/ 814673 h 1971924"/>
              <a:gd name="connsiteX6" fmla="*/ 461175 w 1451113"/>
              <a:gd name="connsiteY6" fmla="*/ 1206535 h 1971924"/>
              <a:gd name="connsiteX7" fmla="*/ 540631 w 1451113"/>
              <a:gd name="connsiteY7" fmla="*/ 1506286 h 1971924"/>
              <a:gd name="connsiteX8" fmla="*/ 655924 w 1451113"/>
              <a:gd name="connsiteY8" fmla="*/ 1701730 h 1971924"/>
              <a:gd name="connsiteX9" fmla="*/ 826302 w 1451113"/>
              <a:gd name="connsiteY9" fmla="*/ 1833414 h 1971924"/>
              <a:gd name="connsiteX10" fmla="*/ 1038740 w 1451113"/>
              <a:gd name="connsiteY10" fmla="*/ 1930741 h 1971924"/>
              <a:gd name="connsiteX11" fmla="*/ 1252331 w 1451113"/>
              <a:gd name="connsiteY11" fmla="*/ 1961910 h 1971924"/>
              <a:gd name="connsiteX12" fmla="*/ 1451113 w 1451113"/>
              <a:gd name="connsiteY12" fmla="*/ 1971924 h 1971924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10569 w 1451113"/>
              <a:gd name="connsiteY2" fmla="*/ 312511 h 1961910"/>
              <a:gd name="connsiteX3" fmla="*/ 377512 w 1451113"/>
              <a:gd name="connsiteY3" fmla="*/ 436950 h 1961910"/>
              <a:gd name="connsiteX4" fmla="*/ 436688 w 1451113"/>
              <a:gd name="connsiteY4" fmla="*/ 592824 h 1961910"/>
              <a:gd name="connsiteX5" fmla="*/ 467398 w 1451113"/>
              <a:gd name="connsiteY5" fmla="*/ 814673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10569 w 1451113"/>
              <a:gd name="connsiteY2" fmla="*/ 312511 h 1961910"/>
              <a:gd name="connsiteX3" fmla="*/ 377512 w 1451113"/>
              <a:gd name="connsiteY3" fmla="*/ 436950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77512 w 1451113"/>
              <a:gd name="connsiteY3" fmla="*/ 436950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77512 w 1451113"/>
              <a:gd name="connsiteY3" fmla="*/ 436950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77512 w 1451113"/>
              <a:gd name="connsiteY3" fmla="*/ 436950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77512 w 1451113"/>
              <a:gd name="connsiteY3" fmla="*/ 426936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91110 w 1451113"/>
              <a:gd name="connsiteY3" fmla="*/ 423598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91110 w 1451113"/>
              <a:gd name="connsiteY3" fmla="*/ 423598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0371 w 1451113"/>
              <a:gd name="connsiteY2" fmla="*/ 269115 h 1961910"/>
              <a:gd name="connsiteX3" fmla="*/ 387710 w 1451113"/>
              <a:gd name="connsiteY3" fmla="*/ 436951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13968 w 1451113"/>
              <a:gd name="connsiteY2" fmla="*/ 285806 h 1961910"/>
              <a:gd name="connsiteX3" fmla="*/ 387710 w 1451113"/>
              <a:gd name="connsiteY3" fmla="*/ 436951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36261 h 1961910"/>
              <a:gd name="connsiteX2" fmla="*/ 307170 w 1451113"/>
              <a:gd name="connsiteY2" fmla="*/ 292482 h 1961910"/>
              <a:gd name="connsiteX3" fmla="*/ 387710 w 1451113"/>
              <a:gd name="connsiteY3" fmla="*/ 436951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  <a:gd name="connsiteX0" fmla="*/ 0 w 1451113"/>
              <a:gd name="connsiteY0" fmla="*/ 0 h 1961910"/>
              <a:gd name="connsiteX1" fmla="*/ 192327 w 1451113"/>
              <a:gd name="connsiteY1" fmla="*/ 149614 h 1961910"/>
              <a:gd name="connsiteX2" fmla="*/ 307170 w 1451113"/>
              <a:gd name="connsiteY2" fmla="*/ 292482 h 1961910"/>
              <a:gd name="connsiteX3" fmla="*/ 387710 w 1451113"/>
              <a:gd name="connsiteY3" fmla="*/ 436951 h 1961910"/>
              <a:gd name="connsiteX4" fmla="*/ 436688 w 1451113"/>
              <a:gd name="connsiteY4" fmla="*/ 592824 h 1961910"/>
              <a:gd name="connsiteX5" fmla="*/ 463998 w 1451113"/>
              <a:gd name="connsiteY5" fmla="*/ 814674 h 1961910"/>
              <a:gd name="connsiteX6" fmla="*/ 461175 w 1451113"/>
              <a:gd name="connsiteY6" fmla="*/ 1206535 h 1961910"/>
              <a:gd name="connsiteX7" fmla="*/ 540631 w 1451113"/>
              <a:gd name="connsiteY7" fmla="*/ 1506286 h 1961910"/>
              <a:gd name="connsiteX8" fmla="*/ 655924 w 1451113"/>
              <a:gd name="connsiteY8" fmla="*/ 1701730 h 1961910"/>
              <a:gd name="connsiteX9" fmla="*/ 826302 w 1451113"/>
              <a:gd name="connsiteY9" fmla="*/ 1833414 h 1961910"/>
              <a:gd name="connsiteX10" fmla="*/ 1038740 w 1451113"/>
              <a:gd name="connsiteY10" fmla="*/ 1930741 h 1961910"/>
              <a:gd name="connsiteX11" fmla="*/ 1252331 w 1451113"/>
              <a:gd name="connsiteY11" fmla="*/ 1961910 h 1961910"/>
              <a:gd name="connsiteX12" fmla="*/ 1451113 w 1451113"/>
              <a:gd name="connsiteY12" fmla="*/ 1961910 h 19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1113" h="1961910">
                <a:moveTo>
                  <a:pt x="0" y="0"/>
                </a:moveTo>
                <a:cubicBezTo>
                  <a:pt x="35781" y="26504"/>
                  <a:pt x="141132" y="100867"/>
                  <a:pt x="192327" y="149614"/>
                </a:cubicBezTo>
                <a:cubicBezTo>
                  <a:pt x="243522" y="198361"/>
                  <a:pt x="270074" y="234578"/>
                  <a:pt x="307170" y="292482"/>
                </a:cubicBezTo>
                <a:cubicBezTo>
                  <a:pt x="347666" y="370415"/>
                  <a:pt x="366124" y="386894"/>
                  <a:pt x="387710" y="436951"/>
                </a:cubicBezTo>
                <a:cubicBezTo>
                  <a:pt x="409296" y="487008"/>
                  <a:pt x="423973" y="529870"/>
                  <a:pt x="436688" y="592824"/>
                </a:cubicBezTo>
                <a:cubicBezTo>
                  <a:pt x="449403" y="655778"/>
                  <a:pt x="455384" y="700705"/>
                  <a:pt x="463998" y="814674"/>
                </a:cubicBezTo>
                <a:cubicBezTo>
                  <a:pt x="461924" y="945295"/>
                  <a:pt x="463249" y="1075914"/>
                  <a:pt x="461175" y="1206535"/>
                </a:cubicBezTo>
                <a:cubicBezTo>
                  <a:pt x="471114" y="1325142"/>
                  <a:pt x="508173" y="1423754"/>
                  <a:pt x="540631" y="1506286"/>
                </a:cubicBezTo>
                <a:cubicBezTo>
                  <a:pt x="573089" y="1588818"/>
                  <a:pt x="608312" y="1647209"/>
                  <a:pt x="655924" y="1701730"/>
                </a:cubicBezTo>
                <a:cubicBezTo>
                  <a:pt x="703536" y="1756251"/>
                  <a:pt x="762499" y="1795246"/>
                  <a:pt x="826302" y="1833414"/>
                </a:cubicBezTo>
                <a:cubicBezTo>
                  <a:pt x="890105" y="1871582"/>
                  <a:pt x="967735" y="1909325"/>
                  <a:pt x="1038740" y="1930741"/>
                </a:cubicBezTo>
                <a:cubicBezTo>
                  <a:pt x="1109745" y="1952157"/>
                  <a:pt x="1180769" y="1957272"/>
                  <a:pt x="1252331" y="1961910"/>
                </a:cubicBezTo>
                <a:lnTo>
                  <a:pt x="1451113" y="1961910"/>
                </a:lnTo>
              </a:path>
            </a:pathLst>
          </a:cu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32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7" t="17844" r="36425" b="9487"/>
          <a:stretch/>
        </p:blipFill>
        <p:spPr bwMode="auto">
          <a:xfrm>
            <a:off x="3395701" y="1350345"/>
            <a:ext cx="5829057" cy="517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31BB0B5B-38E4-4B51-A526-54C4622FA9A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7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7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7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1970" y="1331938"/>
            <a:ext cx="2016125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⑨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Plot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Plan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6200000">
            <a:off x="6484745" y="4657507"/>
            <a:ext cx="527659" cy="2745306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0986" y="4374106"/>
            <a:ext cx="402790" cy="6750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46150" y="4374106"/>
            <a:ext cx="402790" cy="6750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66030" y="4656500"/>
            <a:ext cx="1080120" cy="3926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55077" y="5049180"/>
            <a:ext cx="408699" cy="360040"/>
          </a:xfrm>
          <a:prstGeom prst="rect">
            <a:avLst/>
          </a:prstGeom>
          <a:solidFill>
            <a:srgbClr val="FF99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40242" y="5029272"/>
            <a:ext cx="408699" cy="379948"/>
          </a:xfrm>
          <a:prstGeom prst="rect">
            <a:avLst/>
          </a:prstGeom>
          <a:solidFill>
            <a:srgbClr val="FF99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30806" y="4059071"/>
            <a:ext cx="1718135" cy="3096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60886" y="5650153"/>
            <a:ext cx="247549" cy="643837"/>
          </a:xfrm>
          <a:prstGeom prst="rect">
            <a:avLst/>
          </a:prstGeom>
          <a:solidFill>
            <a:srgbClr val="DCE747">
              <a:alpha val="59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ctr" latinLnBrk="0"/>
            <a:endParaRPr lang="ko-KR" altLang="en-US" sz="1200" b="1" u="sng">
              <a:solidFill>
                <a:srgbClr val="000000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3776" y="4395927"/>
            <a:ext cx="1082375" cy="225139"/>
          </a:xfrm>
          <a:prstGeom prst="rect">
            <a:avLst/>
          </a:prstGeom>
          <a:solidFill>
            <a:srgbClr val="00B050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ctr" latinLnBrk="0"/>
            <a:endParaRPr lang="ko-KR" altLang="en-US" sz="1200" b="1" u="sng">
              <a:solidFill>
                <a:srgbClr val="000000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56240" y="5575186"/>
            <a:ext cx="567296" cy="554115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1225" y="5004175"/>
            <a:ext cx="318070" cy="358064"/>
          </a:xfrm>
          <a:prstGeom prst="rect">
            <a:avLst/>
          </a:prstGeom>
          <a:solidFill>
            <a:schemeClr val="accent5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85810" y="4037186"/>
            <a:ext cx="1440160" cy="135015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84659" y="2798930"/>
            <a:ext cx="2756546" cy="1134115"/>
          </a:xfrm>
          <a:prstGeom prst="rect">
            <a:avLst/>
          </a:prstGeom>
          <a:solidFill>
            <a:srgbClr val="FFC000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ctr" latinLnBrk="0"/>
            <a:endParaRPr lang="ko-KR" altLang="en-US" sz="1200" b="1" u="sng">
              <a:solidFill>
                <a:srgbClr val="000000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31742" y="1534803"/>
            <a:ext cx="1704218" cy="103910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ctr" latinLnBrk="0"/>
            <a:endParaRPr lang="ko-KR" altLang="en-US" sz="1200" b="1" u="sng">
              <a:solidFill>
                <a:srgbClr val="000000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1742" y="2573905"/>
            <a:ext cx="894128" cy="117013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ctr" latinLnBrk="0"/>
            <a:endParaRPr lang="ko-KR" altLang="en-US" sz="1200" b="1" u="sng">
              <a:solidFill>
                <a:srgbClr val="000000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gray">
          <a:xfrm>
            <a:off x="8885715" y="1988840"/>
            <a:ext cx="1716428" cy="41148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 fontAlgn="ctr" latinLnBrk="0"/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SWYD AREA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gray">
          <a:xfrm>
            <a:off x="1581384" y="5049181"/>
            <a:ext cx="1773554" cy="409159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COOLING TOWER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737" y="3625705"/>
            <a:ext cx="1765361" cy="411480"/>
          </a:xfrm>
          <a:prstGeom prst="rect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fontAlgn="ctr" latinLnBrk="0"/>
            <a:r>
              <a:rPr lang="en-US" altLang="ko-KR" sz="10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 &amp; WASTE WATER TREAT. SYS.</a:t>
            </a:r>
          </a:p>
        </p:txBody>
      </p:sp>
      <p:cxnSp>
        <p:nvCxnSpPr>
          <p:cNvPr id="30" name="직선 연결선 29"/>
          <p:cNvCxnSpPr>
            <a:stCxn id="23" idx="1"/>
            <a:endCxn id="29" idx="3"/>
          </p:cNvCxnSpPr>
          <p:nvPr/>
        </p:nvCxnSpPr>
        <p:spPr>
          <a:xfrm flipH="1" flipV="1">
            <a:off x="3363098" y="3831445"/>
            <a:ext cx="1022713" cy="88081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8" idx="3"/>
            <a:endCxn id="12" idx="0"/>
          </p:cNvCxnSpPr>
          <p:nvPr/>
        </p:nvCxnSpPr>
        <p:spPr>
          <a:xfrm>
            <a:off x="3354939" y="5253760"/>
            <a:ext cx="2020983" cy="776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4" idx="0"/>
            <a:endCxn id="27" idx="1"/>
          </p:cNvCxnSpPr>
          <p:nvPr/>
        </p:nvCxnSpPr>
        <p:spPr>
          <a:xfrm flipV="1">
            <a:off x="6562933" y="2194581"/>
            <a:ext cx="2322783" cy="60434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6" idx="1"/>
            <a:endCxn id="38" idx="3"/>
          </p:cNvCxnSpPr>
          <p:nvPr/>
        </p:nvCxnSpPr>
        <p:spPr>
          <a:xfrm flipH="1">
            <a:off x="3354938" y="3158970"/>
            <a:ext cx="676804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/>
          <p:cNvSpPr>
            <a:spLocks noChangeArrowheads="1"/>
          </p:cNvSpPr>
          <p:nvPr/>
        </p:nvSpPr>
        <p:spPr bwMode="gray">
          <a:xfrm>
            <a:off x="1581384" y="2953230"/>
            <a:ext cx="1773555" cy="41148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 fontAlgn="ctr" latinLnBrk="0"/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POND AREA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>
            <a:stCxn id="40" idx="1"/>
            <a:endCxn id="20" idx="3"/>
          </p:cNvCxnSpPr>
          <p:nvPr/>
        </p:nvCxnSpPr>
        <p:spPr>
          <a:xfrm flipH="1">
            <a:off x="7446150" y="3269426"/>
            <a:ext cx="1439564" cy="123907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"/>
          <p:cNvSpPr>
            <a:spLocks noChangeArrowheads="1"/>
          </p:cNvSpPr>
          <p:nvPr/>
        </p:nvSpPr>
        <p:spPr bwMode="gray">
          <a:xfrm>
            <a:off x="8885715" y="3064847"/>
            <a:ext cx="1722521" cy="409159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CONTROL &amp; ELECTRICAL BLDG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1" name="직선 연결선 40"/>
          <p:cNvCxnSpPr>
            <a:stCxn id="42" idx="3"/>
            <a:endCxn id="19" idx="1"/>
          </p:cNvCxnSpPr>
          <p:nvPr/>
        </p:nvCxnSpPr>
        <p:spPr>
          <a:xfrm>
            <a:off x="3363097" y="5972071"/>
            <a:ext cx="1697788" cy="0"/>
          </a:xfrm>
          <a:prstGeom prst="line">
            <a:avLst/>
          </a:prstGeom>
          <a:ln w="28575">
            <a:solidFill>
              <a:srgbClr val="EBEF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3"/>
          <p:cNvSpPr>
            <a:spLocks noChangeArrowheads="1"/>
          </p:cNvSpPr>
          <p:nvPr/>
        </p:nvSpPr>
        <p:spPr bwMode="gray">
          <a:xfrm>
            <a:off x="1589543" y="5766331"/>
            <a:ext cx="1773555" cy="411480"/>
          </a:xfrm>
          <a:prstGeom prst="rect">
            <a:avLst/>
          </a:prstGeom>
          <a:ln w="38100">
            <a:solidFill>
              <a:srgbClr val="EBEF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lvl="0" algn="ctr" fontAlgn="ctr" latinLnBrk="0"/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WORKSHOP &amp; WAREHOUSE</a:t>
            </a:r>
            <a:endParaRPr lang="en-US" altLang="ko-KR" sz="11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94753" y="5766330"/>
            <a:ext cx="1720320" cy="411480"/>
          </a:xfrm>
          <a:prstGeom prst="rect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FUEL GAS SUPPLY SYSTEM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44" name="직선 연결선 43"/>
          <p:cNvCxnSpPr>
            <a:stCxn id="43" idx="1"/>
            <a:endCxn id="21" idx="3"/>
          </p:cNvCxnSpPr>
          <p:nvPr/>
        </p:nvCxnSpPr>
        <p:spPr>
          <a:xfrm flipH="1" flipV="1">
            <a:off x="8823537" y="5852244"/>
            <a:ext cx="71217" cy="11982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885715" y="4097640"/>
            <a:ext cx="1734660" cy="411480"/>
          </a:xfrm>
          <a:prstGeom prst="rec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GAS TURBINE</a:t>
            </a:r>
          </a:p>
        </p:txBody>
      </p:sp>
      <p:cxnSp>
        <p:nvCxnSpPr>
          <p:cNvPr id="47" name="직선 연결선 46"/>
          <p:cNvCxnSpPr>
            <a:stCxn id="46" idx="1"/>
            <a:endCxn id="14" idx="3"/>
          </p:cNvCxnSpPr>
          <p:nvPr/>
        </p:nvCxnSpPr>
        <p:spPr>
          <a:xfrm flipH="1">
            <a:off x="7848941" y="4303381"/>
            <a:ext cx="1036775" cy="40826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885715" y="2522465"/>
            <a:ext cx="1710786" cy="411480"/>
          </a:xfrm>
          <a:prstGeom prst="rect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TRANSFORMERS</a:t>
            </a:r>
          </a:p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(UNIT 1&amp;2)</a:t>
            </a:r>
          </a:p>
        </p:txBody>
      </p:sp>
      <p:cxnSp>
        <p:nvCxnSpPr>
          <p:cNvPr id="56" name="직선 연결선 55"/>
          <p:cNvCxnSpPr>
            <a:stCxn id="18" idx="0"/>
            <a:endCxn id="55" idx="1"/>
          </p:cNvCxnSpPr>
          <p:nvPr/>
        </p:nvCxnSpPr>
        <p:spPr>
          <a:xfrm flipV="1">
            <a:off x="6989873" y="2728206"/>
            <a:ext cx="1895842" cy="133086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8885715" y="5177760"/>
            <a:ext cx="1734660" cy="411480"/>
          </a:xfrm>
          <a:prstGeom prst="rect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 STATION </a:t>
            </a:r>
            <a:r>
              <a:rPr lang="en-US" altLang="ko-KR" sz="1100" b="1" dirty="0">
                <a:latin typeface="Arial" panose="020B0604020202020204" pitchFamily="34" charset="0"/>
                <a:cs typeface="Arial" panose="020B0604020202020204" pitchFamily="34" charset="0"/>
              </a:rPr>
              <a:t>&amp; AIR COMPRESSOR BLDG</a:t>
            </a:r>
            <a:endParaRPr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직선 연결선 66"/>
          <p:cNvCxnSpPr>
            <a:stCxn id="22" idx="3"/>
            <a:endCxn id="66" idx="1"/>
          </p:cNvCxnSpPr>
          <p:nvPr/>
        </p:nvCxnSpPr>
        <p:spPr>
          <a:xfrm>
            <a:off x="8439295" y="5183208"/>
            <a:ext cx="446420" cy="200293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885715" y="4644135"/>
            <a:ext cx="1734661" cy="411480"/>
          </a:xfrm>
          <a:prstGeom prst="rect">
            <a:avLst/>
          </a:prstGeom>
          <a:noFill/>
          <a:ln w="381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HRSG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80" name="직선 연결선 79"/>
          <p:cNvCxnSpPr>
            <a:stCxn id="79" idx="1"/>
            <a:endCxn id="17" idx="3"/>
          </p:cNvCxnSpPr>
          <p:nvPr/>
        </p:nvCxnSpPr>
        <p:spPr>
          <a:xfrm flipH="1">
            <a:off x="7848940" y="4849876"/>
            <a:ext cx="1036774" cy="369371"/>
          </a:xfrm>
          <a:prstGeom prst="line">
            <a:avLst/>
          </a:prstGeom>
          <a:solidFill>
            <a:srgbClr val="FF99FF">
              <a:alpha val="49804"/>
            </a:srgbClr>
          </a:solidFill>
          <a:ln w="28575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직사각형 84"/>
          <p:cNvSpPr/>
          <p:nvPr/>
        </p:nvSpPr>
        <p:spPr>
          <a:xfrm>
            <a:off x="8915400" y="3564015"/>
            <a:ext cx="1710786" cy="411480"/>
          </a:xfrm>
          <a:prstGeom prst="rect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STEAM TURBINE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86" name="직선 연결선 85"/>
          <p:cNvCxnSpPr>
            <a:stCxn id="85" idx="1"/>
            <a:endCxn id="15" idx="3"/>
          </p:cNvCxnSpPr>
          <p:nvPr/>
        </p:nvCxnSpPr>
        <p:spPr>
          <a:xfrm flipH="1">
            <a:off x="7446150" y="3769756"/>
            <a:ext cx="1469250" cy="108308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4031742" y="4395927"/>
            <a:ext cx="243384" cy="89997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597737" y="4329100"/>
            <a:ext cx="1765361" cy="41148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 fontAlgn="ctr" latinLnBrk="0"/>
            <a:r>
              <a:rPr lang="en-US" altLang="ko-KR" sz="105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CHEMICAL STORAGE BLDG</a:t>
            </a:r>
            <a:endParaRPr lang="en-US" altLang="ko-KR" sz="105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/>
          <p:cNvCxnSpPr>
            <a:stCxn id="90" idx="1"/>
            <a:endCxn id="93" idx="3"/>
          </p:cNvCxnSpPr>
          <p:nvPr/>
        </p:nvCxnSpPr>
        <p:spPr>
          <a:xfrm flipH="1" flipV="1">
            <a:off x="3363098" y="4534841"/>
            <a:ext cx="668645" cy="311075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192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04E32BC9-88FF-4A40-B387-822D0683401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3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    산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91351" y="1970302"/>
          <a:ext cx="8534851" cy="1593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9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5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계약자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27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2427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전체 </a:t>
                      </a:r>
                      <a:r>
                        <a:rPr lang="ko-KR" altLang="en-US" sz="1300" b="1" u="none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계약고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Equiv.</a:t>
                      </a:r>
                      <a:r>
                        <a:rPr lang="en-US" altLang="ko-KR" sz="1300" b="1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USD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Currency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0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Consortium of</a:t>
                      </a:r>
                      <a:r>
                        <a:rPr lang="en-US" altLang="ko-KR" sz="1300" b="1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300" b="1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HEC &amp; HDEC</a:t>
                      </a:r>
                      <a:endParaRPr lang="en-US" altLang="ko-KR" sz="1300" b="1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318,066,000</a:t>
                      </a:r>
                      <a:endParaRPr lang="en-US" altLang="ko-KR" sz="1300" b="0" u="none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427,224,000</a:t>
                      </a:r>
                    </a:p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(HEC</a:t>
                      </a:r>
                      <a:r>
                        <a:rPr lang="ko-KR" altLang="en-US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363,140,400</a:t>
                      </a:r>
                    </a:p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HDEC</a:t>
                      </a:r>
                      <a:r>
                        <a:rPr lang="en-US" altLang="ko-KR" sz="1300" b="0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: 64,083,600)</a:t>
                      </a:r>
                      <a:endParaRPr lang="en-US" altLang="ko-KR" sz="1300" b="0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HEC : 85%</a:t>
                      </a:r>
                    </a:p>
                    <a:p>
                      <a:pPr algn="ctr" latinLnBrk="1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HDEC : 15%</a:t>
                      </a: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05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100" b="1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103,960,000</a:t>
                      </a: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latinLnBrk="1"/>
                      <a:endParaRPr lang="en-US" altLang="ko-KR" sz="1300" b="0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300" b="0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39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35"/>
          <p:cNvGrpSpPr>
            <a:grpSpLocks/>
          </p:cNvGrpSpPr>
          <p:nvPr/>
        </p:nvGrpSpPr>
        <p:grpSpPr bwMode="auto">
          <a:xfrm>
            <a:off x="1720991" y="1331938"/>
            <a:ext cx="2349785" cy="296862"/>
            <a:chOff x="589112" y="2929136"/>
            <a:chExt cx="2016199" cy="297525"/>
          </a:xfrm>
        </p:grpSpPr>
        <p:sp>
          <p:nvSpPr>
            <p:cNvPr id="24" name="한쪽 모서리가 잘린 사각형 23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계약고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수금 현황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791951" y="1673806"/>
            <a:ext cx="5854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4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계약고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91951" y="3827253"/>
            <a:ext cx="5854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수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금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54280" name="표 54279"/>
          <p:cNvGraphicFramePr>
            <a:graphicFrameLocks noGrp="1"/>
          </p:cNvGraphicFramePr>
          <p:nvPr>
            <p:extLst/>
          </p:nvPr>
        </p:nvGraphicFramePr>
        <p:xfrm>
          <a:off x="1891801" y="4239090"/>
          <a:ext cx="8534401" cy="1710190"/>
        </p:xfrm>
        <a:graphic>
          <a:graphicData uri="http://schemas.openxmlformats.org/drawingml/2006/table">
            <a:tbl>
              <a:tblPr/>
              <a:tblGrid>
                <a:gridCol w="163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9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0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계약자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청구</a:t>
                      </a:r>
                      <a:endParaRPr lang="en-US" altLang="ko-KR" sz="1300" b="1" i="0" u="none" strike="noStrike" dirty="0" smtClean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수금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현황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Currency</a:t>
                      </a:r>
                      <a:endParaRPr lang="ko-KR" altLang="en-US" sz="1300" b="1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Consortium of</a:t>
                      </a:r>
                      <a:r>
                        <a:rPr lang="en-US" altLang="ko-KR" sz="1300" b="1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300" b="1" u="none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HEC &amp; HDEC</a:t>
                      </a:r>
                      <a:endParaRPr lang="en-US" altLang="ko-KR" sz="1300" b="1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USD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31,806,600</a:t>
                      </a:r>
                      <a:endParaRPr lang="en-US" altLang="ko-KR" sz="13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31,806,600</a:t>
                      </a:r>
                      <a:endParaRPr lang="en-US" altLang="ko-KR" sz="1300" b="0" i="0" u="none" strike="noStrike" dirty="0" smtClean="0"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AP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수금완료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(‘17.10.10)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100" b="1" u="none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EUR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u="none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10,396,000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10,396,000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합 </a:t>
                      </a:r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계 </a:t>
                      </a:r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(Equiv.</a:t>
                      </a:r>
                      <a:r>
                        <a:rPr lang="en-US" altLang="ko-KR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USD)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42,722,400</a:t>
                      </a:r>
                      <a:endParaRPr lang="en-US" altLang="ko-KR" sz="1300" b="1" i="0" u="none" strike="noStrike" dirty="0"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42,722,400</a:t>
                      </a:r>
                      <a:endParaRPr lang="en-US" altLang="ko-KR" sz="1300" b="1" i="0" u="none" strike="noStrike" dirty="0" smtClean="0"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1218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04E32BC9-88FF-4A40-B387-822D0683401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0" name="그룹 35"/>
          <p:cNvGrpSpPr>
            <a:grpSpLocks/>
          </p:cNvGrpSpPr>
          <p:nvPr/>
        </p:nvGrpSpPr>
        <p:grpSpPr bwMode="auto">
          <a:xfrm>
            <a:off x="1720991" y="1331938"/>
            <a:ext cx="2016125" cy="296862"/>
            <a:chOff x="589112" y="2929136"/>
            <a:chExt cx="2016199" cy="297525"/>
          </a:xfrm>
        </p:grpSpPr>
        <p:sp>
          <p:nvSpPr>
            <p:cNvPr id="21" name="한쪽 모서리가 잘린 사각형 2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예산 총괄표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    산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876840" y="1901802"/>
          <a:ext cx="8629650" cy="4012890"/>
        </p:xfrm>
        <a:graphic>
          <a:graphicData uri="http://schemas.openxmlformats.org/drawingml/2006/table">
            <a:tbl>
              <a:tblPr/>
              <a:tblGrid>
                <a:gridCol w="114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7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310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번  호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항    목</a:t>
                      </a:r>
                    </a:p>
                  </a:txBody>
                  <a:tcPr marL="9526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예    산</a:t>
                      </a:r>
                    </a:p>
                  </a:txBody>
                  <a:tcPr marL="9526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소  계</a:t>
                      </a:r>
                    </a:p>
                  </a:txBody>
                  <a:tcPr marL="9526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%</a:t>
                      </a:r>
                    </a:p>
                  </a:txBody>
                  <a:tcPr marL="9526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설계 </a:t>
                      </a: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(E)</a:t>
                      </a: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135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3.28%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6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구매 </a:t>
                      </a: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(P)</a:t>
                      </a: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2,135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52.04%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6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공사비 </a:t>
                      </a: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(C)</a:t>
                      </a: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1,191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29.03%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6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간접원가</a:t>
                      </a:r>
                      <a:endParaRPr kumimoji="0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433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10.55%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매출원가</a:t>
                      </a: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3,894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94.90%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6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매출이익</a:t>
                      </a:r>
                    </a:p>
                  </a:txBody>
                  <a:tcPr marL="72000" marR="9526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209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5.1%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61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합      계</a:t>
                      </a:r>
                    </a:p>
                  </a:txBody>
                  <a:tcPr marL="9526" marR="9526" marT="9522" marB="0" anchor="ctr" horzOverflow="overflow">
                    <a:lnL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4,103</a:t>
                      </a:r>
                    </a:p>
                  </a:txBody>
                  <a:tcPr marL="9526" marR="1224000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457200" marR="0" lvl="1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100.0%</a:t>
                      </a:r>
                    </a:p>
                  </a:txBody>
                  <a:tcPr marL="9526" marR="180015" marT="9522" marB="0" anchor="ctr"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직사각형 88"/>
          <p:cNvSpPr>
            <a:spLocks noChangeArrowheads="1"/>
          </p:cNvSpPr>
          <p:nvPr/>
        </p:nvSpPr>
        <p:spPr bwMode="auto">
          <a:xfrm>
            <a:off x="9502811" y="1633438"/>
            <a:ext cx="104868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algn="r" eaLnBrk="1" fontAlgn="ctr" latinLnBrk="0" hangingPunct="1"/>
            <a:r>
              <a:rPr kumimoji="0" lang="en-US" altLang="ko-KR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kumimoji="0" lang="ko-KR" altLang="en-US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단위 </a:t>
            </a:r>
            <a:r>
              <a:rPr kumimoji="0" lang="en-US" altLang="ko-KR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kumimoji="0" lang="ko-KR" altLang="en-US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</a:t>
            </a:r>
            <a:r>
              <a:rPr kumimoji="0" lang="ko-KR" altLang="en-US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원</a:t>
            </a:r>
            <a:r>
              <a:rPr kumimoji="0" lang="en-US" altLang="ko-KR" sz="13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]</a:t>
            </a:r>
            <a:endParaRPr kumimoji="0" lang="ko-KR" altLang="en-US" sz="130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TextBox 1"/>
          <p:cNvSpPr txBox="1">
            <a:spLocks noChangeArrowheads="1"/>
          </p:cNvSpPr>
          <p:nvPr/>
        </p:nvSpPr>
        <p:spPr bwMode="auto">
          <a:xfrm>
            <a:off x="1893169" y="6019256"/>
            <a:ext cx="496791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▣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변경계약 예산 품의서 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(‘17</a:t>
            </a:r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7</a:t>
            </a:r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</a:t>
            </a:r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결재 得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  <a:r>
              <a:rPr lang="ko-KR" altLang="en-US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기준 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300" dirty="0" err="1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당사분</a:t>
            </a:r>
            <a:r>
              <a:rPr lang="en-US" altLang="ko-KR" sz="13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3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8645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04E32BC9-88FF-4A40-B387-822D0683401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" name="그룹 35"/>
          <p:cNvGrpSpPr>
            <a:grpSpLocks/>
          </p:cNvGrpSpPr>
          <p:nvPr/>
        </p:nvGrpSpPr>
        <p:grpSpPr bwMode="auto">
          <a:xfrm>
            <a:off x="1720991" y="1331938"/>
            <a:ext cx="2016125" cy="296862"/>
            <a:chOff x="589112" y="2929136"/>
            <a:chExt cx="2016199" cy="297525"/>
          </a:xfrm>
        </p:grpSpPr>
        <p:sp>
          <p:nvSpPr>
            <p:cNvPr id="22" name="한쪽 모서리가 잘린 사각형 2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매출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    산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5" name="직사각형 88"/>
          <p:cNvSpPr>
            <a:spLocks noChangeArrowheads="1"/>
          </p:cNvSpPr>
          <p:nvPr/>
        </p:nvSpPr>
        <p:spPr bwMode="auto">
          <a:xfrm>
            <a:off x="9426370" y="1726069"/>
            <a:ext cx="1112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algn="r" eaLnBrk="1" fontAlgn="ctr" latinLnBrk="0" hangingPunct="1"/>
            <a:r>
              <a:rPr kumimoji="0" lang="en-US" altLang="ko-KR" sz="14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kumimoji="0" lang="ko-KR" altLang="en-US" sz="14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단위 </a:t>
            </a:r>
            <a:r>
              <a:rPr kumimoji="0" lang="en-US" altLang="ko-KR" sz="14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kumimoji="0" lang="ko-KR" altLang="en-US" sz="14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억원</a:t>
            </a:r>
            <a:r>
              <a:rPr kumimoji="0" lang="en-US" altLang="ko-KR" sz="14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]</a:t>
            </a:r>
            <a:endParaRPr kumimoji="0" lang="ko-KR" altLang="en-US" sz="140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1889064" y="2062928"/>
          <a:ext cx="8527419" cy="3256285"/>
        </p:xfrm>
        <a:graphic>
          <a:graphicData uri="http://schemas.openxmlformats.org/drawingml/2006/table">
            <a:tbl>
              <a:tblPr/>
              <a:tblGrid>
                <a:gridCol w="60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2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2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2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69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89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번 호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항 목 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2017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2018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2019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2020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‘21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~’22</a:t>
                      </a: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합 계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매      출</a:t>
                      </a:r>
                      <a:endParaRPr kumimoji="0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222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(5.4%)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944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(23.0%)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1,905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(46.4%)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686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(16.7%)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346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(8.4%)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4,103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(100%)</a:t>
                      </a:r>
                      <a:endParaRPr kumimoji="0" lang="en-US" altLang="ko-KR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2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매출원가</a:t>
                      </a:r>
                      <a:endParaRPr kumimoji="0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211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896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1,808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651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328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3,894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6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매출이익</a:t>
                      </a:r>
                      <a:endParaRPr kumimoji="0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11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48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97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  35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  18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 209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68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</a:t>
                      </a: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수      금</a:t>
                      </a:r>
                      <a:endParaRPr kumimoji="0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527" marR="9527" marT="9525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410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758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1956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685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294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4,103</a:t>
                      </a:r>
                      <a:endParaRPr kumimoji="0" lang="en-US" altLang="ko-KR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10635" y="5364215"/>
            <a:ext cx="2070230" cy="9489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lnSpc>
                <a:spcPts val="1400"/>
              </a:lnSpc>
              <a:buClr>
                <a:srgbClr val="000000"/>
              </a:buClr>
              <a:defRPr/>
            </a:pP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▣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2017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년 매출 내역</a:t>
            </a:r>
            <a:endParaRPr lang="en-US" altLang="ko-KR" sz="1100" b="1" dirty="0">
              <a:ln>
                <a:solidFill>
                  <a:srgbClr val="FFFFFF">
                    <a:alpha val="0"/>
                  </a:srgbClr>
                </a:solidFill>
              </a:ln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  <a:p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  </a:t>
            </a:r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- </a:t>
            </a:r>
            <a:r>
              <a:rPr lang="ko-KR" altLang="en-US" sz="1100" dirty="0">
                <a:latin typeface="현대하모니 M" pitchFamily="18" charset="-127"/>
                <a:ea typeface="현대하모니 M" pitchFamily="18" charset="-127"/>
              </a:rPr>
              <a:t>가설공사</a:t>
            </a:r>
            <a:endParaRPr lang="en-US" altLang="ko-KR" sz="1100" dirty="0"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    - </a:t>
            </a:r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Railway Relocation</a:t>
            </a:r>
            <a:r>
              <a:rPr lang="ko-KR" altLang="en-US" sz="1100" dirty="0">
                <a:latin typeface="현대하모니 M" pitchFamily="18" charset="-127"/>
                <a:ea typeface="현대하모니 M" pitchFamily="18" charset="-127"/>
              </a:rPr>
              <a:t>공사</a:t>
            </a:r>
            <a:endParaRPr lang="en-US" altLang="ko-KR" sz="1100" dirty="0"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   - </a:t>
            </a:r>
            <a:r>
              <a:rPr lang="ko-KR" altLang="en-US" sz="1100" dirty="0">
                <a:latin typeface="현대하모니 M" pitchFamily="18" charset="-127"/>
                <a:ea typeface="현대하모니 M" pitchFamily="18" charset="-127"/>
              </a:rPr>
              <a:t>주기기 기성</a:t>
            </a:r>
            <a:endParaRPr lang="en-US" altLang="ko-KR" sz="1100" dirty="0"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   - </a:t>
            </a:r>
            <a:r>
              <a:rPr lang="ko-KR" altLang="en-US" sz="1100" dirty="0">
                <a:latin typeface="현대하모니 M" pitchFamily="18" charset="-127"/>
                <a:ea typeface="현대하모니 M" pitchFamily="18" charset="-127"/>
              </a:rPr>
              <a:t>인건비 및 </a:t>
            </a:r>
            <a:r>
              <a:rPr lang="ko-KR" altLang="en-US" sz="1100" dirty="0" err="1">
                <a:latin typeface="현대하모니 M" pitchFamily="18" charset="-127"/>
                <a:ea typeface="현대하모니 M" pitchFamily="18" charset="-127"/>
              </a:rPr>
              <a:t>제경비</a:t>
            </a:r>
            <a:endParaRPr lang="en-US" altLang="ko-KR" sz="11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0875" y="5364215"/>
            <a:ext cx="2070230" cy="4411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lnSpc>
                <a:spcPts val="1400"/>
              </a:lnSpc>
              <a:buClr>
                <a:srgbClr val="000000"/>
              </a:buClr>
              <a:defRPr/>
            </a:pP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▣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2017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년 수금 내역</a:t>
            </a:r>
            <a:endParaRPr lang="en-US" altLang="ko-KR" sz="1100" b="1" dirty="0">
              <a:ln>
                <a:solidFill>
                  <a:srgbClr val="FFFFFF">
                    <a:alpha val="0"/>
                  </a:srgbClr>
                </a:solidFill>
              </a:ln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  <a:p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  </a:t>
            </a:r>
            <a:r>
              <a:rPr lang="en-US" altLang="ko-KR" sz="1100" dirty="0">
                <a:latin typeface="현대하모니 M" pitchFamily="18" charset="-127"/>
                <a:ea typeface="현대하모니 M" pitchFamily="18" charset="-127"/>
              </a:rPr>
              <a:t> - </a:t>
            </a:r>
            <a:r>
              <a:rPr lang="ko-KR" altLang="en-US" sz="1100" dirty="0">
                <a:latin typeface="현대하모니 M" pitchFamily="18" charset="-127"/>
                <a:ea typeface="현대하모니 M" pitchFamily="18" charset="-127"/>
              </a:rPr>
              <a:t>선수금 수금</a:t>
            </a:r>
            <a:endParaRPr lang="en-US" altLang="ko-KR" sz="1100" dirty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255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차트 36"/>
          <p:cNvGraphicFramePr>
            <a:graphicFrameLocks noGrp="1"/>
          </p:cNvGraphicFramePr>
          <p:nvPr>
            <p:extLst/>
          </p:nvPr>
        </p:nvGraphicFramePr>
        <p:xfrm>
          <a:off x="1729800" y="1900800"/>
          <a:ext cx="8845200" cy="42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직사각형 16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27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04E32BC9-88FF-4A40-B387-822D0683401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9" name="그룹 35"/>
          <p:cNvGrpSpPr>
            <a:grpSpLocks/>
          </p:cNvGrpSpPr>
          <p:nvPr/>
        </p:nvGrpSpPr>
        <p:grpSpPr bwMode="auto">
          <a:xfrm>
            <a:off x="1720991" y="1331938"/>
            <a:ext cx="2016125" cy="296862"/>
            <a:chOff x="589112" y="2929136"/>
            <a:chExt cx="2016199" cy="297525"/>
          </a:xfrm>
        </p:grpSpPr>
        <p:sp>
          <p:nvSpPr>
            <p:cNvPr id="20" name="한쪽 모서리가 잘린 사각형 1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자금수지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825970" y="1591054"/>
            <a:ext cx="45005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atinLnBrk="0"/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Minus Cash-Flow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이자 비용 예산 반영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(129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만불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    산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47" name="TextBox 1"/>
          <p:cNvSpPr txBox="1"/>
          <p:nvPr/>
        </p:nvSpPr>
        <p:spPr>
          <a:xfrm>
            <a:off x="5068516" y="2420513"/>
            <a:ext cx="1957686" cy="5134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기자재 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FOB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 따른 수금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l"/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GTG/STG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Condenser, BFP, CWP 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外 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l"/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총 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18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 항목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4" name="왼쪽 화살표 53"/>
          <p:cNvSpPr/>
          <p:nvPr/>
        </p:nvSpPr>
        <p:spPr bwMode="auto">
          <a:xfrm>
            <a:off x="4835861" y="2600533"/>
            <a:ext cx="225025" cy="180020"/>
          </a:xfrm>
          <a:prstGeom prst="leftArrow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5" name="TextBox 1"/>
          <p:cNvSpPr txBox="1"/>
          <p:nvPr/>
        </p:nvSpPr>
        <p:spPr>
          <a:xfrm>
            <a:off x="4790855" y="5004175"/>
            <a:ext cx="1957686" cy="51339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주기기 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(GT/ST) 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기성조건과 원 계약 조건간의 차이에 의한 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(–) 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자금수지 발생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</a:p>
          <a:p>
            <a:pPr algn="l"/>
            <a:r>
              <a:rPr lang="ko-KR" altLang="en-US" sz="9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주기기 </a:t>
            </a:r>
            <a:r>
              <a:rPr lang="en-US" altLang="ko-KR" sz="9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FOB </a:t>
            </a:r>
            <a:r>
              <a:rPr lang="ko-KR" altLang="en-US" sz="9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이후 만회가능</a:t>
            </a:r>
            <a:endParaRPr lang="en-US" altLang="ko-KR" sz="9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6" name="왼쪽 화살표 55"/>
          <p:cNvSpPr/>
          <p:nvPr/>
        </p:nvSpPr>
        <p:spPr bwMode="auto">
          <a:xfrm>
            <a:off x="4565831" y="5170860"/>
            <a:ext cx="225025" cy="180020"/>
          </a:xfrm>
          <a:prstGeom prst="leftArrow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2633506" y="3068961"/>
            <a:ext cx="342804" cy="18002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선수금</a:t>
            </a:r>
            <a:endParaRPr lang="ko-KR" altLang="en-US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7389430" y="3383946"/>
            <a:ext cx="731797" cy="31508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Completion of #1&amp;2</a:t>
            </a:r>
            <a:endParaRPr lang="ko-KR" altLang="en-US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9" name="TextBox 1"/>
          <p:cNvSpPr txBox="1"/>
          <p:nvPr/>
        </p:nvSpPr>
        <p:spPr>
          <a:xfrm>
            <a:off x="8327590" y="3487509"/>
            <a:ext cx="630076" cy="22070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OAC #1&amp;2</a:t>
            </a:r>
            <a:endParaRPr lang="ko-KR" altLang="en-US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9246352" y="3397274"/>
            <a:ext cx="1080119" cy="30175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Decommissioning of Block 3&amp;4</a:t>
            </a:r>
            <a:endParaRPr lang="ko-KR" altLang="en-US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1" name="아래쪽 화살표 60"/>
          <p:cNvSpPr/>
          <p:nvPr/>
        </p:nvSpPr>
        <p:spPr bwMode="auto">
          <a:xfrm>
            <a:off x="7671176" y="3699030"/>
            <a:ext cx="180020" cy="175694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2" name="아래쪽 화살표 61"/>
          <p:cNvSpPr/>
          <p:nvPr/>
        </p:nvSpPr>
        <p:spPr bwMode="auto">
          <a:xfrm>
            <a:off x="8571276" y="3708000"/>
            <a:ext cx="180020" cy="175694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3" name="아래쪽 화살표 62"/>
          <p:cNvSpPr/>
          <p:nvPr/>
        </p:nvSpPr>
        <p:spPr bwMode="auto">
          <a:xfrm>
            <a:off x="9696400" y="3709502"/>
            <a:ext cx="180020" cy="175694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3079668" y="4936677"/>
            <a:ext cx="810069" cy="31501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36000" tIns="18000" rIns="0" bIns="1800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기자재 및 </a:t>
            </a:r>
            <a:r>
              <a:rPr lang="ko-KR" altLang="en-US" sz="9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시공사</a:t>
            </a: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선급금 및 기성</a:t>
            </a:r>
            <a:endParaRPr lang="ko-KR" altLang="en-US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848010" y="6075314"/>
            <a:ext cx="277661" cy="268655"/>
            <a:chOff x="1937665" y="6075313"/>
            <a:chExt cx="277661" cy="268655"/>
          </a:xfrm>
        </p:grpSpPr>
        <p:cxnSp>
          <p:nvCxnSpPr>
            <p:cNvPr id="66" name="직선 연결선 65"/>
            <p:cNvCxnSpPr/>
            <p:nvPr/>
          </p:nvCxnSpPr>
          <p:spPr bwMode="auto">
            <a:xfrm>
              <a:off x="2088000" y="6075313"/>
              <a:ext cx="0" cy="1439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67" name="TextBox 28"/>
            <p:cNvSpPr txBox="1"/>
            <p:nvPr/>
          </p:nvSpPr>
          <p:spPr>
            <a:xfrm>
              <a:off x="1937665" y="6218681"/>
              <a:ext cx="277661" cy="125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800" b="1" dirty="0">
                  <a:latin typeface="현대하모니 L" pitchFamily="18" charset="-127"/>
                  <a:ea typeface="현대하모니 L" pitchFamily="18" charset="-127"/>
                </a:rPr>
                <a:t>2018</a:t>
              </a:r>
              <a:endParaRPr lang="ko-KR" altLang="en-US" sz="800" b="1" dirty="0"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738220" y="6075314"/>
            <a:ext cx="277661" cy="268655"/>
            <a:chOff x="3827875" y="6075313"/>
            <a:chExt cx="277661" cy="268655"/>
          </a:xfrm>
        </p:grpSpPr>
        <p:cxnSp>
          <p:nvCxnSpPr>
            <p:cNvPr id="69" name="직선 연결선 68"/>
            <p:cNvCxnSpPr/>
            <p:nvPr/>
          </p:nvCxnSpPr>
          <p:spPr bwMode="auto">
            <a:xfrm>
              <a:off x="3962890" y="6075313"/>
              <a:ext cx="0" cy="1439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0" name="TextBox 30"/>
            <p:cNvSpPr txBox="1"/>
            <p:nvPr/>
          </p:nvSpPr>
          <p:spPr>
            <a:xfrm>
              <a:off x="3827875" y="6218681"/>
              <a:ext cx="277661" cy="125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800" b="1" dirty="0">
                  <a:latin typeface="현대하모니 L" pitchFamily="18" charset="-127"/>
                  <a:ea typeface="현대하모니 L" pitchFamily="18" charset="-127"/>
                </a:rPr>
                <a:t>2019</a:t>
              </a:r>
              <a:endParaRPr lang="ko-KR" altLang="en-US" sz="800" b="1" dirty="0"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591055" y="6075314"/>
            <a:ext cx="277660" cy="268655"/>
            <a:chOff x="5710455" y="6075313"/>
            <a:chExt cx="277660" cy="268655"/>
          </a:xfrm>
        </p:grpSpPr>
        <p:cxnSp>
          <p:nvCxnSpPr>
            <p:cNvPr id="72" name="직선 연결선 71"/>
            <p:cNvCxnSpPr/>
            <p:nvPr/>
          </p:nvCxnSpPr>
          <p:spPr bwMode="auto">
            <a:xfrm>
              <a:off x="5832000" y="6075313"/>
              <a:ext cx="0" cy="1439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3" name="TextBox 32"/>
            <p:cNvSpPr txBox="1"/>
            <p:nvPr/>
          </p:nvSpPr>
          <p:spPr>
            <a:xfrm>
              <a:off x="5710455" y="6218681"/>
              <a:ext cx="277660" cy="125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800" b="1" dirty="0">
                  <a:latin typeface="현대하모니 L" pitchFamily="18" charset="-127"/>
                  <a:ea typeface="현대하모니 L" pitchFamily="18" charset="-127"/>
                </a:rPr>
                <a:t>2020</a:t>
              </a:r>
              <a:endParaRPr lang="ko-KR" altLang="en-US" sz="800" b="1" dirty="0"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436260" y="6075312"/>
            <a:ext cx="277572" cy="268656"/>
            <a:chOff x="7563290" y="6075312"/>
            <a:chExt cx="277572" cy="268656"/>
          </a:xfrm>
        </p:grpSpPr>
        <p:cxnSp>
          <p:nvCxnSpPr>
            <p:cNvPr id="75" name="직선 연결선 74"/>
            <p:cNvCxnSpPr/>
            <p:nvPr/>
          </p:nvCxnSpPr>
          <p:spPr bwMode="auto">
            <a:xfrm>
              <a:off x="7705890" y="6075312"/>
              <a:ext cx="0" cy="14399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6" name="TextBox 37"/>
            <p:cNvSpPr txBox="1"/>
            <p:nvPr/>
          </p:nvSpPr>
          <p:spPr>
            <a:xfrm>
              <a:off x="7563290" y="6218681"/>
              <a:ext cx="277572" cy="125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800" b="1" dirty="0">
                  <a:latin typeface="현대하모니 L" pitchFamily="18" charset="-127"/>
                  <a:ea typeface="현대하모니 L" pitchFamily="18" charset="-127"/>
                </a:rPr>
                <a:t>2021</a:t>
              </a:r>
              <a:endParaRPr lang="ko-KR" altLang="en-US" sz="800" b="1" dirty="0"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8100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27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04E32BC9-88FF-4A40-B387-822D0683401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19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9" name="그룹 35"/>
          <p:cNvGrpSpPr>
            <a:grpSpLocks/>
          </p:cNvGrpSpPr>
          <p:nvPr/>
        </p:nvGrpSpPr>
        <p:grpSpPr bwMode="auto">
          <a:xfrm>
            <a:off x="1720991" y="1331938"/>
            <a:ext cx="2016125" cy="296862"/>
            <a:chOff x="589112" y="2929136"/>
            <a:chExt cx="2016199" cy="297525"/>
          </a:xfrm>
        </p:grpSpPr>
        <p:sp>
          <p:nvSpPr>
            <p:cNvPr id="20" name="한쪽 모서리가 잘린 사각형 1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시공 대표 물량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865711" y="1663198"/>
          <a:ext cx="8710212" cy="4794131"/>
        </p:xfrm>
        <a:graphic>
          <a:graphicData uri="http://schemas.openxmlformats.org/drawingml/2006/table">
            <a:tbl>
              <a:tblPr/>
              <a:tblGrid>
                <a:gridCol w="94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47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항 목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세부공종</a:t>
                      </a:r>
                      <a:endParaRPr lang="ko-KR" alt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항 목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단 위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물 량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비 고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지반개량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부지정지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M3</a:t>
                      </a:r>
                      <a:endParaRPr lang="en-US" sz="11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249,073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콘크리트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토목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M3</a:t>
                      </a:r>
                      <a:endParaRPr lang="en-US" altLang="ko-KR" sz="11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31,753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50,040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부지정지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408M3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는 업체 공급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  <a:p>
                      <a:pPr marL="87313" indent="-87313" algn="l" fontAlgn="ctr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Concrete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Supply Work(B/P)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별도 발주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건축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M3</a:t>
                      </a:r>
                      <a:endParaRPr lang="en-US" altLang="ko-KR" sz="1100" b="0" i="0" u="none" strike="noStrike" baseline="3000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18,287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철 근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토목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  <a:endParaRPr lang="en-US" altLang="ko-KR" sz="11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2,748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4,618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건축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1,870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132081" marR="8805" marT="880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8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철 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토목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  <a:endParaRPr lang="en-US" altLang="ko-KR" sz="1100" b="0" i="0" u="none" strike="noStrike" baseline="30000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294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5,832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Pipe Rack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건축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5,538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Building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배 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SHOP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공장제작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D/I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16,080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216,273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CS (171,577)</a:t>
                      </a:r>
                    </a:p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SS (25,065)</a:t>
                      </a:r>
                    </a:p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AS (6,952)</a:t>
                      </a:r>
                    </a:p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Others (12,679)</a:t>
                      </a: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현장제작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D/I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66,347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132081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FIELD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현장설치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D/I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133,846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87313" indent="-87313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132081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기 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GTG,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STG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3,021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12,058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HRSG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5,351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Module 2,500T, S/S 2,042T, Stack 809T</a:t>
                      </a: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BOP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외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Ton</a:t>
                      </a: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3,686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BOP 2,630T, WWT 650T, Tank 406T</a:t>
                      </a: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전 기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계 장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전기 설계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구매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KM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578.7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1,098.6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계장 설계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구매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KM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350.8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Vendor PKG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KM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8805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169.1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8805" marR="132081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87313" indent="-87313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72000" marR="8805" marT="880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공정계획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3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534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1" y="5859271"/>
            <a:ext cx="2178031" cy="41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71688" y="1412876"/>
            <a:ext cx="8128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600" spc="-100" dirty="0">
                <a:solidFill>
                  <a:srgbClr val="14398F"/>
                </a:solidFill>
                <a:latin typeface="현대하모니 B" pitchFamily="18" charset="-127"/>
                <a:ea typeface="현대하모니 B" pitchFamily="18" charset="-127"/>
                <a:cs typeface="Arial" pitchFamily="34" charset="0"/>
              </a:rPr>
              <a:t>사업 수행 계획 </a:t>
            </a:r>
            <a:r>
              <a:rPr lang="en-US" altLang="ko-KR" sz="3600" spc="-100" dirty="0">
                <a:solidFill>
                  <a:srgbClr val="14398F"/>
                </a:solidFill>
                <a:latin typeface="현대하모니 B" pitchFamily="18" charset="-127"/>
                <a:ea typeface="현대하모니 B" pitchFamily="18" charset="-127"/>
                <a:cs typeface="Arial" pitchFamily="34" charset="0"/>
              </a:rPr>
              <a:t>(Project Execution Plan)</a:t>
            </a:r>
            <a:endParaRPr lang="ko-KR" altLang="en-US" sz="2400" spc="-100" dirty="0">
              <a:solidFill>
                <a:srgbClr val="14398F"/>
              </a:solidFill>
              <a:latin typeface="현대하모니 B" pitchFamily="18" charset="-127"/>
              <a:ea typeface="현대하모니 B" pitchFamily="18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1876" y="3087689"/>
            <a:ext cx="8150225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전력플랜트사업본부 </a:t>
            </a:r>
            <a:r>
              <a:rPr lang="en-US" altLang="ko-KR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UTCC</a:t>
            </a:r>
            <a:r>
              <a:rPr lang="ko-KR" altLang="en-US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팀</a:t>
            </a:r>
            <a:endParaRPr lang="en-US" altLang="ko-KR" sz="2000" b="1" spc="-100" dirty="0">
              <a:solidFill>
                <a:srgbClr val="14398F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2017. 11. 27 (</a:t>
            </a:r>
            <a:r>
              <a:rPr lang="ko-KR" altLang="en-US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월</a:t>
            </a:r>
            <a:r>
              <a:rPr lang="en-US" altLang="ko-KR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)</a:t>
            </a:r>
            <a:endParaRPr lang="en-US" altLang="ko-KR" sz="2000" b="1" spc="-100" dirty="0">
              <a:solidFill>
                <a:srgbClr val="14398F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5400000">
            <a:off x="1934369" y="3523457"/>
            <a:ext cx="582613" cy="0"/>
          </a:xfrm>
          <a:prstGeom prst="line">
            <a:avLst/>
          </a:prstGeom>
          <a:ln w="22225">
            <a:solidFill>
              <a:srgbClr val="1439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90556" y="1943836"/>
            <a:ext cx="8150225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2000" b="1" spc="-100" dirty="0">
                <a:solidFill>
                  <a:srgbClr val="14398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TAKHIATASH POWER PLANT EFFICIENCY IMPROVEMENT PROJECT</a:t>
            </a:r>
            <a:endParaRPr lang="en-US" altLang="ko-KR" sz="2000" b="1" spc="-100" dirty="0">
              <a:solidFill>
                <a:srgbClr val="14398F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3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20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35"/>
          <p:cNvGrpSpPr>
            <a:grpSpLocks/>
          </p:cNvGrpSpPr>
          <p:nvPr/>
        </p:nvGrpSpPr>
        <p:grpSpPr bwMode="auto">
          <a:xfrm>
            <a:off x="1720991" y="1331938"/>
            <a:ext cx="2349785" cy="296862"/>
            <a:chOff x="589112" y="2929136"/>
            <a:chExt cx="2016199" cy="297525"/>
          </a:xfrm>
        </p:grpSpPr>
        <p:sp>
          <p:nvSpPr>
            <p:cNvPr id="13" name="한쪽 모서리가 잘린 사각형 1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Key Milestone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공정계획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2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045549" y="1728750"/>
          <a:ext cx="8190911" cy="4414710"/>
        </p:xfrm>
        <a:graphic>
          <a:graphicData uri="http://schemas.openxmlformats.org/drawingml/2006/table">
            <a:tbl>
              <a:tblPr/>
              <a:tblGrid>
                <a:gridCol w="531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1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Key Milestone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수행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Remarks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10"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Months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Months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Notice to Proceed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2017.10.10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Rail Demolition &amp;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Relocation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2018.04.30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Site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Preparation Work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8M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2018.04.30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Back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Energization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25M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25M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2019.10.25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#1 Initial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Firing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29M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28M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2020.01.20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#2 Initial Firing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31M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31M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2020.04.25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#1 Completion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32M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32M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2020.06.09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STG Load 50% (1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#2 Completion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34M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34M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2020.08.08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#1 Operational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Acceptance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38M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38M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2020.12.09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Completion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후 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108000"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 내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P-Test,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Reliability Test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실시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Unit #2 Operational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Acceptance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40M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40M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2021.02.28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Decommissioning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Block #3 Start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OAC + 9M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OAC + 9M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2021.09.09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8000" algn="l" defTabSz="914400" rtl="0" eaLnBrk="1" fontAlgn="ctr" latinLnBrk="1" hangingPunct="1"/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Decommissioning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Block #4 Start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OAC + 9M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OAC + 9M</a:t>
                      </a:r>
                      <a:endParaRPr lang="en-US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2021.11.30</a:t>
                      </a:r>
                      <a:endParaRPr lang="en-US" altLang="ko-KR" sz="1200" b="0" i="0" u="none" strike="noStrike" dirty="0">
                        <a:solidFill>
                          <a:srgbClr val="0000FF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08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 bwMode="auto">
          <a:xfrm>
            <a:off x="6456041" y="1628801"/>
            <a:ext cx="2160240" cy="463551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4778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644651"/>
            <a:ext cx="7777162" cy="25495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6147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fld id="{F74A821D-E347-4A0B-B538-47B3264CFA7B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 eaLnBrk="1" hangingPunct="1"/>
              <a:t>21</a:t>
            </a:fld>
            <a:endParaRPr lang="en-US" altLang="ko-KR" b="1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6149" name="그룹 35"/>
          <p:cNvGrpSpPr>
            <a:grpSpLocks/>
          </p:cNvGrpSpPr>
          <p:nvPr/>
        </p:nvGrpSpPr>
        <p:grpSpPr bwMode="auto">
          <a:xfrm>
            <a:off x="1720851" y="1331913"/>
            <a:ext cx="2979491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546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가동율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분석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50" name="그룹 1"/>
          <p:cNvGrpSpPr>
            <a:grpSpLocks/>
          </p:cNvGrpSpPr>
          <p:nvPr/>
        </p:nvGrpSpPr>
        <p:grpSpPr bwMode="auto">
          <a:xfrm>
            <a:off x="1719263" y="979489"/>
            <a:ext cx="8901112" cy="288925"/>
            <a:chOff x="576696" y="1127625"/>
            <a:chExt cx="8752388" cy="288001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공정계획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6151" name="Rectangle 3"/>
          <p:cNvSpPr>
            <a:spLocks noChangeArrowheads="1"/>
          </p:cNvSpPr>
          <p:nvPr/>
        </p:nvSpPr>
        <p:spPr bwMode="black">
          <a:xfrm>
            <a:off x="1682751" y="200026"/>
            <a:ext cx="2474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>
                <a:solidFill>
                  <a:srgbClr val="000000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>
                <a:latin typeface="현대하모니 B" pitchFamily="18" charset="-127"/>
                <a:ea typeface="현대하모니 B" pitchFamily="18" charset="-127"/>
              </a:rPr>
              <a:t>사업수행계획</a:t>
            </a:r>
          </a:p>
        </p:txBody>
      </p:sp>
      <p:sp>
        <p:nvSpPr>
          <p:cNvPr id="36" name="TextBox 133"/>
          <p:cNvSpPr txBox="1">
            <a:spLocks noChangeArrowheads="1"/>
          </p:cNvSpPr>
          <p:nvPr/>
        </p:nvSpPr>
        <p:spPr bwMode="auto">
          <a:xfrm>
            <a:off x="7451741" y="188641"/>
            <a:ext cx="3279775" cy="1869743"/>
          </a:xfrm>
          <a:prstGeom prst="rect">
            <a:avLst/>
          </a:prstGeom>
          <a:solidFill>
            <a:srgbClr val="FDFCD4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강우량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공기영향 없음</a:t>
            </a:r>
            <a:endParaRPr lang="en-US" altLang="ko-KR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풍속 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공기영향 낮음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(7.5m/s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이상 </a:t>
            </a:r>
            <a:r>
              <a:rPr lang="en-US" altLang="ko-KR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동절기 평균기온 </a:t>
            </a:r>
            <a:r>
              <a:rPr lang="en-US" altLang="ko-KR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-5℃ </a:t>
            </a: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이하 일수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연간 약 </a:t>
            </a:r>
            <a:r>
              <a:rPr lang="en-US" altLang="ko-KR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38</a:t>
            </a: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</a:t>
            </a:r>
            <a:endParaRPr lang="en-US" altLang="ko-KR" sz="1100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연간 작업불능 기간 </a:t>
            </a:r>
            <a:r>
              <a:rPr lang="en-US" altLang="ko-KR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93</a:t>
            </a: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 </a:t>
            </a:r>
            <a:r>
              <a:rPr lang="en-US" altLang="ko-KR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 Schedule </a:t>
            </a:r>
            <a:r>
              <a:rPr lang="ko-KR" altLang="en-US" sz="11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반영</a:t>
            </a:r>
            <a:endParaRPr lang="en-US" altLang="ko-KR" sz="1100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중량물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운송 불가기간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(Don-Volga)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반영</a:t>
            </a:r>
            <a:endParaRPr lang="en-US" altLang="ko-KR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동절기 동파 방지대책 및 공사 수행 계획 마련</a:t>
            </a:r>
            <a:endParaRPr lang="en-US" altLang="ko-KR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ko-KR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→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’19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말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~’20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초 시운전 및 각종 </a:t>
            </a:r>
            <a:r>
              <a:rPr lang="en-US" altLang="ko-KR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Test </a:t>
            </a:r>
            <a:r>
              <a:rPr lang="ko-KR" altLang="en-US" sz="11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기간 </a:t>
            </a:r>
            <a:endParaRPr lang="en-US" altLang="ko-KR" sz="11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0376" y="4284664"/>
            <a:ext cx="3141663" cy="200183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 bwMode="auto">
          <a:xfrm>
            <a:off x="4906963" y="2168525"/>
            <a:ext cx="723900" cy="1670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7208839" y="2168525"/>
            <a:ext cx="777875" cy="1670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157" name="TextBox 2"/>
          <p:cNvSpPr txBox="1">
            <a:spLocks noChangeArrowheads="1"/>
          </p:cNvSpPr>
          <p:nvPr/>
        </p:nvSpPr>
        <p:spPr bwMode="auto">
          <a:xfrm>
            <a:off x="2765426" y="3563938"/>
            <a:ext cx="423863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1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동절기</a:t>
            </a:r>
          </a:p>
        </p:txBody>
      </p:sp>
      <p:sp>
        <p:nvSpPr>
          <p:cNvPr id="6158" name="TextBox 43"/>
          <p:cNvSpPr txBox="1">
            <a:spLocks noChangeArrowheads="1"/>
          </p:cNvSpPr>
          <p:nvPr/>
        </p:nvSpPr>
        <p:spPr bwMode="auto">
          <a:xfrm>
            <a:off x="5060951" y="3563938"/>
            <a:ext cx="423863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1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동절기</a:t>
            </a:r>
          </a:p>
        </p:txBody>
      </p:sp>
      <p:sp>
        <p:nvSpPr>
          <p:cNvPr id="6159" name="TextBox 44"/>
          <p:cNvSpPr txBox="1">
            <a:spLocks noChangeArrowheads="1"/>
          </p:cNvSpPr>
          <p:nvPr/>
        </p:nvSpPr>
        <p:spPr bwMode="auto">
          <a:xfrm>
            <a:off x="7405688" y="3563938"/>
            <a:ext cx="423862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1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동절기</a:t>
            </a:r>
          </a:p>
        </p:txBody>
      </p:sp>
      <p:grpSp>
        <p:nvGrpSpPr>
          <p:cNvPr id="6160" name="그룹 3"/>
          <p:cNvGrpSpPr>
            <a:grpSpLocks/>
          </p:cNvGrpSpPr>
          <p:nvPr/>
        </p:nvGrpSpPr>
        <p:grpSpPr bwMode="auto">
          <a:xfrm>
            <a:off x="6353175" y="4284663"/>
            <a:ext cx="3189288" cy="2030412"/>
            <a:chOff x="5209876" y="4285413"/>
            <a:chExt cx="3188895" cy="2030020"/>
          </a:xfrm>
        </p:grpSpPr>
        <p:pic>
          <p:nvPicPr>
            <p:cNvPr id="6161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876" y="4285413"/>
              <a:ext cx="3188895" cy="2030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F4D71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428924" y="4894895"/>
              <a:ext cx="403175" cy="230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(17)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73369" y="5090120"/>
              <a:ext cx="403175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(13)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33687" y="5350419"/>
              <a:ext cx="334922" cy="230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(8)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74957" y="5496441"/>
              <a:ext cx="334922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90833" y="5455174"/>
              <a:ext cx="334922" cy="230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>
                  <a:solidFill>
                    <a:srgbClr val="FF0000"/>
                  </a:solidFill>
                </a:rPr>
                <a:t>(6)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28928" y="5445651"/>
              <a:ext cx="334921" cy="230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(6)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54325" y="5502790"/>
              <a:ext cx="334921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79723" y="5091707"/>
              <a:ext cx="401588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(13)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05117" y="5496441"/>
              <a:ext cx="334921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36863" y="5496441"/>
              <a:ext cx="334921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70196" y="5496441"/>
              <a:ext cx="334922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95594" y="5496441"/>
              <a:ext cx="334922" cy="2317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</a:rPr>
                <a:t>(5)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 bwMode="auto">
          <a:xfrm>
            <a:off x="2585610" y="2168860"/>
            <a:ext cx="723900" cy="1670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2360586" y="1898830"/>
            <a:ext cx="18790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가동율</a:t>
            </a:r>
            <a:r>
              <a:rPr lang="ko-KR" altLang="en-US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52~58%)</a:t>
            </a:r>
            <a:endParaRPr lang="ko-KR" altLang="en-US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4700342" y="1898830"/>
            <a:ext cx="18790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가동율</a:t>
            </a:r>
            <a:r>
              <a:rPr lang="ko-KR" altLang="en-US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42~55%)</a:t>
            </a:r>
            <a:endParaRPr lang="ko-KR" altLang="en-US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6771076" y="1898830"/>
            <a:ext cx="18790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가동율</a:t>
            </a:r>
            <a:r>
              <a:rPr lang="ko-KR" altLang="en-US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42~61%)</a:t>
            </a:r>
            <a:endParaRPr lang="ko-KR" altLang="en-US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1485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8" name="직사각형 12"/>
          <p:cNvSpPr>
            <a:spLocks noChangeArrowheads="1"/>
          </p:cNvSpPr>
          <p:nvPr/>
        </p:nvSpPr>
        <p:spPr bwMode="auto">
          <a:xfrm>
            <a:off x="10575927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728143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0990" y="1331938"/>
            <a:ext cx="3474910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P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roject Master Schedule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공정계획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8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73" y="1628800"/>
            <a:ext cx="8875402" cy="47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왼쪽 화살표 설명선 1"/>
          <p:cNvSpPr/>
          <p:nvPr/>
        </p:nvSpPr>
        <p:spPr bwMode="auto">
          <a:xfrm>
            <a:off x="8846878" y="4599131"/>
            <a:ext cx="1620180" cy="40504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993"/>
            </a:avLst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  <a:ea typeface="현대하모니 L" pitchFamily="18" charset="-127"/>
              </a:rPr>
              <a:t>Critical Path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Century Gothic" panose="020B0502020202020204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505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23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공정계획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8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1728142" y="1485132"/>
            <a:ext cx="8892233" cy="49592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694062" y="1654865"/>
          <a:ext cx="8957029" cy="3289340"/>
        </p:xfrm>
        <a:graphic>
          <a:graphicData uri="http://schemas.openxmlformats.org/drawingml/2006/table">
            <a:tbl>
              <a:tblPr firstRow="1" bandRow="1"/>
              <a:tblGrid>
                <a:gridCol w="208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306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083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</a:tblGrid>
              <a:tr h="255666"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2018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6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2021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J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ko-KR" alt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-1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4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5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6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7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8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9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10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12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13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14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15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16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17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18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19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20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22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23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24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25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26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27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28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29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30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32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33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34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35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36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37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38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39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40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41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b="1" dirty="0" smtClean="0"/>
                        <a:t>42</a:t>
                      </a:r>
                      <a:endParaRPr lang="ko-KR" altLang="en-US" sz="700" b="1" dirty="0"/>
                    </a:p>
                  </a:txBody>
                  <a:tcPr marL="0" marR="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ko-KR" altLang="en-US" sz="18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ko-KR" altLang="en-US" sz="18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ko-KR" altLang="en-US" sz="18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endParaRPr lang="ko-KR" altLang="en-US" sz="18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600" dirty="0"/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13" marB="45713" anchor="ctr">
                    <a:lnL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 bwMode="auto">
          <a:xfrm>
            <a:off x="1974200" y="2549216"/>
            <a:ext cx="1362874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srgbClr val="FF0000"/>
                </a:solidFill>
                <a:latin typeface="맑은 고딕"/>
              </a:rPr>
              <a:t>Effective </a:t>
            </a:r>
            <a:r>
              <a:rPr lang="en-US" altLang="ko-KR" sz="700" b="1" dirty="0">
                <a:solidFill>
                  <a:srgbClr val="FF0000"/>
                </a:solidFill>
                <a:latin typeface="맑은 고딕"/>
              </a:rPr>
              <a:t>Date (2017-10-10</a:t>
            </a:r>
            <a:r>
              <a:rPr lang="en-US" altLang="ko-KR" sz="700" b="1" dirty="0">
                <a:solidFill>
                  <a:srgbClr val="FF0000"/>
                </a:solidFill>
                <a:latin typeface="맑은 고딕"/>
              </a:rPr>
              <a:t>)</a:t>
            </a:r>
            <a:endParaRPr lang="ko-KR" altLang="en-US" sz="7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3315" y="2439678"/>
            <a:ext cx="147320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prstClr val="black"/>
                </a:solidFill>
                <a:latin typeface="맑은 고딕"/>
              </a:rPr>
              <a:t>Soil </a:t>
            </a:r>
            <a:r>
              <a:rPr lang="en-US" altLang="ko-KR" sz="700" b="1" dirty="0">
                <a:solidFill>
                  <a:prstClr val="black"/>
                </a:solidFill>
                <a:latin typeface="맑은 고딕"/>
              </a:rPr>
              <a:t>Replacement(2018-04-30)</a:t>
            </a:r>
            <a:endParaRPr lang="ko-KR" altLang="en-US" sz="700" b="1" dirty="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020478" y="2494943"/>
            <a:ext cx="81915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#2 Completion</a:t>
            </a:r>
            <a:endParaRPr lang="ko-KR" altLang="en-US" sz="700" b="1" dirty="0">
              <a:solidFill>
                <a:srgbClr val="0000FF"/>
              </a:solidFill>
              <a:latin typeface="맑은 고딕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0157764" y="2618911"/>
            <a:ext cx="511175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#2 OAC</a:t>
            </a:r>
            <a:endParaRPr lang="ko-KR" altLang="en-US" sz="700" b="1" dirty="0">
              <a:solidFill>
                <a:srgbClr val="0000FF"/>
              </a:solidFill>
              <a:latin typeface="맑은 고딕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1902763" y="2573027"/>
            <a:ext cx="119062" cy="139700"/>
          </a:xfrm>
          <a:prstGeom prst="diamond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3305691" y="2460315"/>
            <a:ext cx="119063" cy="139700"/>
          </a:xfrm>
          <a:prstGeom prst="diamond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8960153" y="2529867"/>
            <a:ext cx="120650" cy="139700"/>
          </a:xfrm>
          <a:prstGeom prst="diamond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0206975" y="2510805"/>
            <a:ext cx="120650" cy="139700"/>
          </a:xfrm>
          <a:prstGeom prst="diamond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6966888" y="2649073"/>
            <a:ext cx="119062" cy="139700"/>
          </a:xfrm>
          <a:prstGeom prst="diamond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6100114" y="2618911"/>
            <a:ext cx="860425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00" b="1" dirty="0">
                <a:solidFill>
                  <a:srgbClr val="FF0000"/>
                </a:solidFill>
                <a:latin typeface="맑은 고딕"/>
              </a:rPr>
              <a:t>Back Energizing</a:t>
            </a:r>
            <a:endParaRPr lang="ko-KR" altLang="en-US" sz="7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6293794" y="2412938"/>
            <a:ext cx="1133475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ko-KR" sz="700" b="1" dirty="0">
                <a:solidFill>
                  <a:prstClr val="black"/>
                </a:solidFill>
                <a:latin typeface="맑은 고딕"/>
              </a:rPr>
              <a:t>Demi. Water Available</a:t>
            </a:r>
            <a:endParaRPr lang="ko-KR" altLang="en-US" sz="700" b="1" dirty="0">
              <a:solidFill>
                <a:prstClr val="black"/>
              </a:solidFill>
              <a:latin typeface="맑은 고딕"/>
            </a:endParaRPr>
          </a:p>
        </p:txBody>
      </p:sp>
      <p:sp>
        <p:nvSpPr>
          <p:cNvPr id="36" name="다이아몬드 35"/>
          <p:cNvSpPr/>
          <p:nvPr/>
        </p:nvSpPr>
        <p:spPr>
          <a:xfrm>
            <a:off x="7347888" y="2450003"/>
            <a:ext cx="120650" cy="139700"/>
          </a:xfrm>
          <a:prstGeom prst="diamond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95501" y="2980302"/>
            <a:ext cx="7500595" cy="862513"/>
            <a:chOff x="757950" y="4445278"/>
            <a:chExt cx="7500595" cy="862513"/>
          </a:xfrm>
        </p:grpSpPr>
        <p:sp>
          <p:nvSpPr>
            <p:cNvPr id="38" name="TextBox 37"/>
            <p:cNvSpPr txBox="1"/>
            <p:nvPr/>
          </p:nvSpPr>
          <p:spPr>
            <a:xfrm>
              <a:off x="1462387" y="4499392"/>
              <a:ext cx="429926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PO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71611" y="4445278"/>
              <a:ext cx="798617" cy="20005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GTG#2 FOB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89721" y="4445569"/>
              <a:ext cx="829073" cy="20005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GTG#2 DTS 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05175" y="4881360"/>
              <a:ext cx="49244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FDN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cxnSp>
          <p:nvCxnSpPr>
            <p:cNvPr id="42" name="직선 연결선 41"/>
            <p:cNvCxnSpPr>
              <a:stCxn id="51" idx="6"/>
              <a:endCxn id="110" idx="2"/>
            </p:cNvCxnSpPr>
            <p:nvPr/>
          </p:nvCxnSpPr>
          <p:spPr bwMode="auto">
            <a:xfrm>
              <a:off x="1659237" y="4723230"/>
              <a:ext cx="1431224" cy="2872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43" name="직선 연결선 42"/>
            <p:cNvCxnSpPr>
              <a:stCxn id="53" idx="6"/>
              <a:endCxn id="52" idx="2"/>
            </p:cNvCxnSpPr>
            <p:nvPr/>
          </p:nvCxnSpPr>
          <p:spPr bwMode="auto">
            <a:xfrm>
              <a:off x="4654786" y="4733722"/>
              <a:ext cx="901464" cy="6901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  <a:effectLst/>
          </p:spPr>
        </p:cxnSp>
        <p:grpSp>
          <p:nvGrpSpPr>
            <p:cNvPr id="44" name="그룹 227"/>
            <p:cNvGrpSpPr>
              <a:grpSpLocks/>
            </p:cNvGrpSpPr>
            <p:nvPr/>
          </p:nvGrpSpPr>
          <p:grpSpPr bwMode="auto">
            <a:xfrm>
              <a:off x="3387723" y="5043260"/>
              <a:ext cx="1595437" cy="115984"/>
              <a:chOff x="8579948" y="2855594"/>
              <a:chExt cx="1594146" cy="115749"/>
            </a:xfrm>
          </p:grpSpPr>
          <p:cxnSp>
            <p:nvCxnSpPr>
              <p:cNvPr id="66" name="직선 연결선 65"/>
              <p:cNvCxnSpPr>
                <a:stCxn id="67" idx="6"/>
                <a:endCxn id="68" idx="2"/>
              </p:cNvCxnSpPr>
              <p:nvPr/>
            </p:nvCxnSpPr>
            <p:spPr bwMode="auto">
              <a:xfrm>
                <a:off x="8694155" y="2913423"/>
                <a:ext cx="1365733" cy="99"/>
              </a:xfrm>
              <a:prstGeom prst="line">
                <a:avLst/>
              </a:prstGeom>
              <a:noFill/>
              <a:ln w="57150" cap="flat" cmpd="sng" algn="ctr">
                <a:solidFill>
                  <a:srgbClr val="0F398F"/>
                </a:solidFill>
                <a:prstDash val="solid"/>
                <a:headEnd type="none" w="sm" len="sm"/>
                <a:tailEnd type="none" w="sm" len="sm"/>
              </a:ln>
              <a:effectLst/>
            </p:spPr>
          </p:cxnSp>
          <p:sp>
            <p:nvSpPr>
              <p:cNvPr id="67" name="타원 66"/>
              <p:cNvSpPr/>
              <p:nvPr/>
            </p:nvSpPr>
            <p:spPr>
              <a:xfrm>
                <a:off x="8579948" y="2855594"/>
                <a:ext cx="114207" cy="11565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059887" y="2855693"/>
                <a:ext cx="114207" cy="11565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45" name="직선 연결선 44"/>
            <p:cNvCxnSpPr>
              <a:stCxn id="54" idx="6"/>
            </p:cNvCxnSpPr>
            <p:nvPr/>
          </p:nvCxnSpPr>
          <p:spPr bwMode="auto">
            <a:xfrm>
              <a:off x="5895975" y="5102975"/>
              <a:ext cx="588963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57950" y="4797842"/>
              <a:ext cx="924801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[ </a:t>
              </a:r>
              <a:r>
                <a:rPr lang="ko-KR" altLang="en-US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당초 일정</a:t>
              </a: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]</a:t>
              </a:r>
              <a:endParaRPr lang="ko-KR" altLang="en-US" sz="11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47" name="직선 연결선 46"/>
            <p:cNvCxnSpPr>
              <a:stCxn id="59" idx="6"/>
              <a:endCxn id="50" idx="2"/>
            </p:cNvCxnSpPr>
            <p:nvPr/>
          </p:nvCxnSpPr>
          <p:spPr bwMode="auto">
            <a:xfrm>
              <a:off x="6629400" y="4812143"/>
              <a:ext cx="401638" cy="3176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48" name="타원 47"/>
            <p:cNvSpPr/>
            <p:nvPr/>
          </p:nvSpPr>
          <p:spPr bwMode="auto">
            <a:xfrm>
              <a:off x="8145833" y="4756349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9" name="타원 48"/>
            <p:cNvSpPr/>
            <p:nvPr/>
          </p:nvSpPr>
          <p:spPr bwMode="auto">
            <a:xfrm>
              <a:off x="6427788" y="5047413"/>
              <a:ext cx="114300" cy="115887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7031038" y="4758962"/>
              <a:ext cx="112712" cy="112713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1544937" y="4666080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56250" y="4683473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540486" y="4676572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5783263" y="5045825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07063" y="4863261"/>
              <a:ext cx="989012" cy="200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GT/G #2 Install.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15000" y="5107736"/>
              <a:ext cx="912429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Cabling/Term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89487" y="4881360"/>
              <a:ext cx="60465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 err="1">
                  <a:solidFill>
                    <a:prstClr val="black"/>
                  </a:solidFill>
                  <a:latin typeface="맑은 고딕"/>
                </a:rPr>
                <a:t>St’l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/</a:t>
              </a:r>
              <a:r>
                <a:rPr lang="en-US" altLang="ko-KR" sz="700" b="1" dirty="0" err="1">
                  <a:solidFill>
                    <a:prstClr val="black"/>
                  </a:solidFill>
                  <a:latin typeface="맑은 고딕"/>
                </a:rPr>
                <a:t>Str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cxnSp>
          <p:nvCxnSpPr>
            <p:cNvPr id="58" name="직선 연결선 57"/>
            <p:cNvCxnSpPr>
              <a:stCxn id="60" idx="6"/>
              <a:endCxn id="59" idx="2"/>
            </p:cNvCxnSpPr>
            <p:nvPr/>
          </p:nvCxnSpPr>
          <p:spPr bwMode="auto">
            <a:xfrm>
              <a:off x="5895975" y="4810874"/>
              <a:ext cx="619125" cy="1269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59" name="타원 58"/>
            <p:cNvSpPr/>
            <p:nvPr/>
          </p:nvSpPr>
          <p:spPr bwMode="auto">
            <a:xfrm>
              <a:off x="6515100" y="4754199"/>
              <a:ext cx="114300" cy="11588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0" name="타원 59"/>
            <p:cNvSpPr/>
            <p:nvPr/>
          </p:nvSpPr>
          <p:spPr bwMode="auto">
            <a:xfrm>
              <a:off x="5783263" y="4753724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07063" y="4599030"/>
              <a:ext cx="989012" cy="200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Piping Work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957973" y="4824593"/>
              <a:ext cx="611065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Comm.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6427788" y="4591093"/>
              <a:ext cx="787395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Pre-Comm.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08784" y="4499392"/>
              <a:ext cx="702436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GT#2FOB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42400" y="4499392"/>
              <a:ext cx="70083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GT#2DTS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</p:grpSp>
      <p:sp>
        <p:nvSpPr>
          <p:cNvPr id="69" name="TextBox 68"/>
          <p:cNvSpPr txBox="1"/>
          <p:nvPr/>
        </p:nvSpPr>
        <p:spPr bwMode="auto">
          <a:xfrm>
            <a:off x="7454355" y="2512068"/>
            <a:ext cx="8322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#2 </a:t>
            </a: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Initial</a:t>
            </a:r>
            <a:r>
              <a:rPr lang="ko-KR" altLang="en-US" sz="700" b="1" dirty="0">
                <a:solidFill>
                  <a:srgbClr val="0000FF"/>
                </a:solidFill>
                <a:latin typeface="맑은 고딕"/>
              </a:rPr>
              <a:t> </a:t>
            </a: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Firing</a:t>
            </a:r>
          </a:p>
          <a:p>
            <a:pPr algn="ctr">
              <a:defRPr/>
            </a:pP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(2020-4-25)</a:t>
            </a:r>
            <a:endParaRPr lang="ko-KR" altLang="en-US" sz="700" b="1" dirty="0">
              <a:solidFill>
                <a:srgbClr val="0000FF"/>
              </a:solidFill>
              <a:latin typeface="맑은 고딕"/>
            </a:endParaRPr>
          </a:p>
        </p:txBody>
      </p:sp>
      <p:sp>
        <p:nvSpPr>
          <p:cNvPr id="70" name="다이아몬드 69"/>
          <p:cNvSpPr/>
          <p:nvPr/>
        </p:nvSpPr>
        <p:spPr>
          <a:xfrm>
            <a:off x="8204914" y="2545087"/>
            <a:ext cx="119062" cy="139700"/>
          </a:xfrm>
          <a:prstGeom prst="diamond">
            <a:avLst/>
          </a:prstGeom>
          <a:solidFill>
            <a:srgbClr val="0000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02" name="직선 화살표 연결선 101"/>
          <p:cNvCxnSpPr>
            <a:stCxn id="60" idx="2"/>
          </p:cNvCxnSpPr>
          <p:nvPr/>
        </p:nvCxnSpPr>
        <p:spPr>
          <a:xfrm flipH="1">
            <a:off x="5237857" y="3345898"/>
            <a:ext cx="1382956" cy="1185699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7" idx="3"/>
            <a:endCxn id="207" idx="0"/>
          </p:cNvCxnSpPr>
          <p:nvPr/>
        </p:nvCxnSpPr>
        <p:spPr>
          <a:xfrm flipH="1">
            <a:off x="3985442" y="3677197"/>
            <a:ext cx="256570" cy="1017472"/>
          </a:xfrm>
          <a:prstGeom prst="straightConnector1">
            <a:avLst/>
          </a:prstGeom>
          <a:ln>
            <a:solidFill>
              <a:srgbClr val="00B05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0990" y="1331938"/>
            <a:ext cx="3273579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⑤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Critical Path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관리방안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08" name="표 107"/>
          <p:cNvGraphicFramePr>
            <a:graphicFrameLocks noGrp="1"/>
          </p:cNvGraphicFramePr>
          <p:nvPr>
            <p:extLst/>
          </p:nvPr>
        </p:nvGraphicFramePr>
        <p:xfrm>
          <a:off x="1820525" y="5027035"/>
          <a:ext cx="3432512" cy="1327290"/>
        </p:xfrm>
        <a:graphic>
          <a:graphicData uri="http://schemas.openxmlformats.org/drawingml/2006/table">
            <a:tbl>
              <a:tblPr/>
              <a:tblGrid>
                <a:gridCol w="855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7290">
                <a:tc>
                  <a:txBody>
                    <a:bodyPr/>
                    <a:lstStyle/>
                    <a:p>
                      <a:pPr marL="0" marR="0" lvl="1" indent="0" algn="ctr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600" b="1" u="sng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Risk</a:t>
                      </a: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Don-Volga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운송제한으로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GTG#2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현장도착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(‘19.07.30)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Ø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Piping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착수부터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Initial Firing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까지 </a:t>
                      </a:r>
                      <a:r>
                        <a:rPr kumimoji="0" lang="ko-KR" altLang="en-US" sz="1200" b="0" u="sng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시공기간 </a:t>
                      </a:r>
                      <a:r>
                        <a:rPr kumimoji="0" lang="en-US" altLang="ko-KR" sz="1200" b="0" u="sng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7.5</a:t>
                      </a:r>
                      <a:r>
                        <a:rPr kumimoji="0" lang="ko-KR" altLang="en-US" sz="1200" b="0" u="sng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개월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-2.5M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부족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(</a:t>
                      </a:r>
                      <a:r>
                        <a:rPr kumimoji="0" lang="en-US" altLang="ko-KR" sz="1000" b="0" u="sng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GTG#1 10</a:t>
                      </a:r>
                      <a:r>
                        <a:rPr kumimoji="0" lang="ko-KR" altLang="en-US" sz="1000" b="0" u="sng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개월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UTAM 7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개월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0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표 108"/>
          <p:cNvGraphicFramePr>
            <a:graphicFrameLocks noGrp="1"/>
          </p:cNvGraphicFramePr>
          <p:nvPr>
            <p:extLst/>
          </p:nvPr>
        </p:nvGraphicFramePr>
        <p:xfrm>
          <a:off x="5780965" y="5031837"/>
          <a:ext cx="4796410" cy="1322489"/>
        </p:xfrm>
        <a:graphic>
          <a:graphicData uri="http://schemas.openxmlformats.org/drawingml/2006/table">
            <a:tbl>
              <a:tblPr/>
              <a:tblGrid>
                <a:gridCol w="93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489">
                <a:tc>
                  <a:txBody>
                    <a:bodyPr/>
                    <a:lstStyle/>
                    <a:p>
                      <a:pPr marL="0" marR="0" lvl="1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600" b="1" u="sng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수행방안</a:t>
                      </a:r>
                      <a:endParaRPr kumimoji="0" lang="en-US" altLang="ko-KR" sz="1600" b="1" u="sng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UTAM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 실 수행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Activity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상세 검토 후 일정수립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GTG#2 FDN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조기 착수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GTG#2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도착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 조기 착수 가능 공정을 사전 시공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① GT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연료 및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Oil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계통 배관 사전 시공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   ② Air Intake System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사전 지상 조립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   ③ Enclosure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및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Exhaust Duct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사전 시공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   ④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케이블 및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Auxiliary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기기 사전 조립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줄무늬가 있는 오른쪽 화살표 1"/>
          <p:cNvSpPr/>
          <p:nvPr/>
        </p:nvSpPr>
        <p:spPr bwMode="auto">
          <a:xfrm>
            <a:off x="5375921" y="5589241"/>
            <a:ext cx="308869" cy="495055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928011" y="3203975"/>
            <a:ext cx="114300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4758816" y="3203975"/>
            <a:ext cx="114300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12" name="직선 연결선 111"/>
          <p:cNvCxnSpPr>
            <a:stCxn id="110" idx="6"/>
            <a:endCxn id="111" idx="2"/>
          </p:cNvCxnSpPr>
          <p:nvPr/>
        </p:nvCxnSpPr>
        <p:spPr bwMode="auto">
          <a:xfrm>
            <a:off x="4042312" y="3261125"/>
            <a:ext cx="716505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113" name="직선 연결선 112"/>
          <p:cNvCxnSpPr>
            <a:endCxn id="53" idx="6"/>
          </p:cNvCxnSpPr>
          <p:nvPr/>
        </p:nvCxnSpPr>
        <p:spPr bwMode="auto">
          <a:xfrm flipH="1" flipV="1">
            <a:off x="5492336" y="3268745"/>
            <a:ext cx="681922" cy="696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119" name="직선 연결선 118"/>
          <p:cNvCxnSpPr>
            <a:stCxn id="70" idx="2"/>
            <a:endCxn id="122" idx="0"/>
          </p:cNvCxnSpPr>
          <p:nvPr/>
        </p:nvCxnSpPr>
        <p:spPr bwMode="auto">
          <a:xfrm>
            <a:off x="8264445" y="2684787"/>
            <a:ext cx="3320" cy="609198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2" name="타원 121"/>
          <p:cNvSpPr/>
          <p:nvPr/>
        </p:nvSpPr>
        <p:spPr bwMode="auto">
          <a:xfrm>
            <a:off x="8211409" y="3293985"/>
            <a:ext cx="112712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25" name="직선 연결선 124"/>
          <p:cNvCxnSpPr>
            <a:stCxn id="50" idx="6"/>
            <a:endCxn id="122" idx="2"/>
          </p:cNvCxnSpPr>
          <p:nvPr/>
        </p:nvCxnSpPr>
        <p:spPr bwMode="auto">
          <a:xfrm>
            <a:off x="7981301" y="3350343"/>
            <a:ext cx="230109" cy="79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128" name="직선 연결선 127"/>
          <p:cNvCxnSpPr>
            <a:stCxn id="122" idx="6"/>
            <a:endCxn id="48" idx="2"/>
          </p:cNvCxnSpPr>
          <p:nvPr/>
        </p:nvCxnSpPr>
        <p:spPr bwMode="auto">
          <a:xfrm flipV="1">
            <a:off x="8324121" y="3348523"/>
            <a:ext cx="659262" cy="2613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134" name="직선 연결선 133"/>
          <p:cNvCxnSpPr>
            <a:stCxn id="122" idx="4"/>
            <a:endCxn id="215" idx="0"/>
          </p:cNvCxnSpPr>
          <p:nvPr/>
        </p:nvCxnSpPr>
        <p:spPr bwMode="auto">
          <a:xfrm>
            <a:off x="8267765" y="3408286"/>
            <a:ext cx="7620" cy="111988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7" name="그룹 176"/>
          <p:cNvGrpSpPr/>
          <p:nvPr/>
        </p:nvGrpSpPr>
        <p:grpSpPr>
          <a:xfrm>
            <a:off x="1595500" y="4096688"/>
            <a:ext cx="7501310" cy="873915"/>
            <a:chOff x="757950" y="4445278"/>
            <a:chExt cx="7501310" cy="873915"/>
          </a:xfrm>
        </p:grpSpPr>
        <p:sp>
          <p:nvSpPr>
            <p:cNvPr id="178" name="TextBox 177"/>
            <p:cNvSpPr txBox="1"/>
            <p:nvPr/>
          </p:nvSpPr>
          <p:spPr>
            <a:xfrm>
              <a:off x="1462387" y="4499392"/>
              <a:ext cx="429926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PO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71611" y="4445278"/>
              <a:ext cx="798617" cy="20005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GTG#2 FOB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489721" y="4445569"/>
              <a:ext cx="829073" cy="20005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GTG#2 DTS 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08200" y="5115592"/>
              <a:ext cx="49244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FDN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cxnSp>
          <p:nvCxnSpPr>
            <p:cNvPr id="182" name="직선 연결선 181"/>
            <p:cNvCxnSpPr>
              <a:stCxn id="191" idx="6"/>
            </p:cNvCxnSpPr>
            <p:nvPr/>
          </p:nvCxnSpPr>
          <p:spPr bwMode="auto">
            <a:xfrm>
              <a:off x="1659237" y="4723230"/>
              <a:ext cx="1431224" cy="2872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183" name="직선 연결선 182"/>
            <p:cNvCxnSpPr>
              <a:stCxn id="193" idx="6"/>
              <a:endCxn id="192" idx="2"/>
            </p:cNvCxnSpPr>
            <p:nvPr/>
          </p:nvCxnSpPr>
          <p:spPr bwMode="auto">
            <a:xfrm>
              <a:off x="4654786" y="4733722"/>
              <a:ext cx="901464" cy="6901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  <a:effectLst/>
          </p:spPr>
        </p:cxnSp>
        <p:grpSp>
          <p:nvGrpSpPr>
            <p:cNvPr id="184" name="그룹 227"/>
            <p:cNvGrpSpPr>
              <a:grpSpLocks/>
            </p:cNvGrpSpPr>
            <p:nvPr/>
          </p:nvGrpSpPr>
          <p:grpSpPr bwMode="auto">
            <a:xfrm>
              <a:off x="3090742" y="5043260"/>
              <a:ext cx="1595442" cy="115984"/>
              <a:chOff x="8283211" y="2855594"/>
              <a:chExt cx="1594151" cy="115749"/>
            </a:xfrm>
          </p:grpSpPr>
          <p:cxnSp>
            <p:nvCxnSpPr>
              <p:cNvPr id="206" name="직선 연결선 205"/>
              <p:cNvCxnSpPr>
                <a:stCxn id="207" idx="6"/>
                <a:endCxn id="208" idx="2"/>
              </p:cNvCxnSpPr>
              <p:nvPr/>
            </p:nvCxnSpPr>
            <p:spPr bwMode="auto">
              <a:xfrm>
                <a:off x="8397418" y="2913420"/>
                <a:ext cx="1365738" cy="99"/>
              </a:xfrm>
              <a:prstGeom prst="line">
                <a:avLst/>
              </a:prstGeom>
              <a:noFill/>
              <a:ln w="57150" cap="flat" cmpd="sng" algn="ctr">
                <a:solidFill>
                  <a:srgbClr val="0F398F"/>
                </a:solidFill>
                <a:prstDash val="solid"/>
                <a:headEnd type="none" w="sm" len="sm"/>
                <a:tailEnd type="none" w="sm" len="sm"/>
              </a:ln>
              <a:effectLst/>
            </p:spPr>
          </p:cxnSp>
          <p:sp>
            <p:nvSpPr>
              <p:cNvPr id="207" name="타원 206"/>
              <p:cNvSpPr/>
              <p:nvPr/>
            </p:nvSpPr>
            <p:spPr>
              <a:xfrm>
                <a:off x="8283211" y="2855594"/>
                <a:ext cx="114207" cy="11565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9763155" y="2855693"/>
                <a:ext cx="114207" cy="11565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ln>
                    <a:solidFill>
                      <a:prstClr val="white">
                        <a:lumMod val="50000"/>
                      </a:prstClr>
                    </a:solidFill>
                  </a:ln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185" name="직선 연결선 184"/>
            <p:cNvCxnSpPr>
              <a:stCxn id="194" idx="6"/>
              <a:endCxn id="189" idx="2"/>
            </p:cNvCxnSpPr>
            <p:nvPr/>
          </p:nvCxnSpPr>
          <p:spPr bwMode="auto">
            <a:xfrm>
              <a:off x="5895975" y="5102975"/>
              <a:ext cx="531813" cy="2382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186" name="TextBox 185"/>
            <p:cNvSpPr txBox="1"/>
            <p:nvPr/>
          </p:nvSpPr>
          <p:spPr>
            <a:xfrm>
              <a:off x="757950" y="4797842"/>
              <a:ext cx="924801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[ </a:t>
              </a:r>
              <a:r>
                <a:rPr lang="ko-KR" altLang="en-US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수행 방안</a:t>
              </a: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en-US" altLang="ko-KR" sz="11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]</a:t>
              </a:r>
              <a:endParaRPr lang="ko-KR" altLang="en-US" sz="11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187" name="직선 연결선 186"/>
            <p:cNvCxnSpPr>
              <a:stCxn id="199" idx="6"/>
              <a:endCxn id="190" idx="2"/>
            </p:cNvCxnSpPr>
            <p:nvPr/>
          </p:nvCxnSpPr>
          <p:spPr bwMode="auto">
            <a:xfrm>
              <a:off x="6629400" y="4932644"/>
              <a:ext cx="401638" cy="318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188" name="타원 187"/>
            <p:cNvSpPr/>
            <p:nvPr/>
          </p:nvSpPr>
          <p:spPr bwMode="auto">
            <a:xfrm>
              <a:off x="8146548" y="4880187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9" name="타원 188"/>
            <p:cNvSpPr/>
            <p:nvPr/>
          </p:nvSpPr>
          <p:spPr bwMode="auto">
            <a:xfrm>
              <a:off x="6427788" y="5047413"/>
              <a:ext cx="114300" cy="115887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0" name="타원 189"/>
            <p:cNvSpPr/>
            <p:nvPr/>
          </p:nvSpPr>
          <p:spPr bwMode="auto">
            <a:xfrm>
              <a:off x="7031038" y="4879467"/>
              <a:ext cx="112712" cy="112713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1" name="타원 190"/>
            <p:cNvSpPr/>
            <p:nvPr/>
          </p:nvSpPr>
          <p:spPr>
            <a:xfrm>
              <a:off x="1544937" y="4666080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5556250" y="4683473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4540486" y="4676572"/>
              <a:ext cx="114300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4" name="타원 193"/>
            <p:cNvSpPr/>
            <p:nvPr/>
          </p:nvSpPr>
          <p:spPr bwMode="auto">
            <a:xfrm>
              <a:off x="5783263" y="5045825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707063" y="5119168"/>
              <a:ext cx="989012" cy="200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GT/G #2 Install.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92512" y="5115592"/>
              <a:ext cx="60465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</a:t>
              </a:r>
              <a:r>
                <a:rPr lang="en-US" altLang="ko-KR" sz="700" b="1" dirty="0" err="1">
                  <a:solidFill>
                    <a:prstClr val="black"/>
                  </a:solidFill>
                  <a:latin typeface="맑은 고딕"/>
                </a:rPr>
                <a:t>St’l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/</a:t>
              </a:r>
              <a:r>
                <a:rPr lang="en-US" altLang="ko-KR" sz="700" b="1" dirty="0" err="1">
                  <a:solidFill>
                    <a:prstClr val="black"/>
                  </a:solidFill>
                  <a:latin typeface="맑은 고딕"/>
                </a:rPr>
                <a:t>Str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cxnSp>
          <p:nvCxnSpPr>
            <p:cNvPr id="198" name="직선 연결선 197"/>
            <p:cNvCxnSpPr>
              <a:stCxn id="200" idx="6"/>
              <a:endCxn id="199" idx="2"/>
            </p:cNvCxnSpPr>
            <p:nvPr/>
          </p:nvCxnSpPr>
          <p:spPr bwMode="auto">
            <a:xfrm flipV="1">
              <a:off x="4457252" y="4932644"/>
              <a:ext cx="2057848" cy="2932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199" name="타원 198"/>
            <p:cNvSpPr/>
            <p:nvPr/>
          </p:nvSpPr>
          <p:spPr bwMode="auto">
            <a:xfrm>
              <a:off x="6515100" y="4874700"/>
              <a:ext cx="114300" cy="11588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0" name="타원 199"/>
            <p:cNvSpPr/>
            <p:nvPr/>
          </p:nvSpPr>
          <p:spPr bwMode="auto">
            <a:xfrm>
              <a:off x="4344540" y="4878426"/>
              <a:ext cx="112712" cy="114300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ln>
                  <a:solidFill>
                    <a:prstClr val="white">
                      <a:lumMod val="5000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268339" y="4736985"/>
              <a:ext cx="163030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Piping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Work &amp; Cabling/Term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957973" y="4967958"/>
              <a:ext cx="611065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굴림" pitchFamily="50" charset="-127"/>
                </a:rPr>
                <a:t>▲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 Comm.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03" name="TextBox 202"/>
            <p:cNvSpPr txBox="1"/>
            <p:nvPr/>
          </p:nvSpPr>
          <p:spPr bwMode="auto">
            <a:xfrm>
              <a:off x="6427788" y="4711598"/>
              <a:ext cx="787395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Pre-Comm.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008784" y="4499392"/>
              <a:ext cx="702436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GT#2FOB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3842400" y="4499392"/>
              <a:ext cx="700833" cy="200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▼ </a:t>
              </a:r>
              <a:r>
                <a:rPr lang="en-US" altLang="ko-KR" sz="700" b="1" dirty="0">
                  <a:solidFill>
                    <a:prstClr val="black"/>
                  </a:solidFill>
                  <a:latin typeface="맑은 고딕"/>
                </a:rPr>
                <a:t>GT#2DTS</a:t>
              </a:r>
              <a:endParaRPr lang="ko-KR" altLang="en-US" sz="700" b="1" dirty="0">
                <a:solidFill>
                  <a:prstClr val="black"/>
                </a:solidFill>
                <a:latin typeface="맑은 고딕"/>
              </a:endParaRPr>
            </a:p>
          </p:txBody>
        </p:sp>
      </p:grpSp>
      <p:sp>
        <p:nvSpPr>
          <p:cNvPr id="209" name="타원 208"/>
          <p:cNvSpPr/>
          <p:nvPr/>
        </p:nvSpPr>
        <p:spPr>
          <a:xfrm>
            <a:off x="3920520" y="4313860"/>
            <a:ext cx="114300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10" name="타원 209"/>
          <p:cNvSpPr/>
          <p:nvPr/>
        </p:nvSpPr>
        <p:spPr>
          <a:xfrm>
            <a:off x="4749895" y="4313860"/>
            <a:ext cx="114300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211" name="직선 연결선 210"/>
          <p:cNvCxnSpPr>
            <a:endCxn id="210" idx="2"/>
          </p:cNvCxnSpPr>
          <p:nvPr/>
        </p:nvCxnSpPr>
        <p:spPr bwMode="auto">
          <a:xfrm>
            <a:off x="4033391" y="4371010"/>
            <a:ext cx="716505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212" name="직선 연결선 211"/>
          <p:cNvCxnSpPr>
            <a:endCxn id="193" idx="6"/>
          </p:cNvCxnSpPr>
          <p:nvPr/>
        </p:nvCxnSpPr>
        <p:spPr bwMode="auto">
          <a:xfrm flipH="1" flipV="1">
            <a:off x="5492337" y="4385131"/>
            <a:ext cx="681921" cy="345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sp>
        <p:nvSpPr>
          <p:cNvPr id="215" name="타원 214"/>
          <p:cNvSpPr/>
          <p:nvPr/>
        </p:nvSpPr>
        <p:spPr bwMode="auto">
          <a:xfrm>
            <a:off x="8219029" y="4528172"/>
            <a:ext cx="112712" cy="11430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ln>
                <a:solidFill>
                  <a:prstClr val="white">
                    <a:lumMod val="5000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216" name="직선 연결선 215"/>
          <p:cNvCxnSpPr>
            <a:stCxn id="215" idx="6"/>
            <a:endCxn id="188" idx="2"/>
          </p:cNvCxnSpPr>
          <p:nvPr/>
        </p:nvCxnSpPr>
        <p:spPr bwMode="auto">
          <a:xfrm>
            <a:off x="8331742" y="4585322"/>
            <a:ext cx="652357" cy="3424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219" name="직선 연결선 218"/>
          <p:cNvCxnSpPr>
            <a:stCxn id="190" idx="6"/>
            <a:endCxn id="215" idx="2"/>
          </p:cNvCxnSpPr>
          <p:nvPr/>
        </p:nvCxnSpPr>
        <p:spPr bwMode="auto">
          <a:xfrm flipV="1">
            <a:off x="7981301" y="4585323"/>
            <a:ext cx="237729" cy="1911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223" name="직선 연결선 222"/>
          <p:cNvCxnSpPr>
            <a:stCxn id="68" idx="6"/>
            <a:endCxn id="54" idx="2"/>
          </p:cNvCxnSpPr>
          <p:nvPr/>
        </p:nvCxnSpPr>
        <p:spPr bwMode="auto">
          <a:xfrm>
            <a:off x="5820711" y="3636326"/>
            <a:ext cx="800103" cy="1673"/>
          </a:xfrm>
          <a:prstGeom prst="line">
            <a:avLst/>
          </a:prstGeom>
          <a:noFill/>
          <a:ln w="57150" cap="flat" cmpd="sng" algn="ctr">
            <a:solidFill>
              <a:srgbClr val="0F398F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226" name="직선 연결선 225"/>
          <p:cNvCxnSpPr>
            <a:stCxn id="208" idx="6"/>
            <a:endCxn id="194" idx="2"/>
          </p:cNvCxnSpPr>
          <p:nvPr/>
        </p:nvCxnSpPr>
        <p:spPr bwMode="auto">
          <a:xfrm>
            <a:off x="5523735" y="4752712"/>
            <a:ext cx="1097079" cy="1673"/>
          </a:xfrm>
          <a:prstGeom prst="line">
            <a:avLst/>
          </a:prstGeom>
          <a:noFill/>
          <a:ln w="57150" cap="flat" cmpd="sng" algn="ctr">
            <a:solidFill>
              <a:srgbClr val="0F398F"/>
            </a:solidFill>
            <a:prstDash val="solid"/>
            <a:headEnd type="none" w="sm" len="sm"/>
            <a:tailEnd type="none" w="sm" len="sm"/>
          </a:ln>
          <a:effectLst/>
        </p:spPr>
      </p:cxnSp>
      <p:cxnSp>
        <p:nvCxnSpPr>
          <p:cNvPr id="225" name="꺾인 연결선 224"/>
          <p:cNvCxnSpPr>
            <a:stCxn id="210" idx="4"/>
            <a:endCxn id="200" idx="2"/>
          </p:cNvCxnSpPr>
          <p:nvPr/>
        </p:nvCxnSpPr>
        <p:spPr bwMode="auto">
          <a:xfrm rot="16200000" flipH="1">
            <a:off x="4915156" y="4320050"/>
            <a:ext cx="158825" cy="375045"/>
          </a:xfrm>
          <a:prstGeom prst="bentConnector2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610836" y="2618911"/>
            <a:ext cx="101688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b="1" dirty="0">
                <a:solidFill>
                  <a:srgbClr val="0000FF"/>
                </a:solidFill>
                <a:latin typeface="맑은 고딕"/>
              </a:rPr>
              <a:t>Don-Volga </a:t>
            </a:r>
            <a:r>
              <a:rPr lang="ko-KR" altLang="en-US" sz="700" b="1" dirty="0">
                <a:solidFill>
                  <a:srgbClr val="0000FF"/>
                </a:solidFill>
                <a:latin typeface="맑은 고딕"/>
              </a:rPr>
              <a:t>운하 폐쇄</a:t>
            </a:r>
            <a:endParaRPr lang="ko-KR" altLang="en-US" sz="700" b="1" dirty="0">
              <a:solidFill>
                <a:srgbClr val="0000FF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16664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8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87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95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06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조직 구성 및 운용 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65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I$18:$BN$31" spid="_x0000_s1053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35613" y="3937000"/>
            <a:ext cx="4905375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 bwMode="black">
          <a:xfrm>
            <a:off x="1777510" y="1551158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7340910" y="1853826"/>
          <a:ext cx="3255590" cy="551455"/>
        </p:xfrm>
        <a:graphic>
          <a:graphicData uri="http://schemas.openxmlformats.org/drawingml/2006/table">
            <a:tbl>
              <a:tblPr/>
              <a:tblGrid>
                <a:gridCol w="4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3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구  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사업관리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공사준비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설계조직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본부지원</a:t>
                      </a:r>
                      <a:endParaRPr lang="en-US" altLang="ko-KR" sz="600" b="1" i="0" u="none" strike="noStrike" dirty="0" smtClean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 smtClean="0">
                          <a:solidFill>
                            <a:schemeClr val="bg1"/>
                          </a:solidFill>
                          <a:latin typeface="맑은 고딕"/>
                        </a:rPr>
                        <a:t>엔센지원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 smtClean="0">
                          <a:solidFill>
                            <a:schemeClr val="bg1"/>
                          </a:solidFill>
                          <a:latin typeface="맑은 고딕"/>
                        </a:rPr>
                        <a:t>타쉬켄트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관리인원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본사</a:t>
                      </a:r>
                      <a:endParaRPr 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67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28</a:t>
                      </a:r>
                      <a:endParaRPr lang="ko-KR" altLang="en-US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0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현장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부임예정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10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소계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81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28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3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7254740" y="1590217"/>
            <a:ext cx="21716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>
                <a:latin typeface="+mn-ea"/>
              </a:rPr>
              <a:t>※</a:t>
            </a:r>
            <a:r>
              <a:rPr lang="ko-KR" altLang="en-US" sz="1000" b="1" dirty="0">
                <a:latin typeface="+mn-ea"/>
              </a:rPr>
              <a:t> 인원현황 </a:t>
            </a:r>
            <a:r>
              <a:rPr lang="en-US" altLang="ko-KR" sz="1000" b="1" dirty="0">
                <a:latin typeface="+mn-ea"/>
              </a:rPr>
              <a:t>(‘17</a:t>
            </a:r>
            <a:r>
              <a:rPr lang="ko-KR" altLang="en-US" sz="1000" b="1" dirty="0">
                <a:latin typeface="+mn-ea"/>
              </a:rPr>
              <a:t>년 </a:t>
            </a:r>
            <a:r>
              <a:rPr lang="en-US" altLang="ko-KR" sz="1000" b="1" dirty="0">
                <a:latin typeface="+mn-ea"/>
              </a:rPr>
              <a:t>11</a:t>
            </a:r>
            <a:r>
              <a:rPr lang="ko-KR" altLang="en-US" sz="1000" b="1" dirty="0">
                <a:latin typeface="+mn-ea"/>
              </a:rPr>
              <a:t>월 </a:t>
            </a:r>
            <a:r>
              <a:rPr lang="en-US" altLang="ko-KR" sz="1000" b="1" dirty="0">
                <a:latin typeface="+mn-ea"/>
              </a:rPr>
              <a:t>16</a:t>
            </a:r>
            <a:r>
              <a:rPr lang="ko-KR" altLang="en-US" sz="1000" b="1" dirty="0">
                <a:latin typeface="+mn-ea"/>
              </a:rPr>
              <a:t>일 기준</a:t>
            </a:r>
            <a:r>
              <a:rPr lang="en-US" altLang="ko-KR" sz="1000" b="1" dirty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36793" y="2480334"/>
            <a:ext cx="1524293" cy="588627"/>
            <a:chOff x="4193792" y="2480333"/>
            <a:chExt cx="1524293" cy="588627"/>
          </a:xfrm>
        </p:grpSpPr>
        <p:sp>
          <p:nvSpPr>
            <p:cNvPr id="58" name="AutoShape 22"/>
            <p:cNvSpPr>
              <a:spLocks noChangeArrowheads="1"/>
            </p:cNvSpPr>
            <p:nvPr/>
          </p:nvSpPr>
          <p:spPr bwMode="gray">
            <a:xfrm>
              <a:off x="4193792" y="2480333"/>
              <a:ext cx="1524292" cy="588627"/>
            </a:xfrm>
            <a:prstGeom prst="roundRect">
              <a:avLst>
                <a:gd name="adj" fmla="val 911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59" name="Rectangle 27"/>
            <p:cNvSpPr>
              <a:spLocks noChangeArrowheads="1"/>
            </p:cNvSpPr>
            <p:nvPr/>
          </p:nvSpPr>
          <p:spPr bwMode="gray">
            <a:xfrm>
              <a:off x="4253622" y="2525611"/>
              <a:ext cx="494879" cy="48800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gray">
            <a:xfrm>
              <a:off x="4778662" y="2542771"/>
              <a:ext cx="939423" cy="477054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PM/</a:t>
              </a:r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부장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 algn="ctr"/>
              <a:r>
                <a:rPr lang="ko-KR" altLang="en-US" sz="1400" dirty="0" err="1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이진제</a:t>
              </a:r>
              <a:endParaRPr lang="en-US" altLang="ko-KR" sz="14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336793" y="3366375"/>
            <a:ext cx="1524292" cy="557680"/>
            <a:chOff x="4193793" y="3366375"/>
            <a:chExt cx="1524292" cy="557680"/>
          </a:xfrm>
        </p:grpSpPr>
        <p:sp>
          <p:nvSpPr>
            <p:cNvPr id="62" name="AutoShape 22"/>
            <p:cNvSpPr>
              <a:spLocks noChangeArrowheads="1"/>
            </p:cNvSpPr>
            <p:nvPr/>
          </p:nvSpPr>
          <p:spPr bwMode="gray">
            <a:xfrm>
              <a:off x="4193793" y="3366375"/>
              <a:ext cx="1524292" cy="557680"/>
            </a:xfrm>
            <a:prstGeom prst="roundRect">
              <a:avLst>
                <a:gd name="adj" fmla="val 911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gray">
            <a:xfrm>
              <a:off x="4253624" y="3409273"/>
              <a:ext cx="494879" cy="462351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gray">
            <a:xfrm>
              <a:off x="4784556" y="3411379"/>
              <a:ext cx="933529" cy="44627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PCM / </a:t>
              </a:r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부대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정태원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98079" y="4720247"/>
            <a:ext cx="1352816" cy="3480739"/>
            <a:chOff x="872455" y="4664355"/>
            <a:chExt cx="1794244" cy="4312165"/>
          </a:xfrm>
        </p:grpSpPr>
        <p:sp>
          <p:nvSpPr>
            <p:cNvPr id="70" name="Rectangle 16"/>
            <p:cNvSpPr>
              <a:spLocks noChangeArrowheads="1"/>
            </p:cNvSpPr>
            <p:nvPr/>
          </p:nvSpPr>
          <p:spPr bwMode="gray">
            <a:xfrm>
              <a:off x="872455" y="4664355"/>
              <a:ext cx="1765552" cy="1968648"/>
            </a:xfrm>
            <a:prstGeom prst="rect">
              <a:avLst/>
            </a:prstGeom>
            <a:noFill/>
            <a:ln w="3175">
              <a:solidFill>
                <a:srgbClr val="969696"/>
              </a:solidFill>
            </a:ln>
            <a:effectLst/>
            <a:scene3d>
              <a:camera prst="orthographicFront">
                <a:rot lat="0" lon="0" rev="0"/>
              </a:camera>
              <a:lightRig rig="contrasting" dir="tl">
                <a:rot lat="0" lon="0" rev="17400000"/>
              </a:lightRig>
            </a:scene3d>
            <a:sp3d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grpSp>
          <p:nvGrpSpPr>
            <p:cNvPr id="71" name="Group 23"/>
            <p:cNvGrpSpPr>
              <a:grpSpLocks/>
            </p:cNvGrpSpPr>
            <p:nvPr/>
          </p:nvGrpSpPr>
          <p:grpSpPr bwMode="auto">
            <a:xfrm>
              <a:off x="1074564" y="4785653"/>
              <a:ext cx="377370" cy="485190"/>
              <a:chOff x="2185" y="2973"/>
              <a:chExt cx="252" cy="324"/>
            </a:xfrm>
          </p:grpSpPr>
          <p:sp>
            <p:nvSpPr>
              <p:cNvPr id="77" name="Rectangle 24"/>
              <p:cNvSpPr>
                <a:spLocks noChangeArrowheads="1"/>
              </p:cNvSpPr>
              <p:nvPr/>
            </p:nvSpPr>
            <p:spPr bwMode="gray">
              <a:xfrm>
                <a:off x="2185" y="2973"/>
                <a:ext cx="252" cy="324"/>
              </a:xfrm>
              <a:prstGeom prst="rect">
                <a:avLst/>
              </a:prstGeom>
              <a:gradFill rotWithShape="1">
                <a:gsLst>
                  <a:gs pos="0">
                    <a:srgbClr val="DDDDDD">
                      <a:alpha val="80000"/>
                    </a:srgbClr>
                  </a:gs>
                  <a:gs pos="100000">
                    <a:srgbClr val="DDDDDD">
                      <a:gamma/>
                      <a:tint val="27059"/>
                      <a:invGamma/>
                      <a:alpha val="80000"/>
                    </a:srgbClr>
                  </a:gs>
                </a:gsLst>
                <a:lin ang="5400000" scaled="1"/>
              </a:gradFill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현대하모니 L" pitchFamily="18" charset="-127"/>
                  <a:ea typeface="현대하모니 L" pitchFamily="18" charset="-127"/>
                </a:endParaRPr>
              </a:p>
            </p:txBody>
          </p:sp>
          <p:pic>
            <p:nvPicPr>
              <p:cNvPr id="82" name="Freeform 53"/>
              <p:cNvPicPr>
                <a:picLocks noEditPoints="1" noChangeArrowheads="1"/>
              </p:cNvPicPr>
              <p:nvPr/>
            </p:nvPicPr>
            <p:blipFill>
              <a:blip r:embed="rId4" cstate="print">
                <a:lum bright="-56000"/>
              </a:blip>
              <a:srcRect l="21375" r="19867" b="87965"/>
              <a:stretch>
                <a:fillRect/>
              </a:stretch>
            </p:blipFill>
            <p:spPr bwMode="gray">
              <a:xfrm flipH="1">
                <a:off x="2187" y="3004"/>
                <a:ext cx="247" cy="291"/>
              </a:xfrm>
              <a:prstGeom prst="rect">
                <a:avLst/>
              </a:prstGeom>
              <a:noFill/>
            </p:spPr>
          </p:pic>
        </p:grpSp>
        <p:sp>
          <p:nvSpPr>
            <p:cNvPr id="72" name="Rectangle 35"/>
            <p:cNvSpPr>
              <a:spLocks noChangeArrowheads="1"/>
            </p:cNvSpPr>
            <p:nvPr/>
          </p:nvSpPr>
          <p:spPr bwMode="gray">
            <a:xfrm>
              <a:off x="1438748" y="4770147"/>
              <a:ext cx="1227951" cy="5338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기술공무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박영일 과장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73" name="Line 36"/>
            <p:cNvSpPr>
              <a:spLocks noChangeShapeType="1"/>
            </p:cNvSpPr>
            <p:nvPr/>
          </p:nvSpPr>
          <p:spPr bwMode="gray">
            <a:xfrm>
              <a:off x="978926" y="5365186"/>
              <a:ext cx="155260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sysDot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gray">
            <a:xfrm>
              <a:off x="872456" y="5430490"/>
              <a:ext cx="1765591" cy="35460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구매 담당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계약</a:t>
              </a:r>
              <a:r>
                <a:rPr lang="en-US" altLang="ko-KR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/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기성 담당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설계관리 담당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예산</a:t>
              </a:r>
              <a:r>
                <a:rPr lang="en-US" altLang="ko-KR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/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기성 담당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번역</a:t>
              </a:r>
              <a:r>
                <a:rPr lang="en-US" altLang="ko-KR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문서행정 담당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endPara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sp>
        <p:nvSpPr>
          <p:cNvPr id="86" name="Round Same Side Corner Rectangle 240"/>
          <p:cNvSpPr/>
          <p:nvPr/>
        </p:nvSpPr>
        <p:spPr bwMode="gray">
          <a:xfrm>
            <a:off x="3794734" y="4420569"/>
            <a:ext cx="1337900" cy="2851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txBody>
          <a:bodyPr wrap="none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rPr>
              <a:t>사업관리</a:t>
            </a:r>
            <a:endParaRPr lang="en-US" sz="1600" dirty="0">
              <a:solidFill>
                <a:prstClr val="white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gray">
          <a:xfrm>
            <a:off x="8901919" y="4720247"/>
            <a:ext cx="1331182" cy="1589073"/>
          </a:xfrm>
          <a:prstGeom prst="rect">
            <a:avLst/>
          </a:prstGeom>
          <a:noFill/>
          <a:ln w="3175"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3" name="Round Same Side Corner Rectangle 242"/>
          <p:cNvSpPr/>
          <p:nvPr/>
        </p:nvSpPr>
        <p:spPr bwMode="gray">
          <a:xfrm>
            <a:off x="8898560" y="4420569"/>
            <a:ext cx="1337900" cy="2851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rPr>
              <a:t>엔지니어링센터</a:t>
            </a:r>
            <a:endParaRPr lang="en-US" sz="1600" dirty="0">
              <a:solidFill>
                <a:prstClr val="white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94" name="자유형 93"/>
          <p:cNvSpPr/>
          <p:nvPr/>
        </p:nvSpPr>
        <p:spPr>
          <a:xfrm>
            <a:off x="4451529" y="4260948"/>
            <a:ext cx="3492561" cy="157041"/>
          </a:xfrm>
          <a:custGeom>
            <a:avLst/>
            <a:gdLst>
              <a:gd name="connsiteX0" fmla="*/ 0 w 2169268"/>
              <a:gd name="connsiteY0" fmla="*/ 184825 h 194553"/>
              <a:gd name="connsiteX1" fmla="*/ 0 w 2169268"/>
              <a:gd name="connsiteY1" fmla="*/ 0 h 194553"/>
              <a:gd name="connsiteX2" fmla="*/ 2169268 w 2169268"/>
              <a:gd name="connsiteY2" fmla="*/ 0 h 194553"/>
              <a:gd name="connsiteX3" fmla="*/ 2169268 w 2169268"/>
              <a:gd name="connsiteY3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268" h="194553">
                <a:moveTo>
                  <a:pt x="0" y="184825"/>
                </a:moveTo>
                <a:lnTo>
                  <a:pt x="0" y="0"/>
                </a:lnTo>
                <a:lnTo>
                  <a:pt x="2169268" y="0"/>
                </a:lnTo>
                <a:lnTo>
                  <a:pt x="2169268" y="194553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 95"/>
          <p:cNvSpPr/>
          <p:nvPr/>
        </p:nvSpPr>
        <p:spPr>
          <a:xfrm>
            <a:off x="7944090" y="4260947"/>
            <a:ext cx="1635574" cy="157041"/>
          </a:xfrm>
          <a:custGeom>
            <a:avLst/>
            <a:gdLst>
              <a:gd name="connsiteX0" fmla="*/ 0 w 2169268"/>
              <a:gd name="connsiteY0" fmla="*/ 184825 h 194553"/>
              <a:gd name="connsiteX1" fmla="*/ 0 w 2169268"/>
              <a:gd name="connsiteY1" fmla="*/ 0 h 194553"/>
              <a:gd name="connsiteX2" fmla="*/ 2169268 w 2169268"/>
              <a:gd name="connsiteY2" fmla="*/ 0 h 194553"/>
              <a:gd name="connsiteX3" fmla="*/ 2169268 w 2169268"/>
              <a:gd name="connsiteY3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268" h="194553">
                <a:moveTo>
                  <a:pt x="0" y="184825"/>
                </a:moveTo>
                <a:lnTo>
                  <a:pt x="0" y="0"/>
                </a:lnTo>
                <a:lnTo>
                  <a:pt x="2169268" y="0"/>
                </a:lnTo>
                <a:lnTo>
                  <a:pt x="2169268" y="194553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97" name="직선 연결선 96"/>
          <p:cNvCxnSpPr>
            <a:endCxn id="148" idx="3"/>
          </p:cNvCxnSpPr>
          <p:nvPr/>
        </p:nvCxnSpPr>
        <p:spPr>
          <a:xfrm>
            <a:off x="6089401" y="3937000"/>
            <a:ext cx="474" cy="482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2151156" y="4736700"/>
            <a:ext cx="1424565" cy="3721829"/>
            <a:chOff x="872455" y="4664355"/>
            <a:chExt cx="1889406" cy="4610846"/>
          </a:xfrm>
        </p:grpSpPr>
        <p:sp>
          <p:nvSpPr>
            <p:cNvPr id="99" name="Rectangle 16"/>
            <p:cNvSpPr>
              <a:spLocks noChangeArrowheads="1"/>
            </p:cNvSpPr>
            <p:nvPr/>
          </p:nvSpPr>
          <p:spPr bwMode="gray">
            <a:xfrm>
              <a:off x="872455" y="4664355"/>
              <a:ext cx="1765552" cy="1948261"/>
            </a:xfrm>
            <a:prstGeom prst="rect">
              <a:avLst/>
            </a:prstGeom>
            <a:noFill/>
            <a:ln w="3175">
              <a:solidFill>
                <a:srgbClr val="969696"/>
              </a:solidFill>
            </a:ln>
            <a:effectLst/>
            <a:scene3d>
              <a:camera prst="orthographicFront">
                <a:rot lat="0" lon="0" rev="0"/>
              </a:camera>
              <a:lightRig rig="contrasting" dir="tl">
                <a:rot lat="0" lon="0" rev="17400000"/>
              </a:lightRig>
            </a:scene3d>
            <a:sp3d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grpSp>
          <p:nvGrpSpPr>
            <p:cNvPr id="105" name="Group 23"/>
            <p:cNvGrpSpPr>
              <a:grpSpLocks/>
            </p:cNvGrpSpPr>
            <p:nvPr/>
          </p:nvGrpSpPr>
          <p:grpSpPr bwMode="auto">
            <a:xfrm>
              <a:off x="1074564" y="4785653"/>
              <a:ext cx="377370" cy="485190"/>
              <a:chOff x="2185" y="2973"/>
              <a:chExt cx="252" cy="324"/>
            </a:xfrm>
          </p:grpSpPr>
          <p:sp>
            <p:nvSpPr>
              <p:cNvPr id="110" name="Rectangle 24"/>
              <p:cNvSpPr>
                <a:spLocks noChangeArrowheads="1"/>
              </p:cNvSpPr>
              <p:nvPr/>
            </p:nvSpPr>
            <p:spPr bwMode="gray">
              <a:xfrm>
                <a:off x="2185" y="2973"/>
                <a:ext cx="252" cy="324"/>
              </a:xfrm>
              <a:prstGeom prst="rect">
                <a:avLst/>
              </a:prstGeom>
              <a:gradFill rotWithShape="1">
                <a:gsLst>
                  <a:gs pos="0">
                    <a:srgbClr val="DDDDDD">
                      <a:alpha val="80000"/>
                    </a:srgbClr>
                  </a:gs>
                  <a:gs pos="100000">
                    <a:srgbClr val="DDDDDD">
                      <a:gamma/>
                      <a:tint val="27059"/>
                      <a:invGamma/>
                      <a:alpha val="80000"/>
                    </a:srgbClr>
                  </a:gs>
                </a:gsLst>
                <a:lin ang="5400000" scaled="1"/>
              </a:gradFill>
              <a:ln w="9525">
                <a:solidFill>
                  <a:srgbClr val="B2B2B2"/>
                </a:solidFill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현대하모니 L" pitchFamily="18" charset="-127"/>
                  <a:ea typeface="현대하모니 L" pitchFamily="18" charset="-127"/>
                </a:endParaRPr>
              </a:p>
            </p:txBody>
          </p:sp>
          <p:pic>
            <p:nvPicPr>
              <p:cNvPr id="111" name="Freeform 53"/>
              <p:cNvPicPr>
                <a:picLocks noEditPoints="1" noChangeArrowheads="1"/>
              </p:cNvPicPr>
              <p:nvPr/>
            </p:nvPicPr>
            <p:blipFill>
              <a:blip r:embed="rId4" cstate="print">
                <a:lum bright="-56000"/>
              </a:blip>
              <a:srcRect l="21375" r="19867" b="87965"/>
              <a:stretch>
                <a:fillRect/>
              </a:stretch>
            </p:blipFill>
            <p:spPr bwMode="gray">
              <a:xfrm flipH="1">
                <a:off x="2187" y="3004"/>
                <a:ext cx="247" cy="291"/>
              </a:xfrm>
              <a:prstGeom prst="rect">
                <a:avLst/>
              </a:prstGeom>
              <a:noFill/>
            </p:spPr>
          </p:pic>
        </p:grpSp>
        <p:sp>
          <p:nvSpPr>
            <p:cNvPr id="107" name="Rectangle 35"/>
            <p:cNvSpPr>
              <a:spLocks noChangeArrowheads="1"/>
            </p:cNvSpPr>
            <p:nvPr/>
          </p:nvSpPr>
          <p:spPr bwMode="gray">
            <a:xfrm>
              <a:off x="1414528" y="4770147"/>
              <a:ext cx="1227951" cy="53381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공사파트장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미정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08" name="Line 36"/>
            <p:cNvSpPr>
              <a:spLocks noChangeShapeType="1"/>
            </p:cNvSpPr>
            <p:nvPr/>
          </p:nvSpPr>
          <p:spPr bwMode="gray">
            <a:xfrm>
              <a:off x="978926" y="5365186"/>
              <a:ext cx="1552609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prstDash val="sysDot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109" name="Rectangle 11"/>
            <p:cNvSpPr>
              <a:spLocks noChangeArrowheads="1"/>
            </p:cNvSpPr>
            <p:nvPr/>
          </p:nvSpPr>
          <p:spPr bwMode="gray">
            <a:xfrm>
              <a:off x="872456" y="5386004"/>
              <a:ext cx="1889405" cy="38891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기계공사파트장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altLang="ko-KR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전기공사파트장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배관공사파트장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계장공사파트장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건축공사파트장</a:t>
              </a:r>
              <a:endPara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>
                <a:buClr>
                  <a:srgbClr val="5F5F5F"/>
                </a:buClr>
                <a:buSzPts val="1200"/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시공품질 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itchFamily="18" charset="-127"/>
                  <a:ea typeface="현대하모니 L" pitchFamily="18" charset="-127"/>
                </a:rPr>
                <a:t>/ HSE </a:t>
              </a:r>
              <a:endParaRPr lang="en-US" sz="900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sp>
        <p:nvSpPr>
          <p:cNvPr id="112" name="Round Same Side Corner Rectangle 240"/>
          <p:cNvSpPr/>
          <p:nvPr/>
        </p:nvSpPr>
        <p:spPr bwMode="gray">
          <a:xfrm>
            <a:off x="2147810" y="4437025"/>
            <a:ext cx="1337900" cy="2851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txBody>
          <a:bodyPr wrap="none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rPr>
              <a:t>공사준비</a:t>
            </a:r>
            <a:endParaRPr lang="en-US" sz="1600" dirty="0">
              <a:solidFill>
                <a:prstClr val="white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13" name="자유형 112"/>
          <p:cNvSpPr/>
          <p:nvPr/>
        </p:nvSpPr>
        <p:spPr>
          <a:xfrm>
            <a:off x="2810635" y="4257006"/>
            <a:ext cx="1638189" cy="157041"/>
          </a:xfrm>
          <a:custGeom>
            <a:avLst/>
            <a:gdLst>
              <a:gd name="connsiteX0" fmla="*/ 0 w 2169268"/>
              <a:gd name="connsiteY0" fmla="*/ 184825 h 194553"/>
              <a:gd name="connsiteX1" fmla="*/ 0 w 2169268"/>
              <a:gd name="connsiteY1" fmla="*/ 0 h 194553"/>
              <a:gd name="connsiteX2" fmla="*/ 2169268 w 2169268"/>
              <a:gd name="connsiteY2" fmla="*/ 0 h 194553"/>
              <a:gd name="connsiteX3" fmla="*/ 2169268 w 2169268"/>
              <a:gd name="connsiteY3" fmla="*/ 194553 h 19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268" h="194553">
                <a:moveTo>
                  <a:pt x="0" y="184825"/>
                </a:moveTo>
                <a:lnTo>
                  <a:pt x="0" y="0"/>
                </a:lnTo>
                <a:lnTo>
                  <a:pt x="2169268" y="0"/>
                </a:lnTo>
                <a:lnTo>
                  <a:pt x="2169268" y="194553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256241" y="2843935"/>
            <a:ext cx="1367369" cy="615676"/>
            <a:chOff x="7113240" y="2843935"/>
            <a:chExt cx="1367369" cy="615676"/>
          </a:xfrm>
        </p:grpSpPr>
        <p:sp>
          <p:nvSpPr>
            <p:cNvPr id="116" name="AutoShape 22"/>
            <p:cNvSpPr>
              <a:spLocks noChangeArrowheads="1"/>
            </p:cNvSpPr>
            <p:nvPr/>
          </p:nvSpPr>
          <p:spPr bwMode="gray">
            <a:xfrm>
              <a:off x="7113240" y="2843935"/>
              <a:ext cx="1367369" cy="615676"/>
            </a:xfrm>
            <a:prstGeom prst="roundRect">
              <a:avLst>
                <a:gd name="adj" fmla="val 911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17" name="Rectangle 27"/>
            <p:cNvSpPr>
              <a:spLocks noChangeArrowheads="1"/>
            </p:cNvSpPr>
            <p:nvPr/>
          </p:nvSpPr>
          <p:spPr bwMode="gray">
            <a:xfrm>
              <a:off x="7166911" y="2891294"/>
              <a:ext cx="443932" cy="510433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118" name="Rectangle 35"/>
            <p:cNvSpPr>
              <a:spLocks noChangeArrowheads="1"/>
            </p:cNvSpPr>
            <p:nvPr/>
          </p:nvSpPr>
          <p:spPr bwMode="gray">
            <a:xfrm>
              <a:off x="7636317" y="2894701"/>
              <a:ext cx="837424" cy="461665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800" b="1" dirty="0" err="1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타쉬켄트사무소</a:t>
              </a:r>
              <a:endParaRPr lang="en-US" altLang="ko-KR" sz="8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 algn="ctr">
                <a:spcBef>
                  <a:spcPts val="600"/>
                </a:spcBef>
              </a:pPr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김태성 </a:t>
              </a:r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차장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cxnSp>
        <p:nvCxnSpPr>
          <p:cNvPr id="119" name="직선 연결선 118"/>
          <p:cNvCxnSpPr/>
          <p:nvPr/>
        </p:nvCxnSpPr>
        <p:spPr bwMode="auto">
          <a:xfrm>
            <a:off x="6096001" y="3189581"/>
            <a:ext cx="2157331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0" name="직선 연결선 119"/>
          <p:cNvCxnSpPr/>
          <p:nvPr/>
        </p:nvCxnSpPr>
        <p:spPr bwMode="auto">
          <a:xfrm flipV="1">
            <a:off x="6096000" y="3068960"/>
            <a:ext cx="0" cy="31818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1" name="Rectangle 16"/>
          <p:cNvSpPr>
            <a:spLocks noChangeArrowheads="1"/>
          </p:cNvSpPr>
          <p:nvPr/>
        </p:nvSpPr>
        <p:spPr bwMode="gray">
          <a:xfrm>
            <a:off x="5424285" y="4718787"/>
            <a:ext cx="1331182" cy="1590532"/>
          </a:xfrm>
          <a:prstGeom prst="rect">
            <a:avLst/>
          </a:prstGeom>
          <a:noFill/>
          <a:ln w="3175"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122" name="Group 23"/>
          <p:cNvGrpSpPr>
            <a:grpSpLocks/>
          </p:cNvGrpSpPr>
          <p:nvPr/>
        </p:nvGrpSpPr>
        <p:grpSpPr bwMode="auto">
          <a:xfrm>
            <a:off x="5576670" y="4816699"/>
            <a:ext cx="284528" cy="391641"/>
            <a:chOff x="2185" y="2973"/>
            <a:chExt cx="252" cy="324"/>
          </a:xfrm>
        </p:grpSpPr>
        <p:sp>
          <p:nvSpPr>
            <p:cNvPr id="123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gradFill rotWithShape="1">
              <a:gsLst>
                <a:gs pos="0">
                  <a:srgbClr val="DDDDDD">
                    <a:alpha val="80000"/>
                  </a:srgbClr>
                </a:gs>
                <a:gs pos="100000">
                  <a:srgbClr val="DDDDDD">
                    <a:gamma/>
                    <a:tint val="27059"/>
                    <a:invGamma/>
                    <a:alpha val="80000"/>
                  </a:srgbClr>
                </a:gs>
              </a:gsLst>
              <a:lin ang="5400000" scaled="1"/>
            </a:gra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pic>
          <p:nvPicPr>
            <p:cNvPr id="124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sp>
        <p:nvSpPr>
          <p:cNvPr id="146" name="Rectangle 35"/>
          <p:cNvSpPr>
            <a:spLocks noChangeArrowheads="1"/>
          </p:cNvSpPr>
          <p:nvPr/>
        </p:nvSpPr>
        <p:spPr bwMode="gray">
          <a:xfrm>
            <a:off x="5845231" y="4781314"/>
            <a:ext cx="92584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EM</a:t>
            </a:r>
          </a:p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금상호 부장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47" name="Line 36"/>
          <p:cNvSpPr>
            <a:spLocks noChangeShapeType="1"/>
          </p:cNvSpPr>
          <p:nvPr/>
        </p:nvSpPr>
        <p:spPr bwMode="gray">
          <a:xfrm>
            <a:off x="5504561" y="5284491"/>
            <a:ext cx="1170628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48" name="Round Same Side Corner Rectangle 243"/>
          <p:cNvSpPr/>
          <p:nvPr/>
        </p:nvSpPr>
        <p:spPr bwMode="gray">
          <a:xfrm>
            <a:off x="5420925" y="4419110"/>
            <a:ext cx="1337900" cy="2851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txBody>
          <a:bodyPr wrap="none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rPr>
              <a:t>설계</a:t>
            </a:r>
            <a:endParaRPr lang="en-US" sz="1600" dirty="0">
              <a:solidFill>
                <a:prstClr val="white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49" name="Rectangle 11"/>
          <p:cNvSpPr>
            <a:spLocks noChangeArrowheads="1"/>
          </p:cNvSpPr>
          <p:nvPr/>
        </p:nvSpPr>
        <p:spPr bwMode="gray">
          <a:xfrm>
            <a:off x="5424286" y="5319210"/>
            <a:ext cx="1331182" cy="34163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토목설계파트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건축설계파트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기계설계파트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전기설계파트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계장설계파트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배관설계파트</a:t>
            </a:r>
            <a:endParaRPr lang="en-US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05" y="2527765"/>
            <a:ext cx="489897" cy="485854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24" y="3411380"/>
            <a:ext cx="494879" cy="461462"/>
          </a:xfrm>
          <a:prstGeom prst="rect">
            <a:avLst/>
          </a:prstGeom>
        </p:spPr>
      </p:pic>
      <p:pic>
        <p:nvPicPr>
          <p:cNvPr id="153" name="그림 152" descr="https://ep.hec.co.kr/HrmEmpImg/20050019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591" y="2891294"/>
            <a:ext cx="439253" cy="5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1" y="4818156"/>
            <a:ext cx="320385" cy="387766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2" y="4810193"/>
            <a:ext cx="318483" cy="395729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 bwMode="auto">
          <a:xfrm>
            <a:off x="2085378" y="2337936"/>
            <a:ext cx="4931837" cy="4061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1955541" y="1988841"/>
            <a:ext cx="1125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TFT : 44</a:t>
            </a:r>
            <a:r>
              <a:rPr lang="ko-KR" altLang="en-US" sz="12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명</a:t>
            </a:r>
            <a:endParaRPr lang="en-US" altLang="ko-KR" sz="1200" dirty="0"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7174665" y="4179783"/>
            <a:ext cx="3286821" cy="221948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152138" y="3812559"/>
            <a:ext cx="1193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지</a:t>
            </a:r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원</a:t>
            </a:r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조직</a:t>
            </a:r>
            <a:endParaRPr lang="en-US" altLang="ko-KR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</p:txBody>
      </p:sp>
      <p:sp>
        <p:nvSpPr>
          <p:cNvPr id="168" name="Rectangle 11"/>
          <p:cNvSpPr>
            <a:spLocks noChangeArrowheads="1"/>
          </p:cNvSpPr>
          <p:nvPr/>
        </p:nvSpPr>
        <p:spPr bwMode="gray">
          <a:xfrm>
            <a:off x="8919184" y="4779151"/>
            <a:ext cx="1331182" cy="258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환경설계파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소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방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HVAC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설계파트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3D </a:t>
            </a:r>
            <a:r>
              <a:rPr lang="ko-KR" altLang="en-US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모델링</a:t>
            </a:r>
            <a:endParaRPr lang="en-US" altLang="ko-KR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Stress </a:t>
            </a:r>
            <a:r>
              <a:rPr lang="en-US" altLang="ko-KR" dirty="0">
                <a:solidFill>
                  <a:srgbClr val="000000"/>
                </a:solidFill>
                <a:latin typeface="현대하모니 L" pitchFamily="18" charset="-127"/>
                <a:ea typeface="현대하모니 L" pitchFamily="18" charset="-127"/>
              </a:rPr>
              <a:t>Analysis</a:t>
            </a:r>
            <a:endParaRPr lang="en-US" dirty="0">
              <a:solidFill>
                <a:srgbClr val="000000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169" name="직선 연결선 168"/>
          <p:cNvCxnSpPr/>
          <p:nvPr/>
        </p:nvCxnSpPr>
        <p:spPr bwMode="auto">
          <a:xfrm>
            <a:off x="3938670" y="3189581"/>
            <a:ext cx="2157331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grpSp>
        <p:nvGrpSpPr>
          <p:cNvPr id="2" name="그룹 1"/>
          <p:cNvGrpSpPr/>
          <p:nvPr/>
        </p:nvGrpSpPr>
        <p:grpSpPr>
          <a:xfrm>
            <a:off x="2559866" y="2881743"/>
            <a:ext cx="1367369" cy="615676"/>
            <a:chOff x="1416865" y="2881743"/>
            <a:chExt cx="1367369" cy="615676"/>
          </a:xfrm>
        </p:grpSpPr>
        <p:sp>
          <p:nvSpPr>
            <p:cNvPr id="171" name="AutoShape 22"/>
            <p:cNvSpPr>
              <a:spLocks noChangeArrowheads="1"/>
            </p:cNvSpPr>
            <p:nvPr/>
          </p:nvSpPr>
          <p:spPr bwMode="gray">
            <a:xfrm>
              <a:off x="1416865" y="2881743"/>
              <a:ext cx="1367369" cy="615676"/>
            </a:xfrm>
            <a:prstGeom prst="roundRect">
              <a:avLst>
                <a:gd name="adj" fmla="val 911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gray">
            <a:xfrm>
              <a:off x="1470536" y="2929102"/>
              <a:ext cx="443932" cy="510433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173" name="Rectangle 35"/>
            <p:cNvSpPr>
              <a:spLocks noChangeArrowheads="1"/>
            </p:cNvSpPr>
            <p:nvPr/>
          </p:nvSpPr>
          <p:spPr bwMode="gray">
            <a:xfrm>
              <a:off x="1939942" y="2932509"/>
              <a:ext cx="837424" cy="500137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5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관리조직</a:t>
              </a:r>
              <a:endParaRPr lang="en-US" altLang="ko-KR" sz="105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김주현 </a:t>
              </a:r>
              <a:r>
                <a:rPr lang="ko-KR" altLang="en-US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차장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pic>
        <p:nvPicPr>
          <p:cNvPr id="174" name="그림 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37" y="2929103"/>
            <a:ext cx="467297" cy="510433"/>
          </a:xfrm>
          <a:prstGeom prst="rect">
            <a:avLst/>
          </a:prstGeom>
        </p:spPr>
      </p:pic>
      <p:grpSp>
        <p:nvGrpSpPr>
          <p:cNvPr id="175" name="그룹 174"/>
          <p:cNvGrpSpPr/>
          <p:nvPr/>
        </p:nvGrpSpPr>
        <p:grpSpPr>
          <a:xfrm>
            <a:off x="5347338" y="1590217"/>
            <a:ext cx="1524292" cy="588627"/>
            <a:chOff x="3698125" y="1492563"/>
            <a:chExt cx="2459225" cy="1051245"/>
          </a:xfrm>
          <a:solidFill>
            <a:schemeClr val="tx2"/>
          </a:solidFill>
        </p:grpSpPr>
        <p:sp>
          <p:nvSpPr>
            <p:cNvPr id="176" name="AutoShape 22"/>
            <p:cNvSpPr>
              <a:spLocks noChangeArrowheads="1"/>
            </p:cNvSpPr>
            <p:nvPr/>
          </p:nvSpPr>
          <p:spPr bwMode="gray">
            <a:xfrm>
              <a:off x="3698125" y="1492563"/>
              <a:ext cx="2459225" cy="1051245"/>
            </a:xfrm>
            <a:prstGeom prst="roundRect">
              <a:avLst>
                <a:gd name="adj" fmla="val 9114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77" name="Rectangle 27"/>
            <p:cNvSpPr>
              <a:spLocks noChangeArrowheads="1"/>
            </p:cNvSpPr>
            <p:nvPr/>
          </p:nvSpPr>
          <p:spPr bwMode="gray">
            <a:xfrm>
              <a:off x="3794652" y="1573427"/>
              <a:ext cx="798415" cy="87154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78" name="Rectangle 35"/>
            <p:cNvSpPr>
              <a:spLocks noChangeArrowheads="1"/>
            </p:cNvSpPr>
            <p:nvPr/>
          </p:nvSpPr>
          <p:spPr bwMode="gray">
            <a:xfrm>
              <a:off x="4641728" y="1604073"/>
              <a:ext cx="1498607" cy="851984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PD/</a:t>
              </a:r>
              <a:r>
                <a:rPr lang="ko-KR" altLang="en-US" sz="1100" b="1" dirty="0" err="1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상무보</a:t>
              </a:r>
              <a:r>
                <a:rPr lang="en-US" altLang="ko-KR" sz="1100" b="1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B</a:t>
              </a:r>
              <a:endParaRPr lang="en-US" altLang="ko-KR" sz="1100" b="1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김동</a:t>
              </a:r>
              <a:r>
                <a:rPr lang="ko-KR" altLang="en-US" sz="1400" dirty="0">
                  <a:solidFill>
                    <a:prstClr val="white"/>
                  </a:solidFill>
                  <a:latin typeface="현대하모니 L" pitchFamily="18" charset="-127"/>
                  <a:ea typeface="현대하모니 L" pitchFamily="18" charset="-127"/>
                </a:rPr>
                <a:t>일</a:t>
              </a:r>
              <a:endParaRPr lang="en-US" altLang="ko-KR" sz="14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cxnSp>
        <p:nvCxnSpPr>
          <p:cNvPr id="179" name="직선 연결선 178"/>
          <p:cNvCxnSpPr/>
          <p:nvPr/>
        </p:nvCxnSpPr>
        <p:spPr bwMode="auto">
          <a:xfrm flipV="1">
            <a:off x="6109484" y="2178843"/>
            <a:ext cx="0" cy="31818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pic>
        <p:nvPicPr>
          <p:cNvPr id="180" name="그림 17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28" y="1635494"/>
            <a:ext cx="460280" cy="488008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9198029" y="3879051"/>
            <a:ext cx="1394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지원조직 </a:t>
            </a:r>
            <a:r>
              <a:rPr lang="en-US" altLang="ko-KR" sz="12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: 23</a:t>
            </a:r>
            <a:r>
              <a:rPr lang="ko-KR" altLang="en-US" sz="12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명</a:t>
            </a:r>
            <a:endParaRPr lang="en-US" altLang="ko-KR" sz="1200" dirty="0"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itchFamily="34" charset="0"/>
            </a:endParaRPr>
          </a:p>
        </p:txBody>
      </p:sp>
      <p:grpSp>
        <p:nvGrpSpPr>
          <p:cNvPr id="14" name="그룹 35"/>
          <p:cNvGrpSpPr>
            <a:grpSpLocks/>
          </p:cNvGrpSpPr>
          <p:nvPr/>
        </p:nvGrpSpPr>
        <p:grpSpPr bwMode="auto">
          <a:xfrm>
            <a:off x="1720991" y="1331938"/>
            <a:ext cx="2016125" cy="296862"/>
            <a:chOff x="589112" y="2929136"/>
            <a:chExt cx="2016199" cy="297525"/>
          </a:xfrm>
        </p:grpSpPr>
        <p:sp>
          <p:nvSpPr>
            <p:cNvPr id="15" name="한쪽 모서리가 잘린 사각형 1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 수행조직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본사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1" name="Rectangle 16"/>
          <p:cNvSpPr>
            <a:spLocks noChangeArrowheads="1"/>
          </p:cNvSpPr>
          <p:nvPr/>
        </p:nvSpPr>
        <p:spPr bwMode="gray">
          <a:xfrm>
            <a:off x="7281739" y="4747667"/>
            <a:ext cx="1331182" cy="1561652"/>
          </a:xfrm>
          <a:prstGeom prst="rect">
            <a:avLst/>
          </a:prstGeom>
          <a:noFill/>
          <a:ln w="3175"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 dirty="0">
              <a:solidFill>
                <a:srgbClr val="FFFFFF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2" name="Line 36"/>
          <p:cNvSpPr>
            <a:spLocks noChangeShapeType="1"/>
          </p:cNvSpPr>
          <p:nvPr/>
        </p:nvSpPr>
        <p:spPr bwMode="gray">
          <a:xfrm>
            <a:off x="7362015" y="5094185"/>
            <a:ext cx="1170628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03" name="Round Same Side Corner Rectangle 241"/>
          <p:cNvSpPr/>
          <p:nvPr/>
        </p:nvSpPr>
        <p:spPr bwMode="gray">
          <a:xfrm>
            <a:off x="7278380" y="4447990"/>
            <a:ext cx="1337900" cy="28517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txBody>
          <a:bodyPr wrap="none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현대하모니 L" pitchFamily="18" charset="-127"/>
                <a:ea typeface="현대하모니 L" pitchFamily="18" charset="-127"/>
              </a:rPr>
              <a:t>본부지원</a:t>
            </a:r>
            <a:endParaRPr lang="en-US" sz="1600" dirty="0">
              <a:solidFill>
                <a:prstClr val="white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7362015" y="4708300"/>
            <a:ext cx="1250906" cy="430887"/>
            <a:chOff x="6219015" y="4753308"/>
            <a:chExt cx="1299270" cy="496394"/>
          </a:xfrm>
        </p:grpSpPr>
        <p:sp>
          <p:nvSpPr>
            <p:cNvPr id="114" name="Rectangle 35"/>
            <p:cNvSpPr>
              <a:spLocks noChangeArrowheads="1"/>
            </p:cNvSpPr>
            <p:nvPr/>
          </p:nvSpPr>
          <p:spPr bwMode="gray">
            <a:xfrm>
              <a:off x="6592441" y="4753308"/>
              <a:ext cx="925844" cy="4963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공정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한기수 부장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115" name="그림 114" descr="https://ep.hec.co.kr/HrmEmpImg/200802190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9015" y="4834930"/>
              <a:ext cx="376646" cy="326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그룹 124"/>
          <p:cNvGrpSpPr/>
          <p:nvPr/>
        </p:nvGrpSpPr>
        <p:grpSpPr>
          <a:xfrm>
            <a:off x="7356140" y="5499231"/>
            <a:ext cx="1276658" cy="430887"/>
            <a:chOff x="6213140" y="5293368"/>
            <a:chExt cx="1276658" cy="430887"/>
          </a:xfrm>
        </p:grpSpPr>
        <p:sp>
          <p:nvSpPr>
            <p:cNvPr id="126" name="Rectangle 35"/>
            <p:cNvSpPr>
              <a:spLocks noChangeArrowheads="1"/>
            </p:cNvSpPr>
            <p:nvPr/>
          </p:nvSpPr>
          <p:spPr bwMode="gray">
            <a:xfrm>
              <a:off x="6563954" y="5293368"/>
              <a:ext cx="925844" cy="430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운송</a:t>
              </a:r>
              <a:r>
                <a: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/</a:t>
              </a: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통관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안순호 부대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5" b="31808"/>
            <a:stretch/>
          </p:blipFill>
          <p:spPr>
            <a:xfrm>
              <a:off x="6213140" y="5334579"/>
              <a:ext cx="379619" cy="327600"/>
            </a:xfrm>
            <a:prstGeom prst="rect">
              <a:avLst/>
            </a:prstGeom>
          </p:spPr>
        </p:pic>
      </p:grpSp>
      <p:sp>
        <p:nvSpPr>
          <p:cNvPr id="128" name="Line 36"/>
          <p:cNvSpPr>
            <a:spLocks noChangeShapeType="1"/>
          </p:cNvSpPr>
          <p:nvPr/>
        </p:nvSpPr>
        <p:spPr bwMode="gray">
          <a:xfrm>
            <a:off x="7356140" y="5904275"/>
            <a:ext cx="1170628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7356141" y="5904276"/>
            <a:ext cx="1305145" cy="430887"/>
            <a:chOff x="6213140" y="5743418"/>
            <a:chExt cx="1305145" cy="430887"/>
          </a:xfrm>
        </p:grpSpPr>
        <p:sp>
          <p:nvSpPr>
            <p:cNvPr id="130" name="Rectangle 35"/>
            <p:cNvSpPr>
              <a:spLocks noChangeArrowheads="1"/>
            </p:cNvSpPr>
            <p:nvPr/>
          </p:nvSpPr>
          <p:spPr bwMode="gray">
            <a:xfrm>
              <a:off x="6592441" y="5743418"/>
              <a:ext cx="925844" cy="430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기자재품질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rPr>
                <a:t>황성준 과장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140" y="5788423"/>
              <a:ext cx="378000" cy="347351"/>
            </a:xfrm>
            <a:prstGeom prst="rect">
              <a:avLst/>
            </a:prstGeom>
          </p:spPr>
        </p:pic>
      </p:grpSp>
      <p:sp>
        <p:nvSpPr>
          <p:cNvPr id="132" name="Line 36"/>
          <p:cNvSpPr>
            <a:spLocks noChangeShapeType="1"/>
          </p:cNvSpPr>
          <p:nvPr/>
        </p:nvSpPr>
        <p:spPr bwMode="gray">
          <a:xfrm>
            <a:off x="7356140" y="5499230"/>
            <a:ext cx="1170628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133" name="Rectangle 35"/>
          <p:cNvSpPr>
            <a:spLocks noChangeArrowheads="1"/>
          </p:cNvSpPr>
          <p:nvPr/>
        </p:nvSpPr>
        <p:spPr bwMode="gray">
          <a:xfrm>
            <a:off x="7715663" y="5080197"/>
            <a:ext cx="891380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시운전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윤동식 부장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42" y="5160203"/>
            <a:ext cx="345599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002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48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50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조직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구성 및 운용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85911" y="5847656"/>
            <a:ext cx="65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dirty="0"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54" name="Shape 37"/>
          <p:cNvCxnSpPr>
            <a:endCxn id="68" idx="0"/>
          </p:cNvCxnSpPr>
          <p:nvPr/>
        </p:nvCxnSpPr>
        <p:spPr bwMode="auto">
          <a:xfrm rot="5400000">
            <a:off x="5411538" y="3078505"/>
            <a:ext cx="109099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37"/>
          <p:cNvCxnSpPr>
            <a:stCxn id="66" idx="2"/>
            <a:endCxn id="76" idx="3"/>
          </p:cNvCxnSpPr>
          <p:nvPr/>
        </p:nvCxnSpPr>
        <p:spPr bwMode="auto">
          <a:xfrm rot="5400000">
            <a:off x="3933200" y="3864282"/>
            <a:ext cx="156292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37"/>
          <p:cNvCxnSpPr>
            <a:stCxn id="68" idx="2"/>
            <a:endCxn id="77" idx="3"/>
          </p:cNvCxnSpPr>
          <p:nvPr/>
        </p:nvCxnSpPr>
        <p:spPr bwMode="auto">
          <a:xfrm rot="5400000">
            <a:off x="5387940" y="3864282"/>
            <a:ext cx="156292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hape 37"/>
          <p:cNvCxnSpPr>
            <a:stCxn id="64" idx="2"/>
            <a:endCxn id="79" idx="3"/>
          </p:cNvCxnSpPr>
          <p:nvPr/>
        </p:nvCxnSpPr>
        <p:spPr bwMode="auto">
          <a:xfrm rot="16200000" flipH="1">
            <a:off x="6836976" y="3864154"/>
            <a:ext cx="156292" cy="2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22"/>
          <p:cNvSpPr>
            <a:spLocks noChangeArrowheads="1"/>
          </p:cNvSpPr>
          <p:nvPr/>
        </p:nvSpPr>
        <p:spPr bwMode="gray">
          <a:xfrm>
            <a:off x="5399934" y="1560787"/>
            <a:ext cx="1506157" cy="653078"/>
          </a:xfrm>
          <a:prstGeom prst="roundRect">
            <a:avLst>
              <a:gd name="adj" fmla="val 9114"/>
            </a:avLst>
          </a:prstGeom>
          <a:solidFill>
            <a:srgbClr val="305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grpSp>
        <p:nvGrpSpPr>
          <p:cNvPr id="59" name="Group 26"/>
          <p:cNvGrpSpPr>
            <a:grpSpLocks/>
          </p:cNvGrpSpPr>
          <p:nvPr/>
        </p:nvGrpSpPr>
        <p:grpSpPr bwMode="auto">
          <a:xfrm>
            <a:off x="5459053" y="1611024"/>
            <a:ext cx="413056" cy="541442"/>
            <a:chOff x="661" y="1098"/>
            <a:chExt cx="631" cy="823"/>
          </a:xfrm>
        </p:grpSpPr>
        <p:sp>
          <p:nvSpPr>
            <p:cNvPr id="60" name="Rectangle 27"/>
            <p:cNvSpPr>
              <a:spLocks noChangeArrowheads="1"/>
            </p:cNvSpPr>
            <p:nvPr/>
          </p:nvSpPr>
          <p:spPr bwMode="gray">
            <a:xfrm>
              <a:off x="661" y="1098"/>
              <a:ext cx="631" cy="8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61" name="Picture 28"/>
            <p:cNvPicPr>
              <a:picLocks noChangeAspect="1" noChangeArrowheads="1"/>
            </p:cNvPicPr>
            <p:nvPr/>
          </p:nvPicPr>
          <p:blipFill>
            <a:blip r:embed="rId3" cstate="print"/>
            <a:srcRect l="14229" r="22554" b="76788"/>
            <a:stretch>
              <a:fillRect/>
            </a:stretch>
          </p:blipFill>
          <p:spPr bwMode="gray">
            <a:xfrm>
              <a:off x="661" y="1161"/>
              <a:ext cx="629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2" name="Rectangle 35"/>
          <p:cNvSpPr>
            <a:spLocks noChangeArrowheads="1"/>
          </p:cNvSpPr>
          <p:nvPr/>
        </p:nvSpPr>
        <p:spPr bwMode="gray">
          <a:xfrm>
            <a:off x="5870800" y="1583796"/>
            <a:ext cx="1035290" cy="546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현장소장</a:t>
            </a:r>
            <a:endParaRPr lang="en-US" altLang="ko-KR" sz="1050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sz="700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이진제</a:t>
            </a:r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 부장</a:t>
            </a:r>
            <a:endParaRPr lang="en-US" altLang="ko-KR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63" name="Shape 37"/>
          <p:cNvCxnSpPr>
            <a:stCxn id="64" idx="0"/>
            <a:endCxn id="66" idx="0"/>
          </p:cNvCxnSpPr>
          <p:nvPr/>
        </p:nvCxnSpPr>
        <p:spPr bwMode="auto">
          <a:xfrm rot="16200000" flipV="1">
            <a:off x="5463116" y="1681232"/>
            <a:ext cx="930" cy="2903651"/>
          </a:xfrm>
          <a:prstGeom prst="bentConnector3">
            <a:avLst>
              <a:gd name="adj1" fmla="val 125960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utoShape 22"/>
          <p:cNvSpPr>
            <a:spLocks noChangeArrowheads="1"/>
          </p:cNvSpPr>
          <p:nvPr/>
        </p:nvSpPr>
        <p:spPr bwMode="gray">
          <a:xfrm>
            <a:off x="6243597" y="3133056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5" name="Rectangle 35"/>
          <p:cNvSpPr>
            <a:spLocks noChangeArrowheads="1"/>
          </p:cNvSpPr>
          <p:nvPr/>
        </p:nvSpPr>
        <p:spPr bwMode="gray">
          <a:xfrm>
            <a:off x="6731470" y="3161412"/>
            <a:ext cx="894701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시운전파트장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미정</a:t>
            </a:r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6" name="AutoShape 22"/>
          <p:cNvSpPr>
            <a:spLocks noChangeArrowheads="1"/>
          </p:cNvSpPr>
          <p:nvPr/>
        </p:nvSpPr>
        <p:spPr bwMode="gray">
          <a:xfrm>
            <a:off x="3339946" y="3133056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7" name="Rectangle 35"/>
          <p:cNvSpPr>
            <a:spLocks noChangeArrowheads="1"/>
          </p:cNvSpPr>
          <p:nvPr/>
        </p:nvSpPr>
        <p:spPr bwMode="gray">
          <a:xfrm>
            <a:off x="3849644" y="3161411"/>
            <a:ext cx="833103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공무파트장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정태원 부대</a:t>
            </a:r>
            <a:endParaRPr lang="en-US" altLang="ko-KR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8" name="AutoShape 22"/>
          <p:cNvSpPr>
            <a:spLocks noChangeArrowheads="1"/>
          </p:cNvSpPr>
          <p:nvPr/>
        </p:nvSpPr>
        <p:spPr bwMode="gray">
          <a:xfrm>
            <a:off x="4794685" y="3133056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gray">
          <a:xfrm>
            <a:off x="5308365" y="3161412"/>
            <a:ext cx="825499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공사파트장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미정</a:t>
            </a:r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grpSp>
        <p:nvGrpSpPr>
          <p:cNvPr id="70" name="Group 23"/>
          <p:cNvGrpSpPr>
            <a:grpSpLocks/>
          </p:cNvGrpSpPr>
          <p:nvPr/>
        </p:nvGrpSpPr>
        <p:grpSpPr bwMode="auto">
          <a:xfrm>
            <a:off x="3388670" y="3183515"/>
            <a:ext cx="438012" cy="541218"/>
            <a:chOff x="2185" y="2973"/>
            <a:chExt cx="252" cy="324"/>
          </a:xfrm>
        </p:grpSpPr>
        <p:sp>
          <p:nvSpPr>
            <p:cNvPr id="71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72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grpSp>
        <p:nvGrpSpPr>
          <p:cNvPr id="73" name="Group 23"/>
          <p:cNvGrpSpPr>
            <a:grpSpLocks/>
          </p:cNvGrpSpPr>
          <p:nvPr/>
        </p:nvGrpSpPr>
        <p:grpSpPr bwMode="auto">
          <a:xfrm>
            <a:off x="6294246" y="3183515"/>
            <a:ext cx="438012" cy="541218"/>
            <a:chOff x="2185" y="2973"/>
            <a:chExt cx="252" cy="324"/>
          </a:xfrm>
        </p:grpSpPr>
        <p:sp>
          <p:nvSpPr>
            <p:cNvPr id="74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75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sp>
        <p:nvSpPr>
          <p:cNvPr id="76" name="Round Same Side Corner Rectangle 450"/>
          <p:cNvSpPr/>
          <p:nvPr/>
        </p:nvSpPr>
        <p:spPr bwMode="gray">
          <a:xfrm>
            <a:off x="3340199" y="3942426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공무파트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7" name="Round Same Side Corner Rectangle 453"/>
          <p:cNvSpPr/>
          <p:nvPr/>
        </p:nvSpPr>
        <p:spPr bwMode="gray">
          <a:xfrm>
            <a:off x="4794938" y="3942426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공사파트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8" name="Rectangle 16"/>
          <p:cNvSpPr>
            <a:spLocks noChangeArrowheads="1"/>
          </p:cNvSpPr>
          <p:nvPr/>
        </p:nvSpPr>
        <p:spPr bwMode="gray">
          <a:xfrm>
            <a:off x="6247474" y="4160120"/>
            <a:ext cx="1335555" cy="135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PTW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담당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HPCM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운영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Operator Assist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W/T Operator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Mechanic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Pipe Fitter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전기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계장 시운전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</a:pPr>
            <a:endParaRPr lang="en-US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9" name="Round Same Side Corner Rectangle 455"/>
          <p:cNvSpPr/>
          <p:nvPr/>
        </p:nvSpPr>
        <p:spPr bwMode="gray">
          <a:xfrm>
            <a:off x="6244103" y="3942426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시운전파트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0" name="Rectangle 54"/>
          <p:cNvSpPr>
            <a:spLocks noChangeArrowheads="1"/>
          </p:cNvSpPr>
          <p:nvPr/>
        </p:nvSpPr>
        <p:spPr bwMode="gray">
          <a:xfrm>
            <a:off x="4845335" y="3183514"/>
            <a:ext cx="438012" cy="54121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81" name="Shape 37"/>
          <p:cNvCxnSpPr>
            <a:stCxn id="82" idx="2"/>
            <a:endCxn id="87" idx="3"/>
          </p:cNvCxnSpPr>
          <p:nvPr/>
        </p:nvCxnSpPr>
        <p:spPr bwMode="auto">
          <a:xfrm rot="5400000">
            <a:off x="2458784" y="3868606"/>
            <a:ext cx="156292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22"/>
          <p:cNvSpPr>
            <a:spLocks noChangeArrowheads="1"/>
          </p:cNvSpPr>
          <p:nvPr/>
        </p:nvSpPr>
        <p:spPr bwMode="gray">
          <a:xfrm>
            <a:off x="1865530" y="3137380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gray">
          <a:xfrm>
            <a:off x="2375228" y="3165735"/>
            <a:ext cx="815335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관리파트장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김주현 차장</a:t>
            </a:r>
            <a:endParaRPr lang="en-US" altLang="ko-KR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84" name="Group 23"/>
          <p:cNvGrpSpPr>
            <a:grpSpLocks/>
          </p:cNvGrpSpPr>
          <p:nvPr/>
        </p:nvGrpSpPr>
        <p:grpSpPr bwMode="auto">
          <a:xfrm>
            <a:off x="1914254" y="3187839"/>
            <a:ext cx="438012" cy="541218"/>
            <a:chOff x="2185" y="2973"/>
            <a:chExt cx="252" cy="324"/>
          </a:xfrm>
        </p:grpSpPr>
        <p:sp>
          <p:nvSpPr>
            <p:cNvPr id="85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86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sp>
        <p:nvSpPr>
          <p:cNvPr id="87" name="Round Same Side Corner Rectangle 450"/>
          <p:cNvSpPr/>
          <p:nvPr/>
        </p:nvSpPr>
        <p:spPr bwMode="gray">
          <a:xfrm>
            <a:off x="1865783" y="3946750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관리파트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88" name="Shape 37"/>
          <p:cNvCxnSpPr>
            <a:stCxn id="89" idx="2"/>
            <a:endCxn id="95" idx="3"/>
          </p:cNvCxnSpPr>
          <p:nvPr/>
        </p:nvCxnSpPr>
        <p:spPr bwMode="auto">
          <a:xfrm rot="16200000" flipH="1">
            <a:off x="8310934" y="3868479"/>
            <a:ext cx="156292" cy="2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utoShape 22"/>
          <p:cNvSpPr>
            <a:spLocks noChangeArrowheads="1"/>
          </p:cNvSpPr>
          <p:nvPr/>
        </p:nvSpPr>
        <p:spPr bwMode="gray">
          <a:xfrm>
            <a:off x="7717555" y="3137380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gray">
          <a:xfrm>
            <a:off x="8231234" y="3165735"/>
            <a:ext cx="825753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품질파트장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이정호 부장</a:t>
            </a:r>
            <a:endParaRPr lang="en-US" altLang="ko-KR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91" name="Group 23"/>
          <p:cNvGrpSpPr>
            <a:grpSpLocks/>
          </p:cNvGrpSpPr>
          <p:nvPr/>
        </p:nvGrpSpPr>
        <p:grpSpPr bwMode="auto">
          <a:xfrm>
            <a:off x="7768204" y="3187839"/>
            <a:ext cx="438012" cy="541218"/>
            <a:chOff x="2185" y="2973"/>
            <a:chExt cx="252" cy="324"/>
          </a:xfrm>
        </p:grpSpPr>
        <p:sp>
          <p:nvSpPr>
            <p:cNvPr id="92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93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sp>
        <p:nvSpPr>
          <p:cNvPr id="94" name="Rectangle 16"/>
          <p:cNvSpPr>
            <a:spLocks noChangeArrowheads="1"/>
          </p:cNvSpPr>
          <p:nvPr/>
        </p:nvSpPr>
        <p:spPr bwMode="gray">
          <a:xfrm>
            <a:off x="7721432" y="4164444"/>
            <a:ext cx="1335555" cy="1351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품질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토목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품질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건축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품질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기계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환경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품질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배관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품질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–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전기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계장</a:t>
            </a:r>
            <a:endParaRPr lang="en-US" sz="8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95" name="Round Same Side Corner Rectangle 455"/>
          <p:cNvSpPr/>
          <p:nvPr/>
        </p:nvSpPr>
        <p:spPr bwMode="gray">
          <a:xfrm>
            <a:off x="7718061" y="3946750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품질파트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96" name="Shape 37"/>
          <p:cNvCxnSpPr>
            <a:stCxn id="97" idx="2"/>
            <a:endCxn id="103" idx="3"/>
          </p:cNvCxnSpPr>
          <p:nvPr/>
        </p:nvCxnSpPr>
        <p:spPr bwMode="auto">
          <a:xfrm rot="16200000" flipH="1">
            <a:off x="9776547" y="3868479"/>
            <a:ext cx="156292" cy="2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utoShape 22"/>
          <p:cNvSpPr>
            <a:spLocks noChangeArrowheads="1"/>
          </p:cNvSpPr>
          <p:nvPr/>
        </p:nvSpPr>
        <p:spPr bwMode="gray">
          <a:xfrm>
            <a:off x="9183167" y="3137380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8" name="Rectangle 35"/>
          <p:cNvSpPr>
            <a:spLocks noChangeArrowheads="1"/>
          </p:cNvSpPr>
          <p:nvPr/>
        </p:nvSpPr>
        <p:spPr bwMode="gray">
          <a:xfrm>
            <a:off x="9696845" y="3165736"/>
            <a:ext cx="829122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HSE</a:t>
            </a:r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파트장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미정</a:t>
            </a:r>
            <a:r>
              <a:rPr lang="en-US" altLang="ko-KR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99" name="Group 23"/>
          <p:cNvGrpSpPr>
            <a:grpSpLocks/>
          </p:cNvGrpSpPr>
          <p:nvPr/>
        </p:nvGrpSpPr>
        <p:grpSpPr bwMode="auto">
          <a:xfrm>
            <a:off x="9233816" y="3187839"/>
            <a:ext cx="438012" cy="541218"/>
            <a:chOff x="2185" y="2973"/>
            <a:chExt cx="252" cy="324"/>
          </a:xfrm>
        </p:grpSpPr>
        <p:sp>
          <p:nvSpPr>
            <p:cNvPr id="100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101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sp>
        <p:nvSpPr>
          <p:cNvPr id="102" name="Rectangle 16"/>
          <p:cNvSpPr>
            <a:spLocks noChangeArrowheads="1"/>
          </p:cNvSpPr>
          <p:nvPr/>
        </p:nvSpPr>
        <p:spPr bwMode="gray">
          <a:xfrm>
            <a:off x="9187044" y="4164444"/>
            <a:ext cx="1335555" cy="1351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안전담당자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Safety Supervisor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Safety Officer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Traffic / Heavy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Elec. Inspector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Scaffold Inspector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PTW Coordinator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Environment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Training Supervisor</a:t>
            </a:r>
          </a:p>
        </p:txBody>
      </p:sp>
      <p:sp>
        <p:nvSpPr>
          <p:cNvPr id="103" name="Round Same Side Corner Rectangle 455"/>
          <p:cNvSpPr/>
          <p:nvPr/>
        </p:nvSpPr>
        <p:spPr bwMode="gray">
          <a:xfrm>
            <a:off x="9183673" y="3946750"/>
            <a:ext cx="1342294" cy="21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HSE</a:t>
            </a:r>
            <a:r>
              <a:rPr lang="ko-KR" altLang="en-US" sz="1200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파트</a:t>
            </a:r>
            <a:endParaRPr lang="en-US" sz="1200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104" name="Shape 37"/>
          <p:cNvCxnSpPr>
            <a:stCxn id="66" idx="0"/>
            <a:endCxn id="82" idx="0"/>
          </p:cNvCxnSpPr>
          <p:nvPr/>
        </p:nvCxnSpPr>
        <p:spPr bwMode="auto">
          <a:xfrm rot="16200000" flipH="1" flipV="1">
            <a:off x="3271976" y="2398010"/>
            <a:ext cx="4324" cy="1474416"/>
          </a:xfrm>
          <a:prstGeom prst="bentConnector3">
            <a:avLst>
              <a:gd name="adj1" fmla="val -2717507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hape 37"/>
          <p:cNvCxnSpPr/>
          <p:nvPr/>
        </p:nvCxnSpPr>
        <p:spPr bwMode="auto">
          <a:xfrm rot="16200000" flipV="1">
            <a:off x="9117711" y="2404574"/>
            <a:ext cx="12700" cy="1465612"/>
          </a:xfrm>
          <a:prstGeom prst="bentConnector3">
            <a:avLst>
              <a:gd name="adj1" fmla="val 992528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hape 37"/>
          <p:cNvCxnSpPr>
            <a:stCxn id="64" idx="0"/>
            <a:endCxn id="89" idx="0"/>
          </p:cNvCxnSpPr>
          <p:nvPr/>
        </p:nvCxnSpPr>
        <p:spPr bwMode="auto">
          <a:xfrm rot="16200000" flipH="1">
            <a:off x="7649814" y="2398239"/>
            <a:ext cx="4324" cy="1473958"/>
          </a:xfrm>
          <a:prstGeom prst="bentConnector3">
            <a:avLst>
              <a:gd name="adj1" fmla="val -2717507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58" idx="2"/>
          </p:cNvCxnSpPr>
          <p:nvPr/>
        </p:nvCxnSpPr>
        <p:spPr bwMode="auto">
          <a:xfrm flipH="1">
            <a:off x="6153012" y="2213866"/>
            <a:ext cx="1" cy="81009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8" name="직선 연결선 107"/>
          <p:cNvCxnSpPr/>
          <p:nvPr/>
        </p:nvCxnSpPr>
        <p:spPr bwMode="auto">
          <a:xfrm flipH="1">
            <a:off x="4963389" y="2531222"/>
            <a:ext cx="118962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9" name="AutoShape 22"/>
          <p:cNvSpPr>
            <a:spLocks noChangeArrowheads="1"/>
          </p:cNvSpPr>
          <p:nvPr/>
        </p:nvSpPr>
        <p:spPr bwMode="gray">
          <a:xfrm>
            <a:off x="3620588" y="2204683"/>
            <a:ext cx="1342800" cy="653078"/>
          </a:xfrm>
          <a:prstGeom prst="roundRect">
            <a:avLst>
              <a:gd name="adj" fmla="val 91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0" name="Rectangle 35"/>
          <p:cNvSpPr>
            <a:spLocks noChangeArrowheads="1"/>
          </p:cNvSpPr>
          <p:nvPr/>
        </p:nvSpPr>
        <p:spPr bwMode="gray">
          <a:xfrm>
            <a:off x="4130286" y="2233038"/>
            <a:ext cx="833103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타쉬켄트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사무소</a:t>
            </a:r>
            <a:endParaRPr lang="en-US" altLang="ko-KR" b="1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rPr>
              <a:t>김태성 차장</a:t>
            </a:r>
            <a:endParaRPr lang="en-US" altLang="ko-KR" dirty="0">
              <a:solidFill>
                <a:prstClr val="white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111" name="Group 23"/>
          <p:cNvGrpSpPr>
            <a:grpSpLocks/>
          </p:cNvGrpSpPr>
          <p:nvPr/>
        </p:nvGrpSpPr>
        <p:grpSpPr bwMode="auto">
          <a:xfrm>
            <a:off x="3669312" y="2255142"/>
            <a:ext cx="438012" cy="541218"/>
            <a:chOff x="2185" y="2973"/>
            <a:chExt cx="252" cy="324"/>
          </a:xfrm>
        </p:grpSpPr>
        <p:sp>
          <p:nvSpPr>
            <p:cNvPr id="112" name="Rectangle 24"/>
            <p:cNvSpPr>
              <a:spLocks noChangeArrowheads="1"/>
            </p:cNvSpPr>
            <p:nvPr/>
          </p:nvSpPr>
          <p:spPr bwMode="gray">
            <a:xfrm>
              <a:off x="2185" y="2973"/>
              <a:ext cx="252" cy="3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pic>
          <p:nvPicPr>
            <p:cNvPr id="113" name="Freeform 53"/>
            <p:cNvPicPr>
              <a:picLocks noEditPoints="1" noChangeArrowheads="1"/>
            </p:cNvPicPr>
            <p:nvPr/>
          </p:nvPicPr>
          <p:blipFill>
            <a:blip r:embed="rId4" cstate="print">
              <a:lum bright="-56000"/>
            </a:blip>
            <a:srcRect l="21375" r="19867" b="87965"/>
            <a:stretch>
              <a:fillRect/>
            </a:stretch>
          </p:blipFill>
          <p:spPr bwMode="gray">
            <a:xfrm flipH="1">
              <a:off x="2187" y="3004"/>
              <a:ext cx="247" cy="291"/>
            </a:xfrm>
            <a:prstGeom prst="rect">
              <a:avLst/>
            </a:prstGeom>
            <a:noFill/>
          </p:spPr>
        </p:pic>
      </p:grpSp>
      <p:pic>
        <p:nvPicPr>
          <p:cNvPr id="114" name="Freeform 53"/>
          <p:cNvPicPr>
            <a:picLocks noEditPoints="1" noChangeArrowheads="1"/>
          </p:cNvPicPr>
          <p:nvPr/>
        </p:nvPicPr>
        <p:blipFill>
          <a:blip r:embed="rId4" cstate="print">
            <a:lum bright="-56000"/>
          </a:blip>
          <a:srcRect l="21375" r="19867" b="87965"/>
          <a:stretch>
            <a:fillRect/>
          </a:stretch>
        </p:blipFill>
        <p:spPr bwMode="gray">
          <a:xfrm flipH="1">
            <a:off x="4856590" y="3248980"/>
            <a:ext cx="429321" cy="486094"/>
          </a:xfrm>
          <a:prstGeom prst="rect">
            <a:avLst/>
          </a:prstGeom>
          <a:noFill/>
        </p:spPr>
      </p:pic>
      <p:grpSp>
        <p:nvGrpSpPr>
          <p:cNvPr id="115" name="그룹 114"/>
          <p:cNvGrpSpPr/>
          <p:nvPr/>
        </p:nvGrpSpPr>
        <p:grpSpPr>
          <a:xfrm>
            <a:off x="6219261" y="5589240"/>
            <a:ext cx="4332234" cy="720080"/>
            <a:chOff x="2479721" y="5032410"/>
            <a:chExt cx="6440061" cy="1276910"/>
          </a:xfrm>
        </p:grpSpPr>
        <p:sp>
          <p:nvSpPr>
            <p:cNvPr id="116" name="대각선 방향의 모서리가 둥근 사각형 115"/>
            <p:cNvSpPr/>
            <p:nvPr/>
          </p:nvSpPr>
          <p:spPr>
            <a:xfrm rot="16200000">
              <a:off x="5061297" y="2450834"/>
              <a:ext cx="1276910" cy="6440061"/>
            </a:xfrm>
            <a:prstGeom prst="round2Diag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alpha val="60000"/>
                  </a:schemeClr>
                </a:gs>
                <a:gs pos="100000">
                  <a:schemeClr val="accent5">
                    <a:lumMod val="60000"/>
                    <a:lumOff val="40000"/>
                    <a:alpha val="6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17" name="대각선 방향의 모서리가 둥근 사각형 116"/>
            <p:cNvSpPr/>
            <p:nvPr/>
          </p:nvSpPr>
          <p:spPr>
            <a:xfrm rot="16200000">
              <a:off x="5160244" y="2599941"/>
              <a:ext cx="1080685" cy="613918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764802" y="5129194"/>
              <a:ext cx="5651177" cy="1146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chemeClr val="accent6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rPr>
                <a:t>※</a:t>
              </a:r>
              <a:r>
                <a:rPr lang="en-US" altLang="ko-KR" sz="900" dirty="0">
                  <a:solidFill>
                    <a:schemeClr val="accent6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900" dirty="0">
                  <a:solidFill>
                    <a:schemeClr val="accent6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rPr>
                <a:t>우즈베키스탄 공사 유 경험자</a:t>
              </a:r>
              <a:endPara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M" pitchFamily="18" charset="-127"/>
                <a:ea typeface="현대하모니 M" pitchFamily="18" charset="-127"/>
              </a:endParaRPr>
            </a:p>
            <a:p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900" dirty="0" err="1">
                  <a:latin typeface="현대하모니 M" pitchFamily="18" charset="-127"/>
                  <a:ea typeface="현대하모니 M" pitchFamily="18" charset="-127"/>
                </a:rPr>
                <a:t>칸딤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 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화공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) :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김태원 과장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토목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)</a:t>
              </a:r>
            </a:p>
            <a:p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900" dirty="0" err="1">
                  <a:latin typeface="현대하모니 M" pitchFamily="18" charset="-127"/>
                  <a:ea typeface="현대하모니 M" pitchFamily="18" charset="-127"/>
                </a:rPr>
                <a:t>탈리마잔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(HDEC) :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이영진 부대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계장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),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김성태 부대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건축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),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김승수 과장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배관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), </a:t>
              </a:r>
              <a:endParaRPr lang="en-US" altLang="ko-KR" sz="900" dirty="0">
                <a:latin typeface="현대하모니 M" pitchFamily="18" charset="-127"/>
                <a:ea typeface="현대하모니 M" pitchFamily="18" charset="-127"/>
              </a:endParaRPr>
            </a:p>
            <a:p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 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박영일 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과장</a:t>
              </a:r>
              <a:r>
                <a:rPr lang="en-US" altLang="ko-KR" sz="900" dirty="0">
                  <a:latin typeface="현대하모니 M" pitchFamily="18" charset="-127"/>
                  <a:ea typeface="현대하모니 M" pitchFamily="18" charset="-127"/>
                </a:rPr>
                <a:t>(</a:t>
              </a:r>
              <a:r>
                <a:rPr lang="ko-KR" altLang="en-US" sz="900" dirty="0">
                  <a:latin typeface="현대하모니 M" pitchFamily="18" charset="-127"/>
                  <a:ea typeface="현대하모니 M" pitchFamily="18" charset="-127"/>
                </a:rPr>
                <a:t>기술공무</a:t>
              </a:r>
              <a:r>
                <a:rPr lang="en-US" altLang="ko-KR" sz="900" dirty="0">
                  <a:solidFill>
                    <a:schemeClr val="accent6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rPr>
                <a:t>)</a:t>
              </a:r>
              <a:endPara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aphicFrame>
        <p:nvGraphicFramePr>
          <p:cNvPr id="119" name="표 118"/>
          <p:cNvGraphicFramePr>
            <a:graphicFrameLocks noGrp="1"/>
          </p:cNvGraphicFramePr>
          <p:nvPr>
            <p:extLst/>
          </p:nvPr>
        </p:nvGraphicFramePr>
        <p:xfrm>
          <a:off x="7991027" y="1802399"/>
          <a:ext cx="2483900" cy="983202"/>
        </p:xfrm>
        <a:graphic>
          <a:graphicData uri="http://schemas.openxmlformats.org/drawingml/2006/table">
            <a:tbl>
              <a:tblPr/>
              <a:tblGrid>
                <a:gridCol w="5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4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2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구  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현재원</a:t>
                      </a:r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부임예정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총원</a:t>
                      </a:r>
                      <a:endParaRPr lang="en-US" altLang="ko-KR" sz="600" b="1" i="0" u="none" strike="noStrike" dirty="0" smtClean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9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계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선임완료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미선임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 dirty="0" smtClean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 smtClean="0">
                          <a:latin typeface="맑은 고딕"/>
                        </a:rPr>
                        <a:t>HEC</a:t>
                      </a:r>
                      <a:endParaRPr 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34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46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34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12</a:t>
                      </a:r>
                      <a:endParaRPr lang="ko-KR" altLang="en-US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46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latin typeface="맑은 고딕"/>
                        </a:rPr>
                        <a:t>PJT2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소계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34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34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17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51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latin typeface="맑은 고딕"/>
                        </a:rPr>
                        <a:t>LOCAL/TCN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기타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-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latin typeface="맑은 고딕"/>
                        </a:rPr>
                        <a:t>소계</a:t>
                      </a:r>
                      <a:endParaRPr lang="ko-KR" altLang="en-US" sz="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61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latin typeface="맑은 고딕"/>
                        </a:rPr>
                        <a:t>62</a:t>
                      </a:r>
                      <a:endParaRPr lang="en-US" altLang="ko-KR" sz="6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2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총계</a:t>
                      </a:r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35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113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35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78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latin typeface="맑은 고딕"/>
                        </a:rPr>
                        <a:t>113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0" name="직사각형 119"/>
          <p:cNvSpPr/>
          <p:nvPr/>
        </p:nvSpPr>
        <p:spPr>
          <a:xfrm>
            <a:off x="7986211" y="1538791"/>
            <a:ext cx="21716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>
                <a:latin typeface="+mn-ea"/>
              </a:rPr>
              <a:t>※</a:t>
            </a:r>
            <a:r>
              <a:rPr lang="ko-KR" altLang="en-US" sz="1000" b="1" dirty="0">
                <a:latin typeface="+mn-ea"/>
              </a:rPr>
              <a:t> 인원현황 </a:t>
            </a:r>
            <a:r>
              <a:rPr lang="en-US" altLang="ko-KR" sz="1000" b="1" dirty="0">
                <a:latin typeface="+mn-ea"/>
              </a:rPr>
              <a:t>(‘17</a:t>
            </a:r>
            <a:r>
              <a:rPr lang="ko-KR" altLang="en-US" sz="1000" b="1" dirty="0">
                <a:latin typeface="+mn-ea"/>
              </a:rPr>
              <a:t>년 </a:t>
            </a:r>
            <a:r>
              <a:rPr lang="en-US" altLang="ko-KR" sz="1000" b="1" dirty="0">
                <a:latin typeface="+mn-ea"/>
              </a:rPr>
              <a:t>11</a:t>
            </a:r>
            <a:r>
              <a:rPr lang="ko-KR" altLang="en-US" sz="1000" b="1" dirty="0">
                <a:latin typeface="+mn-ea"/>
              </a:rPr>
              <a:t>월 </a:t>
            </a:r>
            <a:r>
              <a:rPr lang="en-US" altLang="ko-KR" sz="1000" b="1" dirty="0">
                <a:latin typeface="+mn-ea"/>
              </a:rPr>
              <a:t>16</a:t>
            </a:r>
            <a:r>
              <a:rPr lang="ko-KR" altLang="en-US" sz="1000" b="1" dirty="0">
                <a:latin typeface="+mn-ea"/>
              </a:rPr>
              <a:t>일 기준</a:t>
            </a:r>
            <a:r>
              <a:rPr lang="en-US" altLang="ko-KR" sz="1000" b="1" dirty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339001" y="4149078"/>
            <a:ext cx="1337081" cy="1421377"/>
            <a:chOff x="2196000" y="4146402"/>
            <a:chExt cx="1337081" cy="1668757"/>
          </a:xfrm>
        </p:grpSpPr>
        <p:grpSp>
          <p:nvGrpSpPr>
            <p:cNvPr id="122" name="그룹 121"/>
            <p:cNvGrpSpPr/>
            <p:nvPr/>
          </p:nvGrpSpPr>
          <p:grpSpPr>
            <a:xfrm>
              <a:off x="2196000" y="4146402"/>
              <a:ext cx="1337081" cy="439643"/>
              <a:chOff x="2047562" y="4133143"/>
              <a:chExt cx="1865376" cy="762820"/>
            </a:xfrm>
          </p:grpSpPr>
          <p:sp>
            <p:nvSpPr>
              <p:cNvPr id="142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43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45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46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44" name="Rectangle 35"/>
              <p:cNvSpPr>
                <a:spLocks noChangeArrowheads="1"/>
              </p:cNvSpPr>
              <p:nvPr/>
            </p:nvSpPr>
            <p:spPr bwMode="gray">
              <a:xfrm>
                <a:off x="2522262" y="4133143"/>
                <a:ext cx="1389518" cy="7523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기술공무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박영일 과장</a:t>
                </a:r>
                <a:endParaRPr lang="en-US" altLang="ko-KR" sz="900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2196000" y="4569109"/>
              <a:ext cx="1337081" cy="433611"/>
              <a:chOff x="2047562" y="4159426"/>
              <a:chExt cx="1865376" cy="752353"/>
            </a:xfrm>
          </p:grpSpPr>
          <p:sp>
            <p:nvSpPr>
              <p:cNvPr id="137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38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40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41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39" name="Rectangle 35"/>
              <p:cNvSpPr>
                <a:spLocks noChangeArrowheads="1"/>
              </p:cNvSpPr>
              <p:nvPr/>
            </p:nvSpPr>
            <p:spPr bwMode="gray">
              <a:xfrm>
                <a:off x="2522262" y="4159426"/>
                <a:ext cx="1389518" cy="75235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하청</a:t>
                </a:r>
                <a:r>
                  <a: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/</a:t>
                </a:r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기성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 err="1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박건원</a:t>
                </a:r>
                <a:r>
                  <a:rPr lang="ko-KR" altLang="en-US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 과장</a:t>
                </a:r>
                <a:endParaRPr lang="en-US" altLang="ko-KR" sz="900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2196000" y="4985999"/>
              <a:ext cx="1337081" cy="829160"/>
              <a:chOff x="2175759" y="5030110"/>
              <a:chExt cx="1337081" cy="829160"/>
            </a:xfrm>
          </p:grpSpPr>
          <p:grpSp>
            <p:nvGrpSpPr>
              <p:cNvPr id="125" name="그룹 124"/>
              <p:cNvGrpSpPr/>
              <p:nvPr/>
            </p:nvGrpSpPr>
            <p:grpSpPr>
              <a:xfrm>
                <a:off x="2175759" y="5030110"/>
                <a:ext cx="1337081" cy="439418"/>
                <a:chOff x="2047562" y="4164443"/>
                <a:chExt cx="1865376" cy="762429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33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35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36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34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74520"/>
                  <a:ext cx="1389518" cy="75235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예산</a:t>
                  </a:r>
                  <a:r>
                    <a:rPr lang="en-US" altLang="ko-KR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/</a:t>
                  </a:r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기성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 err="1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차규희</a:t>
                  </a:r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 대리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2175759" y="5405787"/>
                <a:ext cx="1337081" cy="453483"/>
                <a:chOff x="2047562" y="4109130"/>
                <a:chExt cx="1865376" cy="786833"/>
              </a:xfrm>
            </p:grpSpPr>
            <p:sp>
              <p:nvSpPr>
                <p:cNvPr id="127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28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30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31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29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09130"/>
                  <a:ext cx="1389518" cy="75235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공정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오한석 과장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</p:grpSp>
      </p:grpSp>
      <p:grpSp>
        <p:nvGrpSpPr>
          <p:cNvPr id="147" name="그룹 146"/>
          <p:cNvGrpSpPr/>
          <p:nvPr/>
        </p:nvGrpSpPr>
        <p:grpSpPr>
          <a:xfrm>
            <a:off x="4797001" y="4140001"/>
            <a:ext cx="1337911" cy="2127621"/>
            <a:chOff x="2195170" y="4146402"/>
            <a:chExt cx="1337911" cy="2497918"/>
          </a:xfrm>
        </p:grpSpPr>
        <p:grpSp>
          <p:nvGrpSpPr>
            <p:cNvPr id="148" name="그룹 147"/>
            <p:cNvGrpSpPr/>
            <p:nvPr/>
          </p:nvGrpSpPr>
          <p:grpSpPr>
            <a:xfrm>
              <a:off x="2196000" y="4146402"/>
              <a:ext cx="1337081" cy="439643"/>
              <a:chOff x="2047562" y="4133143"/>
              <a:chExt cx="1865376" cy="762820"/>
            </a:xfrm>
          </p:grpSpPr>
          <p:sp>
            <p:nvSpPr>
              <p:cNvPr id="181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82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84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85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83" name="Rectangle 35"/>
              <p:cNvSpPr>
                <a:spLocks noChangeArrowheads="1"/>
              </p:cNvSpPr>
              <p:nvPr/>
            </p:nvSpPr>
            <p:spPr bwMode="gray">
              <a:xfrm>
                <a:off x="2522262" y="4133143"/>
                <a:ext cx="1389518" cy="7523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토목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accent1">
                        <a:lumMod val="75000"/>
                      </a:schemeClr>
                    </a:solidFill>
                    <a:latin typeface="현대하모니 M" pitchFamily="18" charset="-127"/>
                    <a:ea typeface="현대하모니 M" pitchFamily="18" charset="-127"/>
                  </a:rPr>
                  <a:t>김태원 과장</a:t>
                </a:r>
                <a:endParaRPr lang="en-US" altLang="ko-KR" sz="900" dirty="0">
                  <a:solidFill>
                    <a:schemeClr val="accent1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2196000" y="4569109"/>
              <a:ext cx="1337081" cy="433612"/>
              <a:chOff x="2047562" y="4159428"/>
              <a:chExt cx="1865376" cy="752355"/>
            </a:xfrm>
          </p:grpSpPr>
          <p:sp>
            <p:nvSpPr>
              <p:cNvPr id="176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77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79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80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78" name="Rectangle 35"/>
              <p:cNvSpPr>
                <a:spLocks noChangeArrowheads="1"/>
              </p:cNvSpPr>
              <p:nvPr/>
            </p:nvSpPr>
            <p:spPr bwMode="gray">
              <a:xfrm>
                <a:off x="2522262" y="4159428"/>
                <a:ext cx="1389518" cy="7523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건축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김성태 부장</a:t>
                </a:r>
                <a:endParaRPr lang="en-US" altLang="ko-KR" sz="900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2196000" y="4985996"/>
              <a:ext cx="1337081" cy="829163"/>
              <a:chOff x="2175759" y="5030107"/>
              <a:chExt cx="1337081" cy="829163"/>
            </a:xfrm>
          </p:grpSpPr>
          <p:grpSp>
            <p:nvGrpSpPr>
              <p:cNvPr id="164" name="그룹 163"/>
              <p:cNvGrpSpPr/>
              <p:nvPr/>
            </p:nvGrpSpPr>
            <p:grpSpPr>
              <a:xfrm>
                <a:off x="2175759" y="5030107"/>
                <a:ext cx="1337081" cy="439422"/>
                <a:chOff x="2047562" y="4164443"/>
                <a:chExt cx="1865376" cy="762437"/>
              </a:xfrm>
            </p:grpSpPr>
            <p:sp>
              <p:nvSpPr>
                <p:cNvPr id="171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72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74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75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73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74526"/>
                  <a:ext cx="1389518" cy="75235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기계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이철웅 차장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2175759" y="5405787"/>
                <a:ext cx="1337081" cy="453483"/>
                <a:chOff x="2047562" y="4109130"/>
                <a:chExt cx="1865376" cy="786833"/>
              </a:xfrm>
            </p:grpSpPr>
            <p:sp>
              <p:nvSpPr>
                <p:cNvPr id="166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67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69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70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68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09130"/>
                  <a:ext cx="1389518" cy="75235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배관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김승수 과장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</p:grpSp>
        <p:grpSp>
          <p:nvGrpSpPr>
            <p:cNvPr id="151" name="그룹 150"/>
            <p:cNvGrpSpPr/>
            <p:nvPr/>
          </p:nvGrpSpPr>
          <p:grpSpPr>
            <a:xfrm>
              <a:off x="2195170" y="5784377"/>
              <a:ext cx="1337081" cy="859943"/>
              <a:chOff x="2175759" y="4999329"/>
              <a:chExt cx="1337081" cy="859943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2175759" y="4999329"/>
                <a:ext cx="1337081" cy="452385"/>
                <a:chOff x="2047562" y="4111035"/>
                <a:chExt cx="1865376" cy="784928"/>
              </a:xfrm>
            </p:grpSpPr>
            <p:sp>
              <p:nvSpPr>
                <p:cNvPr id="159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60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62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63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61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11035"/>
                  <a:ext cx="1389518" cy="75235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전기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이재상 차장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  <p:grpSp>
            <p:nvGrpSpPr>
              <p:cNvPr id="153" name="그룹 152"/>
              <p:cNvGrpSpPr/>
              <p:nvPr/>
            </p:nvGrpSpPr>
            <p:grpSpPr>
              <a:xfrm>
                <a:off x="2175759" y="5422034"/>
                <a:ext cx="1337081" cy="437238"/>
                <a:chOff x="2047562" y="4137317"/>
                <a:chExt cx="1865376" cy="758646"/>
              </a:xfrm>
            </p:grpSpPr>
            <p:sp>
              <p:nvSpPr>
                <p:cNvPr id="154" name="Rectangle 16"/>
                <p:cNvSpPr>
                  <a:spLocks noChangeArrowheads="1"/>
                </p:cNvSpPr>
                <p:nvPr/>
              </p:nvSpPr>
              <p:spPr bwMode="gray">
                <a:xfrm>
                  <a:off x="2047562" y="4164443"/>
                  <a:ext cx="1865376" cy="731520"/>
                </a:xfrm>
                <a:prstGeom prst="rect">
                  <a:avLst/>
                </a:prstGeom>
                <a:ln w="6350">
                  <a:solidFill>
                    <a:srgbClr val="7F7F7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grpSp>
              <p:nvGrpSpPr>
                <p:cNvPr id="155" name="Group 23"/>
                <p:cNvGrpSpPr>
                  <a:grpSpLocks/>
                </p:cNvGrpSpPr>
                <p:nvPr/>
              </p:nvGrpSpPr>
              <p:grpSpPr bwMode="auto">
                <a:xfrm>
                  <a:off x="2147613" y="4293031"/>
                  <a:ext cx="400050" cy="514350"/>
                  <a:chOff x="2185" y="2973"/>
                  <a:chExt cx="252" cy="324"/>
                </a:xfrm>
              </p:grpSpPr>
              <p:sp>
                <p:nvSpPr>
                  <p:cNvPr id="157" name="Rectangle 24"/>
                  <p:cNvSpPr>
                    <a:spLocks noChangeArrowheads="1"/>
                  </p:cNvSpPr>
                  <p:nvPr/>
                </p:nvSpPr>
                <p:spPr bwMode="gray">
                  <a:xfrm>
                    <a:off x="2185" y="2973"/>
                    <a:ext cx="252" cy="32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DDDDDD">
                          <a:alpha val="80000"/>
                        </a:srgbClr>
                      </a:gs>
                      <a:gs pos="100000">
                        <a:srgbClr val="DDDDDD">
                          <a:gamma/>
                          <a:tint val="27059"/>
                          <a:invGamma/>
                          <a:alpha val="80000"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rgbClr val="B2B2B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non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prstClr val="black"/>
                      </a:solidFill>
                      <a:latin typeface="현대하모니 M" pitchFamily="18" charset="-127"/>
                      <a:ea typeface="현대하모니 M" pitchFamily="18" charset="-127"/>
                    </a:endParaRPr>
                  </a:p>
                </p:txBody>
              </p:sp>
              <p:pic>
                <p:nvPicPr>
                  <p:cNvPr id="158" name="Freeform 53"/>
                  <p:cNvPicPr>
                    <a:picLocks noEditPoints="1" noChangeArrowheads="1"/>
                  </p:cNvPicPr>
                  <p:nvPr/>
                </p:nvPicPr>
                <p:blipFill>
                  <a:blip r:embed="rId4" cstate="print">
                    <a:lum bright="-56000"/>
                  </a:blip>
                  <a:srcRect l="21375" r="19867" b="87965"/>
                  <a:stretch>
                    <a:fillRect/>
                  </a:stretch>
                </p:blipFill>
                <p:spPr bwMode="gray">
                  <a:xfrm flipH="1">
                    <a:off x="2187" y="3004"/>
                    <a:ext cx="247" cy="291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56" name="Rectangle 35"/>
                <p:cNvSpPr>
                  <a:spLocks noChangeArrowheads="1"/>
                </p:cNvSpPr>
                <p:nvPr/>
              </p:nvSpPr>
              <p:spPr bwMode="gray">
                <a:xfrm>
                  <a:off x="2522262" y="4137317"/>
                  <a:ext cx="1389518" cy="75235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계장</a:t>
                  </a:r>
                  <a:endPara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rgbClr val="305880"/>
                      </a:solidFill>
                      <a:latin typeface="현대하모니 M" pitchFamily="18" charset="-127"/>
                      <a:ea typeface="현대하모니 M" pitchFamily="18" charset="-127"/>
                    </a:rPr>
                    <a:t>이영진 부대</a:t>
                  </a:r>
                  <a:endParaRPr lang="en-US" altLang="ko-KR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</p:grpSp>
        </p:grpSp>
      </p:grpSp>
      <p:grpSp>
        <p:nvGrpSpPr>
          <p:cNvPr id="186" name="그룹 185"/>
          <p:cNvGrpSpPr/>
          <p:nvPr/>
        </p:nvGrpSpPr>
        <p:grpSpPr>
          <a:xfrm>
            <a:off x="1866361" y="4149083"/>
            <a:ext cx="1337081" cy="1089412"/>
            <a:chOff x="2196000" y="4146403"/>
            <a:chExt cx="1337081" cy="1279015"/>
          </a:xfrm>
        </p:grpSpPr>
        <p:grpSp>
          <p:nvGrpSpPr>
            <p:cNvPr id="187" name="그룹 186"/>
            <p:cNvGrpSpPr/>
            <p:nvPr/>
          </p:nvGrpSpPr>
          <p:grpSpPr>
            <a:xfrm>
              <a:off x="2196000" y="4146403"/>
              <a:ext cx="1337081" cy="439643"/>
              <a:chOff x="2047562" y="4133143"/>
              <a:chExt cx="1865376" cy="762820"/>
            </a:xfrm>
          </p:grpSpPr>
          <p:sp>
            <p:nvSpPr>
              <p:cNvPr id="200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201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203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204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02" name="Rectangle 35"/>
              <p:cNvSpPr>
                <a:spLocks noChangeArrowheads="1"/>
              </p:cNvSpPr>
              <p:nvPr/>
            </p:nvSpPr>
            <p:spPr bwMode="gray">
              <a:xfrm>
                <a:off x="2522262" y="4133143"/>
                <a:ext cx="1389518" cy="752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인사</a:t>
                </a:r>
                <a:r>
                  <a: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/</a:t>
                </a:r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총무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chemeClr val="accent1">
                        <a:lumMod val="75000"/>
                      </a:schemeClr>
                    </a:solidFill>
                    <a:latin typeface="현대하모니 M" pitchFamily="18" charset="-127"/>
                    <a:ea typeface="현대하모니 M" pitchFamily="18" charset="-127"/>
                  </a:rPr>
                  <a:t>김민우 과장</a:t>
                </a:r>
                <a:endParaRPr lang="en-US" altLang="ko-KR" sz="900" dirty="0">
                  <a:solidFill>
                    <a:schemeClr val="accent1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2196000" y="4569105"/>
              <a:ext cx="1337081" cy="433612"/>
              <a:chOff x="2047562" y="4159426"/>
              <a:chExt cx="1865376" cy="752356"/>
            </a:xfrm>
          </p:grpSpPr>
          <p:sp>
            <p:nvSpPr>
              <p:cNvPr id="195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96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98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99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97" name="Rectangle 35"/>
              <p:cNvSpPr>
                <a:spLocks noChangeArrowheads="1"/>
              </p:cNvSpPr>
              <p:nvPr/>
            </p:nvSpPr>
            <p:spPr bwMode="gray">
              <a:xfrm>
                <a:off x="2522262" y="4159426"/>
                <a:ext cx="1389518" cy="75235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원가</a:t>
                </a:r>
                <a:r>
                  <a: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/</a:t>
                </a:r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회계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 err="1">
                    <a:solidFill>
                      <a:schemeClr val="accent1">
                        <a:lumMod val="75000"/>
                      </a:schemeClr>
                    </a:solidFill>
                    <a:latin typeface="현대하모니 M" pitchFamily="18" charset="-127"/>
                    <a:ea typeface="현대하모니 M" pitchFamily="18" charset="-127"/>
                  </a:rPr>
                  <a:t>구창혁</a:t>
                </a:r>
                <a:r>
                  <a:rPr lang="ko-KR" altLang="en-US" sz="900" dirty="0">
                    <a:solidFill>
                      <a:schemeClr val="accent1">
                        <a:lumMod val="75000"/>
                      </a:schemeClr>
                    </a:solidFill>
                    <a:latin typeface="현대하모니 M" pitchFamily="18" charset="-127"/>
                    <a:ea typeface="현대하모니 M" pitchFamily="18" charset="-127"/>
                  </a:rPr>
                  <a:t> 과장</a:t>
                </a:r>
                <a:endParaRPr lang="en-US" altLang="ko-KR" sz="900" dirty="0">
                  <a:solidFill>
                    <a:schemeClr val="accent1">
                      <a:lumMod val="75000"/>
                    </a:scheme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189" name="그룹 188"/>
            <p:cNvGrpSpPr/>
            <p:nvPr/>
          </p:nvGrpSpPr>
          <p:grpSpPr>
            <a:xfrm>
              <a:off x="2196000" y="4985996"/>
              <a:ext cx="1337081" cy="439422"/>
              <a:chOff x="2047562" y="4164443"/>
              <a:chExt cx="1865376" cy="762435"/>
            </a:xfrm>
          </p:grpSpPr>
          <p:sp>
            <p:nvSpPr>
              <p:cNvPr id="190" name="Rectangle 16"/>
              <p:cNvSpPr>
                <a:spLocks noChangeArrowheads="1"/>
              </p:cNvSpPr>
              <p:nvPr/>
            </p:nvSpPr>
            <p:spPr bwMode="gray">
              <a:xfrm>
                <a:off x="2047562" y="4164443"/>
                <a:ext cx="1865376" cy="731520"/>
              </a:xfrm>
              <a:prstGeom prst="rect">
                <a:avLst/>
              </a:prstGeom>
              <a:ln w="6350">
                <a:solidFill>
                  <a:srgbClr val="7F7F7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grpSp>
            <p:nvGrpSpPr>
              <p:cNvPr id="191" name="Group 23"/>
              <p:cNvGrpSpPr>
                <a:grpSpLocks/>
              </p:cNvGrpSpPr>
              <p:nvPr/>
            </p:nvGrpSpPr>
            <p:grpSpPr bwMode="auto">
              <a:xfrm>
                <a:off x="2147613" y="4293031"/>
                <a:ext cx="400050" cy="514350"/>
                <a:chOff x="2185" y="2973"/>
                <a:chExt cx="252" cy="324"/>
              </a:xfrm>
            </p:grpSpPr>
            <p:sp>
              <p:nvSpPr>
                <p:cNvPr id="193" name="Rectangle 24"/>
                <p:cNvSpPr>
                  <a:spLocks noChangeArrowheads="1"/>
                </p:cNvSpPr>
                <p:nvPr/>
              </p:nvSpPr>
              <p:spPr bwMode="gray">
                <a:xfrm>
                  <a:off x="2185" y="2973"/>
                  <a:ext cx="252" cy="324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>
                        <a:alpha val="80000"/>
                      </a:srgbClr>
                    </a:gs>
                    <a:gs pos="100000">
                      <a:srgbClr val="DDDDDD">
                        <a:gamma/>
                        <a:tint val="27059"/>
                        <a:invGamma/>
                        <a:alpha val="80000"/>
                      </a:srgbClr>
                    </a:gs>
                  </a:gsLst>
                  <a:lin ang="5400000" scaled="1"/>
                </a:gradFill>
                <a:ln w="952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  <a:latin typeface="현대하모니 M" pitchFamily="18" charset="-127"/>
                    <a:ea typeface="현대하모니 M" pitchFamily="18" charset="-127"/>
                  </a:endParaRPr>
                </a:p>
              </p:txBody>
            </p:sp>
            <p:pic>
              <p:nvPicPr>
                <p:cNvPr id="194" name="Freeform 53"/>
                <p:cNvPicPr>
                  <a:picLocks noEditPoints="1" noChangeArrowheads="1"/>
                </p:cNvPicPr>
                <p:nvPr/>
              </p:nvPicPr>
              <p:blipFill>
                <a:blip r:embed="rId4" cstate="print">
                  <a:lum bright="-56000"/>
                </a:blip>
                <a:srcRect l="21375" r="19867" b="87965"/>
                <a:stretch>
                  <a:fillRect/>
                </a:stretch>
              </p:blipFill>
              <p:spPr bwMode="gray">
                <a:xfrm flipH="1">
                  <a:off x="2187" y="3004"/>
                  <a:ext cx="247" cy="29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92" name="Rectangle 35"/>
              <p:cNvSpPr>
                <a:spLocks noChangeArrowheads="1"/>
              </p:cNvSpPr>
              <p:nvPr/>
            </p:nvSpPr>
            <p:spPr bwMode="gray">
              <a:xfrm>
                <a:off x="2522262" y="4174526"/>
                <a:ext cx="1389518" cy="75235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총</a:t>
                </a:r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무</a:t>
                </a:r>
                <a:r>
                  <a:rPr lang="en-US" altLang="ko-KR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/</a:t>
                </a:r>
                <a:r>
                  <a:rPr lang="ko-KR" altLang="en-US" sz="900" b="1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대관</a:t>
                </a:r>
                <a:endParaRPr lang="en-US" altLang="ko-KR" sz="900" b="1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  <a:p>
                <a:pPr algn="ctr"/>
                <a:r>
                  <a:rPr lang="ko-KR" altLang="en-US" sz="900" dirty="0">
                    <a:solidFill>
                      <a:srgbClr val="305880"/>
                    </a:solidFill>
                    <a:latin typeface="현대하모니 M" pitchFamily="18" charset="-127"/>
                    <a:ea typeface="현대하모니 M" pitchFamily="18" charset="-127"/>
                  </a:rPr>
                  <a:t>천지훈 사원</a:t>
                </a:r>
                <a:endParaRPr lang="en-US" altLang="ko-KR" sz="900" dirty="0">
                  <a:solidFill>
                    <a:srgbClr val="30588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</p:grpSp>
      <p:sp>
        <p:nvSpPr>
          <p:cNvPr id="205" name="Rectangle 16"/>
          <p:cNvSpPr>
            <a:spLocks noChangeArrowheads="1"/>
          </p:cNvSpPr>
          <p:nvPr/>
        </p:nvSpPr>
        <p:spPr bwMode="gray">
          <a:xfrm>
            <a:off x="1865531" y="5234589"/>
            <a:ext cx="1335555" cy="10494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IT (SIM &amp; NIE)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Account /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출납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대관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대민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인원관리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(Visa)</a:t>
            </a: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총무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서무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06" name="Rectangle 16"/>
          <p:cNvSpPr>
            <a:spLocks noChangeArrowheads="1"/>
          </p:cNvSpPr>
          <p:nvPr/>
        </p:nvSpPr>
        <p:spPr bwMode="gray">
          <a:xfrm>
            <a:off x="3343568" y="5570455"/>
            <a:ext cx="1335555" cy="713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자재관리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운송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통관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54" y="1604068"/>
            <a:ext cx="413055" cy="545766"/>
          </a:xfrm>
          <a:prstGeom prst="rect">
            <a:avLst/>
          </a:prstGeom>
        </p:spPr>
      </p:pic>
      <p:pic>
        <p:nvPicPr>
          <p:cNvPr id="208" name="그림 207" descr="https://ep.hec.co.kr/HrmEmpImg/20050019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01" y="2254410"/>
            <a:ext cx="432237" cy="5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그림 20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00" y="3187839"/>
            <a:ext cx="435370" cy="541218"/>
          </a:xfrm>
          <a:prstGeom prst="rect">
            <a:avLst/>
          </a:prstGeom>
        </p:spPr>
      </p:pic>
      <p:pic>
        <p:nvPicPr>
          <p:cNvPr id="210" name="그림 209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71" y="3185581"/>
            <a:ext cx="432797" cy="529828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9" y="3187839"/>
            <a:ext cx="440417" cy="547235"/>
          </a:xfrm>
          <a:prstGeom prst="rect">
            <a:avLst/>
          </a:prstGeom>
        </p:spPr>
      </p:pic>
      <p:pic>
        <p:nvPicPr>
          <p:cNvPr id="213" name="그림 212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52" y="4225541"/>
            <a:ext cx="284475" cy="24388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52" y="4574711"/>
            <a:ext cx="281061" cy="241852"/>
          </a:xfrm>
          <a:prstGeom prst="rect">
            <a:avLst/>
          </a:prstGeom>
        </p:spPr>
      </p:pic>
      <p:pic>
        <p:nvPicPr>
          <p:cNvPr id="215" name="그림 214"/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52" y="4932000"/>
            <a:ext cx="281061" cy="241854"/>
          </a:xfrm>
          <a:prstGeom prst="rect">
            <a:avLst/>
          </a:prstGeom>
        </p:spPr>
      </p:pic>
      <p:pic>
        <p:nvPicPr>
          <p:cNvPr id="216" name="그림 215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92" y="4237854"/>
            <a:ext cx="281061" cy="240648"/>
          </a:xfrm>
          <a:prstGeom prst="rect">
            <a:avLst/>
          </a:prstGeom>
        </p:spPr>
      </p:pic>
      <p:pic>
        <p:nvPicPr>
          <p:cNvPr id="217" name="그림 216" descr="https://ep.hec.co.kr/HrmEmpImg/200600272.jpg"/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2" y="4574275"/>
            <a:ext cx="281061" cy="2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그림 217" descr="https://ep.hec.co.kr/HrmEmpImg/200700633.jpg"/>
          <p:cNvPicPr preferRelativeResize="0"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2" y="4932000"/>
            <a:ext cx="281061" cy="2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그림 218"/>
          <p:cNvPicPr preferRelativeResize="0"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32" y="5284655"/>
            <a:ext cx="287135" cy="240756"/>
          </a:xfrm>
          <a:prstGeom prst="rect">
            <a:avLst/>
          </a:prstGeom>
        </p:spPr>
      </p:pic>
      <p:pic>
        <p:nvPicPr>
          <p:cNvPr id="220" name="그림 219"/>
          <p:cNvPicPr preferRelativeResize="0"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76" y="4213158"/>
            <a:ext cx="275206" cy="2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그림 220"/>
          <p:cNvPicPr preferRelativeResize="0"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8" y="4565627"/>
            <a:ext cx="284264" cy="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22" y="4929509"/>
            <a:ext cx="281061" cy="239683"/>
          </a:xfrm>
          <a:prstGeom prst="rect">
            <a:avLst/>
          </a:prstGeom>
        </p:spPr>
      </p:pic>
      <p:pic>
        <p:nvPicPr>
          <p:cNvPr id="223" name="그림 222"/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77" y="5267270"/>
            <a:ext cx="274376" cy="249064"/>
          </a:xfrm>
          <a:prstGeom prst="rect">
            <a:avLst/>
          </a:prstGeom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69" y="5634245"/>
            <a:ext cx="277126" cy="241191"/>
          </a:xfrm>
          <a:prstGeom prst="rect">
            <a:avLst/>
          </a:prstGeom>
        </p:spPr>
      </p:pic>
      <p:pic>
        <p:nvPicPr>
          <p:cNvPr id="225" name="그림 224"/>
          <p:cNvPicPr preferRelativeResize="0"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8" y="5964004"/>
            <a:ext cx="287678" cy="2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0990" y="1331938"/>
            <a:ext cx="3294890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②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수행조직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현장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&amp;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타슈켄트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6" name="Rectangle 16"/>
          <p:cNvSpPr>
            <a:spLocks noChangeArrowheads="1"/>
          </p:cNvSpPr>
          <p:nvPr/>
        </p:nvSpPr>
        <p:spPr bwMode="gray">
          <a:xfrm>
            <a:off x="1940352" y="2255143"/>
            <a:ext cx="1635369" cy="36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69696"/>
            </a:solidFill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17400000"/>
            </a:lightRig>
          </a:scene3d>
          <a:sp3d/>
        </p:spPr>
        <p:txBody>
          <a:bodyPr rtlCol="0" anchor="t"/>
          <a:lstStyle/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도서승인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인허가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  <a:buFont typeface="Arial" pitchFamily="34" charset="0"/>
              <a:buChar char="•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통관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면세관리 및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발주처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itchFamily="18" charset="-127"/>
                <a:ea typeface="현대하모니 M" pitchFamily="18" charset="-127"/>
              </a:rPr>
              <a:t> 대응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  <a:p>
            <a:pPr>
              <a:buClr>
                <a:srgbClr val="5F5F5F"/>
              </a:buClr>
              <a:buSzPts val="1200"/>
            </a:pPr>
            <a:endParaRPr lang="en-US" sz="900" dirty="0">
              <a:solidFill>
                <a:prstClr val="black">
                  <a:lumMod val="75000"/>
                  <a:lumOff val="25000"/>
                </a:prst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385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0991" y="1331938"/>
            <a:ext cx="3339895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③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인력동원계획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서울사무소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728141" y="5728478"/>
            <a:ext cx="492958" cy="22080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Month </a:t>
            </a:r>
            <a:endParaRPr lang="ko-KR" altLang="en-US" sz="900" b="1" dirty="0">
              <a:latin typeface="현대하모니 L" pitchFamily="18" charset="-127"/>
              <a:ea typeface="현대하모니 L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5710" y="3334616"/>
            <a:ext cx="119648" cy="990110"/>
          </a:xfrm>
          <a:prstGeom prst="rect">
            <a:avLst/>
          </a:prstGeom>
          <a:noFill/>
        </p:spPr>
        <p:txBody>
          <a:bodyPr vert="wordArtVertRtl" wrap="square" lIns="0" tIns="0" rIns="0" bIns="0" rtlCol="0" anchor="ctr" anchorCtr="0">
            <a:spAutoFit/>
          </a:bodyPr>
          <a:lstStyle/>
          <a:p>
            <a:pPr algn="l"/>
            <a:r>
              <a:rPr lang="en-US" altLang="ko-KR" sz="800" b="1" dirty="0">
                <a:solidFill>
                  <a:schemeClr val="accent1">
                    <a:lumMod val="7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MANMONTH</a:t>
            </a:r>
            <a:endParaRPr lang="ko-KR" altLang="en-US" sz="800" b="1" dirty="0">
              <a:solidFill>
                <a:schemeClr val="accent1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46151" y="1732359"/>
            <a:ext cx="2115235" cy="5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400" kern="0" dirty="0">
                <a:solidFill>
                  <a:srgbClr val="12134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Peak :       53 M/M</a:t>
            </a: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400" kern="0" dirty="0">
                <a:solidFill>
                  <a:srgbClr val="12134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Total :  1,037 M/M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2748600" y="1988841"/>
            <a:ext cx="576000" cy="400544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8398" y="6167956"/>
            <a:ext cx="24752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▣ </a:t>
            </a:r>
            <a:r>
              <a:rPr lang="en-US" altLang="ko-KR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PJT/</a:t>
            </a:r>
            <a:r>
              <a:rPr lang="ko-KR" altLang="en-US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외주</a:t>
            </a:r>
            <a:r>
              <a:rPr lang="en-US" altLang="ko-KR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파견직</a:t>
            </a:r>
            <a:r>
              <a:rPr lang="en-US" altLang="ko-KR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제외</a:t>
            </a:r>
          </a:p>
        </p:txBody>
      </p:sp>
      <p:grpSp>
        <p:nvGrpSpPr>
          <p:cNvPr id="21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조직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구성 및 운용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 bwMode="auto">
          <a:xfrm>
            <a:off x="4167135" y="5994285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025771" y="6174306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2018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6237365" y="5994285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096001" y="6174306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2019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>
            <a:off x="8321400" y="5994285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8203617" y="6174306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2020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-5400000">
            <a:off x="2268251" y="3772127"/>
            <a:ext cx="15532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050" b="1" dirty="0">
                <a:latin typeface="+mn-ea"/>
              </a:rPr>
              <a:t>TFT </a:t>
            </a:r>
            <a:r>
              <a:rPr lang="ko-KR" altLang="en-US" sz="1050" b="1" dirty="0">
                <a:latin typeface="+mn-ea"/>
              </a:rPr>
              <a:t>중단 기간 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200" b="1" dirty="0">
                <a:latin typeface="+mn-ea"/>
              </a:rPr>
              <a:t>17.05-07</a:t>
            </a:r>
            <a:r>
              <a:rPr lang="en-US" altLang="ko-KR" sz="1050" b="1" dirty="0">
                <a:latin typeface="+mn-ea"/>
              </a:rPr>
              <a:t>)</a:t>
            </a:r>
            <a:endParaRPr lang="ko-KR" altLang="en-US" sz="1050" b="1" dirty="0"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 bwMode="auto">
          <a:xfrm>
            <a:off x="10399249" y="6004015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10281466" y="6184036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2021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1326" y="3383996"/>
            <a:ext cx="2981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600" dirty="0">
                <a:latin typeface="Arial Narrow" pitchFamily="34" charset="0"/>
                <a:ea typeface="나눔고딕" pitchFamily="50" charset="-127"/>
              </a:rPr>
              <a:t>(33)</a:t>
            </a:r>
            <a:endParaRPr lang="ko-KR" altLang="en-US" sz="1600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41166" y="3150239"/>
            <a:ext cx="205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600" dirty="0">
                <a:latin typeface="Arial Narrow" pitchFamily="34" charset="0"/>
                <a:ea typeface="나눔고딕" pitchFamily="50" charset="-127"/>
              </a:rPr>
              <a:t>(3)</a:t>
            </a:r>
            <a:endParaRPr lang="ko-KR" altLang="en-US" sz="1600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32920" y="2933946"/>
            <a:ext cx="2981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600" dirty="0">
                <a:latin typeface="Arial Narrow" pitchFamily="34" charset="0"/>
                <a:ea typeface="나눔고딕" pitchFamily="50" charset="-127"/>
              </a:rPr>
              <a:t>(17)</a:t>
            </a:r>
            <a:endParaRPr lang="ko-KR" altLang="en-US" sz="1600" dirty="0">
              <a:latin typeface="Arial Narrow" pitchFamily="34" charset="0"/>
              <a:ea typeface="나눔고딕" pitchFamily="50" charset="-127"/>
            </a:endParaRPr>
          </a:p>
        </p:txBody>
      </p:sp>
      <p:graphicFrame>
        <p:nvGraphicFramePr>
          <p:cNvPr id="33" name="차트 32"/>
          <p:cNvGraphicFramePr>
            <a:graphicFrameLocks/>
          </p:cNvGraphicFramePr>
          <p:nvPr>
            <p:extLst/>
          </p:nvPr>
        </p:nvGraphicFramePr>
        <p:xfrm>
          <a:off x="1999303" y="1628800"/>
          <a:ext cx="8621073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4825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인력동원계획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현장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&amp;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타슈켄트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83FAC6B8-47C7-42ED-8C8E-EC9FC58E9A92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645990" y="5797072"/>
            <a:ext cx="579581" cy="220802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  <a:cs typeface="Arial" panose="020B0604020202020204" pitchFamily="34" charset="0"/>
              </a:rPr>
              <a:t>Month 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5520" y="3338990"/>
            <a:ext cx="119648" cy="990110"/>
          </a:xfrm>
          <a:prstGeom prst="rect">
            <a:avLst/>
          </a:prstGeom>
          <a:noFill/>
        </p:spPr>
        <p:txBody>
          <a:bodyPr vert="wordArtVertRtl" wrap="square" lIns="0" tIns="0" rIns="0" bIns="0" rtlCol="0" anchor="ctr" anchorCtr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MANMONTH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50204" y="1630646"/>
            <a:ext cx="1730951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12134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Peak :       99 M/M</a:t>
            </a: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12134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Total :  2,304 M/M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017509" y="1673806"/>
          <a:ext cx="5813906" cy="187801"/>
        </p:xfrm>
        <a:graphic>
          <a:graphicData uri="http://schemas.openxmlformats.org/drawingml/2006/table">
            <a:tbl>
              <a:tblPr/>
              <a:tblGrid>
                <a:gridCol w="581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80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공무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/Admin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./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운송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: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29M/M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타슈켄트 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: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4 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M/M, </a:t>
                      </a:r>
                      <a:r>
                        <a:rPr lang="ko-KR" altLang="en-US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시공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현장품질 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: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51 M/M</a:t>
                      </a:r>
                      <a:r>
                        <a:rPr lang="en-US" altLang="ko-KR" sz="1100" b="0" i="0" u="none" strike="noStrike" dirty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,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12134E"/>
                          </a:solidFill>
                          <a:effectLst/>
                          <a:latin typeface="현대하모니 L"/>
                        </a:rPr>
                        <a:t>HSE : 15 M/M)</a:t>
                      </a:r>
                      <a:endParaRPr lang="en-US" altLang="ko-KR" sz="1100" b="0" i="0" u="none" strike="noStrike" dirty="0">
                        <a:solidFill>
                          <a:srgbClr val="12134E"/>
                        </a:solidFill>
                        <a:effectLst/>
                        <a:latin typeface="현대하모니 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그룹 1"/>
          <p:cNvGrpSpPr>
            <a:grpSpLocks/>
          </p:cNvGrpSpPr>
          <p:nvPr/>
        </p:nvGrpSpPr>
        <p:grpSpPr bwMode="auto">
          <a:xfrm>
            <a:off x="1719263" y="979836"/>
            <a:ext cx="8901112" cy="288925"/>
            <a:chOff x="576696" y="1127625"/>
            <a:chExt cx="8752388" cy="288001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39239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조직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구성 및 운용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계획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 bwMode="auto">
          <a:xfrm>
            <a:off x="2610191" y="6017874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487982" y="6184036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2018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>
            <a:off x="4192985" y="6032483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070776" y="6192295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2019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 bwMode="auto">
          <a:xfrm>
            <a:off x="5761810" y="6026133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645951" y="6192295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2020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 bwMode="auto">
          <a:xfrm>
            <a:off x="7336985" y="6026133"/>
            <a:ext cx="0" cy="14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7221126" y="6192295"/>
            <a:ext cx="277649" cy="125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latin typeface="현대하모니 L" pitchFamily="18" charset="-127"/>
                <a:ea typeface="현대하모니 L" pitchFamily="18" charset="-127"/>
              </a:rPr>
              <a:t>2021</a:t>
            </a:r>
            <a:endParaRPr lang="ko-KR" altLang="en-US" sz="800" b="1" dirty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74251" y="3110873"/>
            <a:ext cx="262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latin typeface="Arial Narrow" pitchFamily="34" charset="0"/>
                <a:ea typeface="나눔고딕" pitchFamily="50" charset="-127"/>
              </a:rPr>
              <a:t>(33)</a:t>
            </a:r>
            <a:endParaRPr lang="ko-KR" altLang="en-US" sz="1400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60812" y="2864652"/>
            <a:ext cx="262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latin typeface="Arial Narrow" pitchFamily="34" charset="0"/>
                <a:ea typeface="나눔고딕" pitchFamily="50" charset="-127"/>
              </a:rPr>
              <a:t>(13)</a:t>
            </a:r>
            <a:endParaRPr lang="ko-KR" altLang="en-US" sz="1400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1914" y="2618356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latin typeface="Arial Narrow" pitchFamily="34" charset="0"/>
                <a:ea typeface="나눔고딕" pitchFamily="50" charset="-127"/>
              </a:rPr>
              <a:t>(4)</a:t>
            </a:r>
            <a:endParaRPr lang="ko-KR" altLang="en-US" sz="1400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35427" y="2348880"/>
            <a:ext cx="262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dirty="0">
                <a:latin typeface="Arial Narrow" pitchFamily="34" charset="0"/>
                <a:ea typeface="나눔고딕" pitchFamily="50" charset="-127"/>
              </a:rPr>
              <a:t>(49)</a:t>
            </a:r>
            <a:endParaRPr lang="ko-KR" altLang="en-US" sz="1400" dirty="0">
              <a:latin typeface="Arial Narrow" pitchFamily="34" charset="0"/>
              <a:ea typeface="나눔고딕" pitchFamily="50" charset="-127"/>
            </a:endParaRPr>
          </a:p>
        </p:txBody>
      </p:sp>
      <p:graphicFrame>
        <p:nvGraphicFramePr>
          <p:cNvPr id="46" name="차트 45"/>
          <p:cNvGraphicFramePr>
            <a:graphicFrameLocks/>
          </p:cNvGraphicFramePr>
          <p:nvPr>
            <p:extLst/>
          </p:nvPr>
        </p:nvGraphicFramePr>
        <p:xfrm>
          <a:off x="7716181" y="1549930"/>
          <a:ext cx="3914775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7" name="차트 46"/>
          <p:cNvGraphicFramePr>
            <a:graphicFrameLocks/>
          </p:cNvGraphicFramePr>
          <p:nvPr>
            <p:extLst/>
          </p:nvPr>
        </p:nvGraphicFramePr>
        <p:xfrm>
          <a:off x="7726491" y="3606986"/>
          <a:ext cx="3914775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차트 39"/>
          <p:cNvGraphicFramePr>
            <a:graphicFrameLocks/>
          </p:cNvGraphicFramePr>
          <p:nvPr>
            <p:extLst/>
          </p:nvPr>
        </p:nvGraphicFramePr>
        <p:xfrm>
          <a:off x="1415480" y="1988839"/>
          <a:ext cx="7470830" cy="4115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242644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775520" y="1668060"/>
          <a:ext cx="8676440" cy="4565580"/>
        </p:xfrm>
        <a:graphic>
          <a:graphicData uri="http://schemas.openxmlformats.org/drawingml/2006/table">
            <a:tbl>
              <a:tblPr/>
              <a:tblGrid>
                <a:gridCol w="44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3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No.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 분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중점 관리항목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5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itchFamily="18" charset="-127"/>
                          <a:ea typeface="현대하모니 B" pitchFamily="18" charset="-127"/>
                        </a:rPr>
                        <a:t>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사업일반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(2)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대통령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Decree (No.3264)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발효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외환자유화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대통령령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UP-5177)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영향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B" pitchFamily="18" charset="-127"/>
                          <a:ea typeface="현대하모니 B" pitchFamily="18" charset="-127"/>
                        </a:rPr>
                        <a:t>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(5)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설계감리기관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(SAC)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승인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현지화 설계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(Local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규정 적용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러시아어 번역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설계오류 최소화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시공성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고려한 설계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 수행사업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Lessons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Learned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반영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Value Engineering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B" pitchFamily="18" charset="-127"/>
                          <a:ea typeface="현대하모니 B" pitchFamily="18" charset="-127"/>
                        </a:rPr>
                        <a:t>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구매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운송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통관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(7)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적기 발주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(PO Plan)</a:t>
                      </a: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Package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분리 발주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관리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품질 관리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운송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통관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면세 승인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(Master List) 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보세구역 설정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  통관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관리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GT/GTG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Stock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자재 공급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관리항목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26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항목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034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29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중점 관리항목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26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775520" y="1583796"/>
          <a:ext cx="8676440" cy="4856565"/>
        </p:xfrm>
        <a:graphic>
          <a:graphicData uri="http://schemas.openxmlformats.org/drawingml/2006/table">
            <a:tbl>
              <a:tblPr/>
              <a:tblGrid>
                <a:gridCol w="44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No.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 분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중점 관리항목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0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B" pitchFamily="18" charset="-127"/>
                          <a:ea typeface="현대하모니 B" pitchFamily="18" charset="-127"/>
                        </a:rPr>
                        <a:t>4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시운전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(12)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하도급 분리 발주 방안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 자재 및 장비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사급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지정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하도사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관리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시공사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동원계획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초기공사 투입 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57200" marR="0" lvl="2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①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가설 및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Laydown Area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57200" marR="0" lvl="2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②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공사용 도로 및 우수 배수계획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57200" marR="0" lvl="2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③ Soil Improvement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 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57200" marR="0" lvl="2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④ Railway Relocation Work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57200" marR="0" lvl="2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⑤ Underground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 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동절기 시공 방안</a:t>
                      </a:r>
                      <a:endParaRPr kumimoji="0" lang="en-US" altLang="ko-KR" sz="1200" b="0" i="1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주요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양중계획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현장 자재 관리 절차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Block 3&amp;4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 제거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시운전 관리 계획</a:t>
                      </a:r>
                      <a:endParaRPr kumimoji="0" lang="en-US" altLang="ko-KR" sz="1200" b="0" i="1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IT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시스템 적용 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안전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환경 관리 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1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품질 관리 계획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9775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dirty="0" smtClean="0"/>
              <a:t>목차 </a:t>
            </a:r>
          </a:p>
        </p:txBody>
      </p:sp>
      <p:grpSp>
        <p:nvGrpSpPr>
          <p:cNvPr id="9" name="그룹 2"/>
          <p:cNvGrpSpPr>
            <a:grpSpLocks/>
          </p:cNvGrpSpPr>
          <p:nvPr/>
        </p:nvGrpSpPr>
        <p:grpSpPr bwMode="auto">
          <a:xfrm>
            <a:off x="2660650" y="1899582"/>
            <a:ext cx="6764400" cy="553998"/>
            <a:chOff x="1518384" y="2115332"/>
            <a:chExt cx="6764575" cy="566956"/>
          </a:xfrm>
        </p:grpSpPr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1518384" y="2115332"/>
              <a:ext cx="1078849" cy="566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00113" latinLnBrk="0">
                <a:lnSpc>
                  <a:spcPct val="200000"/>
                </a:lnSpc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1.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사업개요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8018457" y="2291662"/>
              <a:ext cx="264502" cy="28347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algn="r" eaLnBrk="1" hangingPunct="1">
                <a:defRPr/>
              </a:pP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rPr>
                <a:t>4p</a:t>
              </a:r>
              <a:endPara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 bwMode="auto">
            <a:xfrm>
              <a:off x="5645186" y="2434128"/>
              <a:ext cx="151263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그룹 12"/>
          <p:cNvGrpSpPr/>
          <p:nvPr/>
        </p:nvGrpSpPr>
        <p:grpSpPr>
          <a:xfrm>
            <a:off x="2661384" y="4308095"/>
            <a:ext cx="6764400" cy="553998"/>
            <a:chOff x="1518384" y="4024227"/>
            <a:chExt cx="6764986" cy="568358"/>
          </a:xfrm>
        </p:grpSpPr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1518384" y="4024227"/>
              <a:ext cx="1551841" cy="56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00113" latinLnBrk="0">
                <a:lnSpc>
                  <a:spcPct val="200000"/>
                </a:lnSpc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1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.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중점 관리항목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grpSp>
          <p:nvGrpSpPr>
            <p:cNvPr id="15" name="그룹 4"/>
            <p:cNvGrpSpPr>
              <a:grpSpLocks/>
            </p:cNvGrpSpPr>
            <p:nvPr/>
          </p:nvGrpSpPr>
          <p:grpSpPr bwMode="auto">
            <a:xfrm>
              <a:off x="5645150" y="4184291"/>
              <a:ext cx="2638220" cy="284179"/>
              <a:chOff x="5645150" y="2732763"/>
              <a:chExt cx="2637814" cy="281691"/>
            </a:xfrm>
          </p:grpSpPr>
          <p:cxnSp>
            <p:nvCxnSpPr>
              <p:cNvPr id="16" name="직선 연결선 15"/>
              <p:cNvCxnSpPr/>
              <p:nvPr/>
            </p:nvCxnSpPr>
            <p:spPr bwMode="auto">
              <a:xfrm>
                <a:off x="5645150" y="2899574"/>
                <a:ext cx="151265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31"/>
              <p:cNvSpPr txBox="1">
                <a:spLocks noChangeArrowheads="1"/>
              </p:cNvSpPr>
              <p:nvPr/>
            </p:nvSpPr>
            <p:spPr bwMode="auto">
              <a:xfrm>
                <a:off x="7888651" y="2732763"/>
                <a:ext cx="394313" cy="28169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현대하모니 B" pitchFamily="18" charset="-127"/>
                    <a:ea typeface="현대하모니 B" pitchFamily="18" charset="-127"/>
                  </a:rPr>
                  <a:t>26p</a:t>
                </a:r>
                <a:endPara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85775" y="1434842"/>
            <a:ext cx="255008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00113" latinLnBrk="0">
              <a:lnSpc>
                <a:spcPct val="200000"/>
              </a:lnSpc>
              <a:defRPr kumimoji="0" sz="1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r>
              <a:rPr lang="en-US" altLang="ko-KR" dirty="0"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dirty="0">
                <a:latin typeface="현대하모니 B" pitchFamily="18" charset="-127"/>
                <a:ea typeface="현대하모니 B" pitchFamily="18" charset="-127"/>
              </a:rPr>
              <a:t>사업수행계획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85775" y="3834799"/>
            <a:ext cx="367521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00113" latinLnBrk="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III.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RISK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분석에 따른 상세 수행계획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61384" y="2799689"/>
            <a:ext cx="6764400" cy="553998"/>
            <a:chOff x="1518384" y="3010013"/>
            <a:chExt cx="6764986" cy="568358"/>
          </a:xfrm>
        </p:grpSpPr>
        <p:sp>
          <p:nvSpPr>
            <p:cNvPr id="26" name="TextBox 22"/>
            <p:cNvSpPr txBox="1">
              <a:spLocks noChangeArrowheads="1"/>
            </p:cNvSpPr>
            <p:nvPr/>
          </p:nvSpPr>
          <p:spPr bwMode="auto">
            <a:xfrm>
              <a:off x="1518384" y="3010013"/>
              <a:ext cx="1078914" cy="56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defTabSz="900113" latinLnBrk="0">
                <a:lnSpc>
                  <a:spcPct val="200000"/>
                </a:lnSpc>
                <a:defRPr kumimoji="0" sz="1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3</a:t>
              </a:r>
              <a:r>
                <a:rPr lang="en-US" altLang="ko-KR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. </a:t>
              </a:r>
              <a:r>
                <a:rPr lang="ko-KR" altLang="en-US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공정계획</a:t>
              </a:r>
              <a:endParaRPr lang="en-US" altLang="ko-KR" dirty="0">
                <a:solidFill>
                  <a:srgbClr val="404040"/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grpSp>
          <p:nvGrpSpPr>
            <p:cNvPr id="27" name="그룹 39"/>
            <p:cNvGrpSpPr>
              <a:grpSpLocks/>
            </p:cNvGrpSpPr>
            <p:nvPr/>
          </p:nvGrpSpPr>
          <p:grpSpPr bwMode="auto">
            <a:xfrm>
              <a:off x="5645150" y="3186772"/>
              <a:ext cx="2638220" cy="284179"/>
              <a:chOff x="5645150" y="2723034"/>
              <a:chExt cx="2637814" cy="286575"/>
            </a:xfrm>
          </p:grpSpPr>
          <p:cxnSp>
            <p:nvCxnSpPr>
              <p:cNvPr id="28" name="직선 연결선 27"/>
              <p:cNvCxnSpPr/>
              <p:nvPr/>
            </p:nvCxnSpPr>
            <p:spPr bwMode="auto">
              <a:xfrm>
                <a:off x="5645150" y="2891933"/>
                <a:ext cx="151265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31"/>
              <p:cNvSpPr txBox="1">
                <a:spLocks noChangeArrowheads="1"/>
              </p:cNvSpPr>
              <p:nvPr/>
            </p:nvSpPr>
            <p:spPr bwMode="auto">
              <a:xfrm>
                <a:off x="7888651" y="2723034"/>
                <a:ext cx="394313" cy="28657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현대하모니 B" pitchFamily="18" charset="-127"/>
                    <a:ea typeface="현대하모니 B" pitchFamily="18" charset="-127"/>
                  </a:rPr>
                  <a:t>17p</a:t>
                </a:r>
                <a:endPara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2661384" y="3362038"/>
            <a:ext cx="6764400" cy="415498"/>
            <a:chOff x="1518384" y="3672364"/>
            <a:chExt cx="6764986" cy="319701"/>
          </a:xfrm>
        </p:grpSpPr>
        <p:sp>
          <p:nvSpPr>
            <p:cNvPr id="31" name="TextBox 22"/>
            <p:cNvSpPr txBox="1">
              <a:spLocks noChangeArrowheads="1"/>
            </p:cNvSpPr>
            <p:nvPr/>
          </p:nvSpPr>
          <p:spPr bwMode="auto">
            <a:xfrm>
              <a:off x="1518384" y="3672364"/>
              <a:ext cx="2295699" cy="319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defTabSz="900113" latinLnBrk="0">
                <a:lnSpc>
                  <a:spcPct val="150000"/>
                </a:lnSpc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4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.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조직 구성 및 운용계획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04040"/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grpSp>
          <p:nvGrpSpPr>
            <p:cNvPr id="32" name="그룹 42"/>
            <p:cNvGrpSpPr>
              <a:grpSpLocks/>
            </p:cNvGrpSpPr>
            <p:nvPr/>
          </p:nvGrpSpPr>
          <p:grpSpPr bwMode="auto">
            <a:xfrm>
              <a:off x="5645150" y="3723884"/>
              <a:ext cx="2638220" cy="213134"/>
              <a:chOff x="5645150" y="2769922"/>
              <a:chExt cx="2637814" cy="210030"/>
            </a:xfrm>
          </p:grpSpPr>
          <p:cxnSp>
            <p:nvCxnSpPr>
              <p:cNvPr id="33" name="직선 연결선 32"/>
              <p:cNvCxnSpPr/>
              <p:nvPr/>
            </p:nvCxnSpPr>
            <p:spPr bwMode="auto">
              <a:xfrm>
                <a:off x="5645150" y="2900750"/>
                <a:ext cx="151265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TextBox 31"/>
              <p:cNvSpPr txBox="1">
                <a:spLocks noChangeArrowheads="1"/>
              </p:cNvSpPr>
              <p:nvPr/>
            </p:nvSpPr>
            <p:spPr bwMode="auto">
              <a:xfrm>
                <a:off x="7888651" y="2769922"/>
                <a:ext cx="394313" cy="21003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현대하모니 B" pitchFamily="18" charset="-127"/>
                    <a:ea typeface="현대하모니 B" pitchFamily="18" charset="-127"/>
                  </a:rPr>
                  <a:t>22p</a:t>
                </a:r>
                <a:endPara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2661384" y="4805867"/>
            <a:ext cx="6764401" cy="553998"/>
            <a:chOff x="1518383" y="4543434"/>
            <a:chExt cx="6764987" cy="568358"/>
          </a:xfrm>
        </p:grpSpPr>
        <p:sp>
          <p:nvSpPr>
            <p:cNvPr id="36" name="TextBox 22"/>
            <p:cNvSpPr txBox="1">
              <a:spLocks noChangeArrowheads="1"/>
            </p:cNvSpPr>
            <p:nvPr/>
          </p:nvSpPr>
          <p:spPr bwMode="auto">
            <a:xfrm>
              <a:off x="1518383" y="4543434"/>
              <a:ext cx="4605146" cy="56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defTabSz="900113" latinLnBrk="0">
                <a:lnSpc>
                  <a:spcPct val="200000"/>
                </a:lnSpc>
                <a:defRPr kumimoji="0" sz="1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rPr>
                <a:t>2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rPr>
                <a:t>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rPr>
                <a:t>항목별 상세 수행계획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grpSp>
          <p:nvGrpSpPr>
            <p:cNvPr id="37" name="그룹 45"/>
            <p:cNvGrpSpPr>
              <a:grpSpLocks/>
            </p:cNvGrpSpPr>
            <p:nvPr/>
          </p:nvGrpSpPr>
          <p:grpSpPr bwMode="auto">
            <a:xfrm>
              <a:off x="5645150" y="4693562"/>
              <a:ext cx="2638220" cy="284179"/>
              <a:chOff x="5645150" y="2743548"/>
              <a:chExt cx="2637814" cy="287378"/>
            </a:xfrm>
          </p:grpSpPr>
          <p:cxnSp>
            <p:nvCxnSpPr>
              <p:cNvPr id="38" name="직선 연결선 37"/>
              <p:cNvCxnSpPr/>
              <p:nvPr/>
            </p:nvCxnSpPr>
            <p:spPr bwMode="auto">
              <a:xfrm>
                <a:off x="5645150" y="2912922"/>
                <a:ext cx="151265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" name="TextBox 31"/>
              <p:cNvSpPr txBox="1">
                <a:spLocks noChangeArrowheads="1"/>
              </p:cNvSpPr>
              <p:nvPr/>
            </p:nvSpPr>
            <p:spPr bwMode="auto">
              <a:xfrm>
                <a:off x="7888651" y="2743548"/>
                <a:ext cx="394313" cy="28737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현대하모니 B" pitchFamily="18" charset="-127"/>
                    <a:ea typeface="현대하모니 B" pitchFamily="18" charset="-127"/>
                  </a:rPr>
                  <a:t>28p</a:t>
                </a:r>
                <a:endPara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endParaRPr>
              </a:p>
            </p:txBody>
          </p:sp>
        </p:grpSp>
      </p:grpSp>
      <p:sp>
        <p:nvSpPr>
          <p:cNvPr id="4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b="1" dirty="0">
                <a:latin typeface="현대하모니 B" pitchFamily="18" charset="-127"/>
                <a:ea typeface="현대하모니 B" pitchFamily="18" charset="-127"/>
              </a:rPr>
              <a:t>1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2661384" y="2349639"/>
            <a:ext cx="6764400" cy="553998"/>
            <a:chOff x="1518384" y="3010013"/>
            <a:chExt cx="6764986" cy="568358"/>
          </a:xfrm>
        </p:grpSpPr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1518384" y="3010013"/>
              <a:ext cx="674923" cy="56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defTabSz="900113" latinLnBrk="0">
                <a:lnSpc>
                  <a:spcPct val="200000"/>
                </a:lnSpc>
                <a:defRPr kumimoji="0" sz="1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2. </a:t>
              </a:r>
              <a:r>
                <a:rPr lang="ko-KR" altLang="en-US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예</a:t>
              </a:r>
              <a:r>
                <a:rPr lang="ko-KR" altLang="en-US" dirty="0">
                  <a:solidFill>
                    <a:srgbClr val="404040"/>
                  </a:solidFill>
                  <a:latin typeface="현대하모니 B" pitchFamily="18" charset="-127"/>
                  <a:ea typeface="현대하모니 B" pitchFamily="18" charset="-127"/>
                </a:rPr>
                <a:t>산</a:t>
              </a:r>
              <a:endParaRPr lang="en-US" altLang="ko-KR" dirty="0">
                <a:solidFill>
                  <a:srgbClr val="404040"/>
                </a:solidFill>
                <a:latin typeface="현대하모니 B" pitchFamily="18" charset="-127"/>
                <a:ea typeface="현대하모니 B" pitchFamily="18" charset="-127"/>
              </a:endParaRPr>
            </a:p>
          </p:txBody>
        </p:sp>
        <p:grpSp>
          <p:nvGrpSpPr>
            <p:cNvPr id="43" name="그룹 39"/>
            <p:cNvGrpSpPr>
              <a:grpSpLocks/>
            </p:cNvGrpSpPr>
            <p:nvPr/>
          </p:nvGrpSpPr>
          <p:grpSpPr bwMode="auto">
            <a:xfrm>
              <a:off x="5645150" y="3186772"/>
              <a:ext cx="2638220" cy="284179"/>
              <a:chOff x="5645150" y="2723034"/>
              <a:chExt cx="2637814" cy="286575"/>
            </a:xfrm>
          </p:grpSpPr>
          <p:cxnSp>
            <p:nvCxnSpPr>
              <p:cNvPr id="44" name="직선 연결선 43"/>
              <p:cNvCxnSpPr/>
              <p:nvPr/>
            </p:nvCxnSpPr>
            <p:spPr bwMode="auto">
              <a:xfrm>
                <a:off x="5645150" y="2891933"/>
                <a:ext cx="1512655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TextBox 31"/>
              <p:cNvSpPr txBox="1">
                <a:spLocks noChangeArrowheads="1"/>
              </p:cNvSpPr>
              <p:nvPr/>
            </p:nvSpPr>
            <p:spPr bwMode="auto">
              <a:xfrm>
                <a:off x="7888651" y="2723034"/>
                <a:ext cx="394313" cy="28657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현대하모니 B" pitchFamily="18" charset="-127"/>
                    <a:ea typeface="현대하모니 B" pitchFamily="18" charset="-127"/>
                  </a:rPr>
                  <a:t>13p</a:t>
                </a:r>
                <a:endPara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현대하모니 B" pitchFamily="18" charset="-127"/>
                  <a:ea typeface="현대하모니 B" pitchFamily="18" charset="-127"/>
                </a:endParaRPr>
              </a:p>
            </p:txBody>
          </p:sp>
        </p:grpSp>
      </p:grpSp>
      <p:sp>
        <p:nvSpPr>
          <p:cNvPr id="46" name="직사각형 45"/>
          <p:cNvSpPr/>
          <p:nvPr/>
        </p:nvSpPr>
        <p:spPr>
          <a:xfrm>
            <a:off x="2287667" y="5350277"/>
            <a:ext cx="367521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00113" latinLnBrk="0">
              <a:lnSpc>
                <a:spcPct val="200000"/>
              </a:lnSpc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IV.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지원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및 협조 요청사항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6790042" y="5703655"/>
            <a:ext cx="151288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31"/>
          <p:cNvSpPr txBox="1">
            <a:spLocks noChangeArrowheads="1"/>
          </p:cNvSpPr>
          <p:nvPr/>
        </p:nvSpPr>
        <p:spPr bwMode="auto">
          <a:xfrm>
            <a:off x="9033924" y="5564730"/>
            <a:ext cx="394339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67p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15580" y="880844"/>
            <a:ext cx="367521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00113" latinLnBrk="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I. </a:t>
            </a:r>
            <a:r>
              <a:rPr lang="ko-KR" altLang="en-US" dirty="0"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수주 대비 변동사항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 bwMode="auto">
          <a:xfrm>
            <a:off x="6788150" y="1234222"/>
            <a:ext cx="151288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31"/>
          <p:cNvSpPr txBox="1">
            <a:spLocks noChangeArrowheads="1"/>
          </p:cNvSpPr>
          <p:nvPr/>
        </p:nvSpPr>
        <p:spPr bwMode="auto">
          <a:xfrm>
            <a:off x="9161876" y="1095297"/>
            <a:ext cx="264495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현대하모니 B" pitchFamily="18" charset="-127"/>
                <a:ea typeface="현대하모니 B" pitchFamily="18" charset="-127"/>
              </a:rPr>
              <a:t>2p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4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30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사업일반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①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대통령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Decree (No.3264)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발효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62861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8610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주요 항목별 대응 방안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세제 혜택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"/>
          <p:cNvGraphicFramePr>
            <a:graphicFrameLocks noGrp="1"/>
          </p:cNvGraphicFramePr>
          <p:nvPr>
            <p:extLst/>
          </p:nvPr>
        </p:nvGraphicFramePr>
        <p:xfrm>
          <a:off x="2360585" y="1988841"/>
          <a:ext cx="7920000" cy="224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4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07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No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항목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사업 영향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대응 방안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1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설계 및 시공 동시 가능 기간 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: 2021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06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월 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일 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(44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개월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없음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① 동 기간 내 설계수행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(Unit #2 OAC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이후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None/>
                      </a:pP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35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2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면세 적용 기한 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itchFamily="2" charset="2"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: Warranty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종료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(2022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년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①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Demolition Work 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포함 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전체 공사 영향 없음 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(2020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월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본공사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완료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Arial" panose="020B0604020202020204" pitchFamily="34" charset="0"/>
                        <a:buNone/>
                      </a:pP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6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3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면세 항목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① 계약서 반영내용 일치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(</a:t>
                      </a:r>
                      <a:r>
                        <a:rPr lang="en-US" altLang="ko-KR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TCN, </a:t>
                      </a:r>
                      <a:r>
                        <a:rPr lang="ko-KR" altLang="en-US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로컬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사회보장세</a:t>
                      </a:r>
                      <a:r>
                        <a:rPr lang="ko-KR" altLang="en-US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제외</a:t>
                      </a:r>
                      <a:r>
                        <a:rPr lang="en-US" altLang="ko-KR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추가 비용 최소화 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세무기관 별도 협의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(UTAM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동일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5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4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보세구역 설정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① 공사용 제공 부지에 보세구역 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설정 가능 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현장 부지 인근 보세구역 설정 협의 중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360586" y="4599130"/>
          <a:ext cx="7920001" cy="1484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7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계약서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Decree </a:t>
                      </a: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최종 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(‘17.09</a:t>
                      </a: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월</a:t>
                      </a:r>
                      <a:r>
                        <a:rPr lang="en-US" altLang="ko-KR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1" kern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비고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85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법인세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관세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순이익세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재산세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</a:p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부가세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개인소득세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면세</a:t>
                      </a:r>
                      <a:endParaRPr lang="en-US" altLang="ko-KR" sz="1100" kern="1200" baseline="0" dirty="0" smtClean="0">
                        <a:solidFill>
                          <a:schemeClr val="dk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면세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None/>
                      </a:pP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35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사회보장세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Wingdings" pitchFamily="2" charset="2"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면세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부분 면세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① 한 </a:t>
                      </a:r>
                      <a:r>
                        <a:rPr lang="en-US" altLang="ko-KR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- </a:t>
                      </a:r>
                      <a:r>
                        <a:rPr lang="ko-KR" altLang="en-US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우 사회보장협정에 따라 한국인 면세 </a:t>
                      </a:r>
                      <a:endParaRPr lang="en-US" altLang="ko-KR" sz="1100" u="none" strike="noStrike" dirty="0" smtClean="0"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② 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TCN,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로컬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사회보장세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현장경비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en-US" altLang="ko-KR" sz="1100" u="none" strike="noStrike" dirty="0" smtClean="0"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   </a:t>
                      </a:r>
                      <a:r>
                        <a:rPr lang="en-US" altLang="ko-KR" sz="1100" u="none" strike="noStrike" spc="-1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1100" u="none" strike="noStrike" spc="-100" baseline="0" dirty="0" err="1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발주처</a:t>
                      </a:r>
                      <a:r>
                        <a:rPr lang="ko-KR" altLang="en-US" sz="1100" u="none" strike="noStrike" spc="-1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 협의 예정</a:t>
                      </a:r>
                      <a:r>
                        <a:rPr lang="en-US" altLang="ko-KR" sz="1100" u="none" strike="noStrike" spc="-1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1100" b="0" i="0" u="none" strike="noStrike" spc="-100" baseline="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954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31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사업일반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②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외환자유화 영향 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974600" y="1763815"/>
          <a:ext cx="8441880" cy="450050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0500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‘17.09.02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대통령령 발효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1400" b="0" kern="1200" spc="-1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On Priority Measures for the Liberalization of Monetary Policy, No. UP-5177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648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endParaRPr lang="en-US" altLang="ko-KR" sz="1400" kern="1200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일부 시행사항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외환 관리방식을 자유화 및 시장중심방식으로 전환 </a:t>
                      </a:r>
                      <a:r>
                        <a:rPr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시장변동환율제 도입</a:t>
                      </a:r>
                      <a:r>
                        <a:rPr lang="en-US" altLang="ko-KR" sz="1200" kern="120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)</a:t>
                      </a: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법인은 은행으로부터 소요 외환을 제한 없이 매입 가능</a:t>
                      </a:r>
                      <a:endParaRPr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우즈벡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내 재화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용역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서비스 대금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결재는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우즈벡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숨으로만 가능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외화 의무매각규제 폐지 </a:t>
                      </a:r>
                      <a:endParaRPr lang="en-US" altLang="ko-KR" sz="1200" kern="1200" baseline="0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최초환율 </a:t>
                      </a:r>
                      <a:r>
                        <a:rPr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8,100 </a:t>
                      </a:r>
                      <a:r>
                        <a:rPr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숨으로 고시 </a:t>
                      </a:r>
                      <a:r>
                        <a:rPr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전일 </a:t>
                      </a:r>
                      <a:r>
                        <a:rPr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4,200</a:t>
                      </a:r>
                      <a:r>
                        <a:rPr lang="ko-KR" alt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숨 </a:t>
                      </a:r>
                      <a:r>
                        <a:rPr lang="en-US" altLang="ko-KR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/ 193%)</a:t>
                      </a:r>
                      <a:endParaRPr lang="en-US" altLang="ko-KR" sz="1200" kern="1200" dirty="0" smtClean="0">
                        <a:solidFill>
                          <a:srgbClr val="000000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당사 사업 영향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입찰 시 적용환율 대비 현지화 평가 절하로 인한 현지인 급여</a:t>
                      </a:r>
                      <a:r>
                        <a:rPr lang="en-US" altLang="ko-KR" sz="1200" kern="1200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현장경비</a:t>
                      </a:r>
                      <a:r>
                        <a:rPr lang="ko-KR" altLang="en-US" sz="1200" kern="1200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절감 예상</a:t>
                      </a:r>
                      <a:r>
                        <a:rPr lang="en-US" altLang="ko-KR" sz="1200" kern="1200" dirty="0" smtClean="0">
                          <a:solidFill>
                            <a:srgbClr val="FF0000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</a:t>
                      </a: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우즈벡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내 재화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용역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서비스 대금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결재는 </a:t>
                      </a:r>
                      <a:r>
                        <a:rPr lang="ko-KR" altLang="en-US" sz="12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우즈벡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숨으로만 가능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환율 동향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  <a:p>
                      <a:pPr marL="43425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       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810635" y="5139190"/>
          <a:ext cx="7020780" cy="697708"/>
        </p:xfrm>
        <a:graphic>
          <a:graphicData uri="http://schemas.openxmlformats.org/drawingml/2006/table">
            <a:tbl>
              <a:tblPr/>
              <a:tblGrid>
                <a:gridCol w="128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5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1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일자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‘17.08.31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‘17.09.05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‘17.09.20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‘17.10.05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‘17.10.20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‘17.11.05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‘17.11.20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42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우즈벡중앙은행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고시 환율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4,210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8,100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8,091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8,083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8,060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8,091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8,098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6938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80710"/>
          <a:ext cx="8441880" cy="1658281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8281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설계도서의 정부 설계감리기관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(SAC)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승인 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국가지정업체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UzEngineering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의 설계 검증 후 정부 설계감리기관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(SAC)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승인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수행방안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UzEngineering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‘17.12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계약 예정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타슈켄트 사무소에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 승인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Expediting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전담 인력 배치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690045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 설계감리기관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(SAC)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승인 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74600" y="3474006"/>
            <a:ext cx="8441880" cy="2674198"/>
            <a:chOff x="831600" y="3879050"/>
            <a:chExt cx="8441880" cy="2295255"/>
          </a:xfrm>
        </p:grpSpPr>
        <p:sp>
          <p:nvSpPr>
            <p:cNvPr id="166" name="모서리가 둥근 직사각형 165"/>
            <p:cNvSpPr/>
            <p:nvPr/>
          </p:nvSpPr>
          <p:spPr bwMode="auto">
            <a:xfrm>
              <a:off x="831600" y="3879050"/>
              <a:ext cx="8441880" cy="2295255"/>
            </a:xfrm>
            <a:prstGeom prst="roundRect">
              <a:avLst>
                <a:gd name="adj" fmla="val 0"/>
              </a:avLst>
            </a:prstGeom>
            <a:solidFill>
              <a:srgbClr val="ECECEC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986370" y="3911663"/>
              <a:ext cx="2512525" cy="315035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lt"/>
                  <a:ea typeface="현대하모니 L" pitchFamily="18" charset="-127"/>
                </a:rPr>
                <a:t>설계 검증 및 정부승인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lt"/>
                  <a:ea typeface="현대하모니 L" pitchFamily="18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lt"/>
                  <a:ea typeface="현대하모니 L" pitchFamily="18" charset="-127"/>
                </a:rPr>
                <a:t>업무 흐름도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9777" y="5291655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②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2183" y="5110060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①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11632" y="5526605"/>
              <a:ext cx="646331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④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1877" y="5866330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③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17127" y="5742505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⑤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72827" y="5742505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⑥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41027" y="5094805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⑦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20590" y="5742505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⑧</a:t>
              </a: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1045984" y="5598687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HEC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2672749" y="5598687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UEN</a:t>
              </a:r>
            </a:p>
          </p:txBody>
        </p:sp>
        <p:sp>
          <p:nvSpPr>
            <p:cNvPr id="55" name="타원 54"/>
            <p:cNvSpPr/>
            <p:nvPr/>
          </p:nvSpPr>
          <p:spPr bwMode="auto">
            <a:xfrm>
              <a:off x="3801007" y="5598687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SAC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6" name="타원 55"/>
            <p:cNvSpPr/>
            <p:nvPr/>
          </p:nvSpPr>
          <p:spPr bwMode="auto">
            <a:xfrm>
              <a:off x="2674577" y="4374551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GNF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2674578" y="4950575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PMU/TPP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4929265" y="5598687"/>
              <a:ext cx="612000" cy="360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r>
                <a:rPr lang="en-US" altLang="ko-KR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rPr>
                <a:t>HEC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cxnSp>
          <p:nvCxnSpPr>
            <p:cNvPr id="59" name="직선 화살표 연결선 58"/>
            <p:cNvCxnSpPr>
              <a:stCxn id="53" idx="6"/>
              <a:endCxn id="54" idx="2"/>
            </p:cNvCxnSpPr>
            <p:nvPr/>
          </p:nvCxnSpPr>
          <p:spPr bwMode="auto">
            <a:xfrm>
              <a:off x="1658190" y="5779017"/>
              <a:ext cx="1014412" cy="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 bwMode="auto">
            <a:xfrm flipV="1">
              <a:off x="1532620" y="5094185"/>
              <a:ext cx="1106488" cy="52070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 bwMode="auto">
            <a:xfrm flipH="1">
              <a:off x="1650252" y="5906017"/>
              <a:ext cx="982663" cy="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57152" y="5649995"/>
              <a:ext cx="1281120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Construction</a:t>
              </a:r>
              <a:endParaRPr lang="ko-KR" altLang="en-US" sz="1400" b="1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3" name="직선 화살표 연결선 62"/>
            <p:cNvCxnSpPr>
              <a:stCxn id="54" idx="6"/>
              <a:endCxn id="55" idx="2"/>
            </p:cNvCxnSpPr>
            <p:nvPr/>
          </p:nvCxnSpPr>
          <p:spPr bwMode="auto">
            <a:xfrm>
              <a:off x="3285377" y="5779017"/>
              <a:ext cx="515938" cy="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55" idx="6"/>
              <a:endCxn id="58" idx="2"/>
            </p:cNvCxnSpPr>
            <p:nvPr/>
          </p:nvCxnSpPr>
          <p:spPr bwMode="auto">
            <a:xfrm>
              <a:off x="4412502" y="5779017"/>
              <a:ext cx="517525" cy="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8" idx="6"/>
              <a:endCxn id="62" idx="1"/>
            </p:cNvCxnSpPr>
            <p:nvPr/>
          </p:nvCxnSpPr>
          <p:spPr bwMode="auto">
            <a:xfrm>
              <a:off x="5541265" y="5778687"/>
              <a:ext cx="515887" cy="339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7" idx="4"/>
              <a:endCxn id="54" idx="0"/>
            </p:cNvCxnSpPr>
            <p:nvPr/>
          </p:nvCxnSpPr>
          <p:spPr bwMode="auto">
            <a:xfrm flipH="1">
              <a:off x="2978990" y="5310705"/>
              <a:ext cx="1587" cy="287337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 bwMode="auto">
            <a:xfrm>
              <a:off x="2861515" y="4751905"/>
              <a:ext cx="0" cy="18097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 bwMode="auto">
            <a:xfrm flipH="1" flipV="1">
              <a:off x="3077415" y="4751905"/>
              <a:ext cx="0" cy="18097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58" idx="1"/>
              <a:endCxn id="57" idx="6"/>
            </p:cNvCxnSpPr>
            <p:nvPr/>
          </p:nvCxnSpPr>
          <p:spPr bwMode="auto">
            <a:xfrm flipH="1" flipV="1">
              <a:off x="3286965" y="5131317"/>
              <a:ext cx="1731962" cy="520700"/>
            </a:xfrm>
            <a:prstGeom prst="straightConnector1">
              <a:avLst/>
            </a:prstGeom>
            <a:ln w="1270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6708194" y="4014065"/>
              <a:ext cx="2475276" cy="924573"/>
            </a:xfrm>
            <a:prstGeom prst="rect">
              <a:avLst/>
            </a:prstGeom>
            <a:ln>
              <a:solidFill>
                <a:srgbClr val="12134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marL="108000">
                <a:defRPr/>
              </a:pPr>
              <a:r>
                <a:rPr lang="en-US" altLang="ko-KR" sz="1000" b="1" u="sng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12134E"/>
                  </a:solidFill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LEGEND</a:t>
              </a:r>
            </a:p>
            <a:p>
              <a:pPr marL="108000">
                <a:defRPr/>
              </a:pP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* HEC : Hyundai Engineering</a:t>
              </a:r>
            </a:p>
            <a:p>
              <a:pPr marL="108000">
                <a:defRPr/>
              </a:pP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* UEN : </a:t>
              </a:r>
              <a:r>
                <a:rPr lang="en-US" altLang="ko-KR" sz="1000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UzEngineering</a:t>
              </a: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 </a:t>
              </a:r>
            </a:p>
            <a:p>
              <a:pPr marL="108000">
                <a:defRPr/>
              </a:pP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* SAC : State Architecture Committee</a:t>
              </a:r>
            </a:p>
            <a:p>
              <a:pPr marL="108000">
                <a:defRPr/>
              </a:pPr>
              <a:r>
                <a:rPr lang="en-US" altLang="ko-KR" sz="1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* GNF : Gas Natural </a:t>
              </a:r>
              <a:r>
                <a:rPr lang="en-US" altLang="ko-KR" sz="1000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Century Gothic" panose="020B0502020202020204" pitchFamily="34" charset="0"/>
                  <a:ea typeface="현대하모니 M" pitchFamily="18" charset="-127"/>
                  <a:cs typeface="Arial" panose="020B0604020202020204" pitchFamily="34" charset="0"/>
                </a:rPr>
                <a:t>Fenosa</a:t>
              </a:r>
              <a:endPara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Century Gothic" panose="020B0502020202020204" pitchFamily="34" charset="0"/>
                <a:ea typeface="현대하모니 M" pitchFamily="18" charset="-127"/>
                <a:cs typeface="Arial" panose="020B0604020202020204" pitchFamily="34" charset="0"/>
              </a:endParaRPr>
            </a:p>
            <a:p>
              <a:pPr marL="108000">
                <a:defRPr/>
              </a:pPr>
              <a:r>
                <a:rPr lang="en-US" altLang="ko-KR" sz="1000" dirty="0">
                  <a:latin typeface="Century Gothic" panose="020B0502020202020204" pitchFamily="34" charset="0"/>
                  <a:ea typeface="나눔고딕" pitchFamily="50" charset="-127"/>
                </a:rPr>
                <a:t>* PMU : </a:t>
              </a:r>
              <a:r>
                <a:rPr lang="en-US" altLang="ko-KR" sz="1000" dirty="0" err="1">
                  <a:latin typeface="Century Gothic" panose="020B0502020202020204" pitchFamily="34" charset="0"/>
                  <a:ea typeface="나눔고딕" pitchFamily="50" charset="-127"/>
                </a:rPr>
                <a:t>Uzbekenergo</a:t>
              </a:r>
              <a:r>
                <a:rPr lang="en-US" altLang="ko-KR" sz="1000" dirty="0">
                  <a:latin typeface="Century Gothic" panose="020B0502020202020204" pitchFamily="34" charset="0"/>
                  <a:ea typeface="나눔고딕" pitchFamily="50" charset="-127"/>
                </a:rPr>
                <a:t> (HQ)</a:t>
              </a:r>
            </a:p>
            <a:p>
              <a:pPr marL="108000">
                <a:defRPr/>
              </a:pPr>
              <a:r>
                <a:rPr lang="en-US" altLang="ko-KR" sz="1000" dirty="0">
                  <a:latin typeface="Century Gothic" panose="020B0502020202020204" pitchFamily="34" charset="0"/>
                  <a:ea typeface="나눔고딕" pitchFamily="50" charset="-127"/>
                </a:rPr>
                <a:t>* TPP : </a:t>
              </a:r>
              <a:r>
                <a:rPr lang="en-US" altLang="ko-KR" sz="1000" dirty="0" err="1">
                  <a:latin typeface="Century Gothic" panose="020B0502020202020204" pitchFamily="34" charset="0"/>
                  <a:ea typeface="나눔고딕" pitchFamily="50" charset="-127"/>
                </a:rPr>
                <a:t>Uzbekenergo</a:t>
              </a:r>
              <a:r>
                <a:rPr lang="en-US" altLang="ko-KR" sz="1000" dirty="0">
                  <a:latin typeface="Century Gothic" panose="020B0502020202020204" pitchFamily="34" charset="0"/>
                  <a:ea typeface="나눔고딕" pitchFamily="50" charset="-127"/>
                </a:rPr>
                <a:t> (Site)</a:t>
              </a:r>
              <a:endParaRPr lang="ko-KR" altLang="en-US" sz="1000" dirty="0">
                <a:latin typeface="Century Gothic" panose="020B0502020202020204" pitchFamily="34" charset="0"/>
                <a:ea typeface="나눔고딕" pitchFamily="50" charset="-127"/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 bwMode="auto">
            <a:xfrm flipV="1">
              <a:off x="1622630" y="5203555"/>
              <a:ext cx="1106488" cy="520700"/>
            </a:xfrm>
            <a:prstGeom prst="straightConnector1">
              <a:avLst/>
            </a:prstGeom>
            <a:ln w="12700"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387715" y="5229200"/>
              <a:ext cx="364202" cy="264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 dirty="0"/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903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583795"/>
          <a:ext cx="8441880" cy="128016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013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정부 설계감리기관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(SAC)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승인을 위해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Local Code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우선 적용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수행방안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UTAM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성과품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검토하고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Check List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작성하여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반영</a:t>
                      </a:r>
                      <a:endParaRPr kumimoji="0" lang="ko-KR" altLang="en-US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 수행 사업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정보 활용하여 설계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Risk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사전 조치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33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현지화 설계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 Local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규정 적용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974600" y="2822485"/>
          <a:ext cx="8441880" cy="137160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013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주요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Local Code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종류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5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SNiP</a:t>
                      </a: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: Building Construction Norms and Regulations, </a:t>
                      </a:r>
                      <a:r>
                        <a:rPr kumimoji="0" lang="ko-KR" altLang="en-US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러시아어 코드</a:t>
                      </a:r>
                      <a:endParaRPr kumimoji="0" lang="en-US" altLang="ko-KR" sz="105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KMK : Building Construction Norms and Regulations, </a:t>
                      </a:r>
                      <a:r>
                        <a:rPr kumimoji="0" lang="ko-KR" altLang="en-US" sz="105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우즈벡어</a:t>
                      </a:r>
                      <a:r>
                        <a:rPr kumimoji="0" lang="ko-KR" altLang="en-US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코드</a:t>
                      </a:r>
                      <a:endParaRPr kumimoji="0" lang="en-US" altLang="ko-KR" sz="105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5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SHNK</a:t>
                      </a:r>
                      <a:r>
                        <a:rPr kumimoji="0" lang="ru-RU" altLang="ko-KR" sz="105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2.08.02-09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ru-RU" altLang="ko-KR" sz="105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Public Buildings and Structure</a:t>
                      </a:r>
                      <a:endParaRPr kumimoji="0" lang="en-US" altLang="ko-KR" sz="105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5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PB</a:t>
                      </a: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10-573-03 : Rules of instalment and safe operation of steam and hot water pipelines</a:t>
                      </a: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PUE : Local Electrical Installations Code</a:t>
                      </a: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ВНТП</a:t>
                      </a: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81 : Norms Technological Designing of Thermal Power Plants (</a:t>
                      </a:r>
                      <a:r>
                        <a:rPr kumimoji="0" lang="ko-KR" altLang="en-US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소련 규정</a:t>
                      </a: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1981</a:t>
                      </a:r>
                      <a:r>
                        <a:rPr kumimoji="0" lang="ko-KR" altLang="en-US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년</a:t>
                      </a:r>
                      <a:r>
                        <a:rPr kumimoji="0" lang="en-US" altLang="ko-KR" sz="105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05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35"/>
          <p:cNvGrpSpPr>
            <a:grpSpLocks/>
          </p:cNvGrpSpPr>
          <p:nvPr/>
        </p:nvGrpSpPr>
        <p:grpSpPr bwMode="auto">
          <a:xfrm>
            <a:off x="1720990" y="4464115"/>
            <a:ext cx="3834950" cy="296862"/>
            <a:chOff x="589112" y="2929136"/>
            <a:chExt cx="2016199" cy="297525"/>
          </a:xfrm>
        </p:grpSpPr>
        <p:sp>
          <p:nvSpPr>
            <p:cNvPr id="19" name="한쪽 모서리가 잘린 사각형 18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현지화 설계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러시아어 번역 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000545" y="4845838"/>
          <a:ext cx="7434420" cy="1418477"/>
        </p:xfrm>
        <a:graphic>
          <a:graphicData uri="http://schemas.openxmlformats.org/drawingml/2006/table">
            <a:tbl>
              <a:tblPr/>
              <a:tblGrid>
                <a:gridCol w="125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 분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성격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수행방안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813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자체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성과품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공사용 도서로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SAC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제출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도면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계산서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번역 외주용역 발주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(60%)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자체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번역사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활용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(40%)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813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Vendor Data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SAC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제출 불필요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제출 필요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As-built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도서만 번역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공급 역무 포함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 (UTAM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 동일 적용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1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03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583605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605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Local Code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적용 예시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ko-KR" altLang="en-US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453267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-3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현지화 설계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 Local Code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적용 예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089690" y="1947342"/>
          <a:ext cx="8281786" cy="3732535"/>
        </p:xfrm>
        <a:graphic>
          <a:graphicData uri="http://schemas.openxmlformats.org/drawingml/2006/table">
            <a:tbl>
              <a:tblPr/>
              <a:tblGrid>
                <a:gridCol w="991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5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Local Code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내 용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특이사항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조치 내용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연관 분야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0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SAFETY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RULES 10-573-03 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운전온도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500℃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이상의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Alloy Steel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배관 표면의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Creep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발생 측정 위한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Reference Point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부착 요구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HP Steam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배관 설계 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Reference Point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반영 및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Spool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제작 시 설치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HRSG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제작시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Reference Point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설치 후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Pipe Spool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납품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배관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기계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8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SNIP_CRR_II_89_80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General plans of industrial enterprises</a:t>
                      </a: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플랜트 배치 관련 규정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건물 내화등급에 따른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빌딩별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이격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기준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Water cooler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와 빌딩간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이격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기준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Plot Plan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배치 시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이격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기준 반영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내화 등급에 따라 건물간 최대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18m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이격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    - Water cooler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와 빌딩간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21m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이격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전부서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312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설계오류 최소화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974600" y="1653787"/>
          <a:ext cx="8441880" cy="2607201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1441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설계검증팀의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설계도서 검토를 통한 설계도서 신뢰도 향상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3D Model Review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통한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접근성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운전 및 유지보수 편의성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(AOM)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검토 및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참여 유도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30% _ 2018. 02</a:t>
                      </a: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60%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_ 2018. 06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90% _ 2018. 12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Lessons Learned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활용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Package item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설계관리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 단계에서부터 패키지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Item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의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Interface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관리 실시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물량관리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,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책임소재 명확화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858">
                <a:tc>
                  <a:txBody>
                    <a:bodyPr/>
                    <a:lstStyle/>
                    <a:p>
                      <a:pPr marL="203400" marR="0" lvl="0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그룹 35"/>
          <p:cNvGrpSpPr>
            <a:grpSpLocks/>
          </p:cNvGrpSpPr>
          <p:nvPr/>
        </p:nvGrpSpPr>
        <p:grpSpPr bwMode="auto">
          <a:xfrm>
            <a:off x="1720990" y="4419110"/>
            <a:ext cx="3834950" cy="296862"/>
            <a:chOff x="589112" y="2929136"/>
            <a:chExt cx="2016199" cy="297525"/>
          </a:xfrm>
        </p:grpSpPr>
        <p:sp>
          <p:nvSpPr>
            <p:cNvPr id="22" name="한쪽 모서리가 잘린 사각형 2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시공성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고려한 설계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974600" y="4740958"/>
          <a:ext cx="8441880" cy="187452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485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공사준비팀과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설계팀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협업을 통하여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시공성을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고려한 설계 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 계획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워크샵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시공계획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워크샵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공동 시행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시공성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Bulk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물량관리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양중계획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가설계획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설계도서 작성 일정 선행관리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99">
                <a:tc>
                  <a:txBody>
                    <a:bodyPr/>
                    <a:lstStyle/>
                    <a:p>
                      <a:pPr marL="203400" marR="0" lvl="0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6718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62861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861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총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2,147 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건의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L/L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자료 검토하여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502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 채택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-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우즈베키스탄 수행사업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(UTAM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및 화공 사업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에 대한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L/L 354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 검토하여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184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 채택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분야별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L/L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검토 및 채택 현황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우즈베키스탄 현지 수행 사업에 대한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L/L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을 중점적으로 검토 후 반영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19499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기 수행사업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Lessons Learned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반영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125295" y="2708921"/>
          <a:ext cx="8201177" cy="1368181"/>
        </p:xfrm>
        <a:graphic>
          <a:graphicData uri="http://schemas.openxmlformats.org/drawingml/2006/table">
            <a:tbl>
              <a:tblPr/>
              <a:tblGrid>
                <a:gridCol w="730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0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3194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구분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총계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토목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건축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기계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배관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전기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계장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환경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HVAC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소방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기타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56">
                <a:tc rowSpan="2"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전체사업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검토대상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2,147</a:t>
                      </a:r>
                      <a:endParaRPr lang="en-US" altLang="ko-KR" sz="105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56">
                <a:tc vMerge="1"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채택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502</a:t>
                      </a:r>
                      <a:endParaRPr lang="en-US" altLang="ko-KR" sz="105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56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우즈벡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</a:t>
                      </a:r>
                      <a:endParaRPr kumimoji="0" lang="en-US" altLang="ko-KR" sz="11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검토대상</a:t>
                      </a:r>
                      <a:endParaRPr kumimoji="0" lang="en-US" altLang="ko-KR" sz="11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354</a:t>
                      </a:r>
                      <a:endParaRPr lang="en-US" altLang="ko-KR" sz="105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5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채택</a:t>
                      </a:r>
                      <a:endParaRPr kumimoji="0" lang="en-US" altLang="ko-KR" sz="11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184</a:t>
                      </a:r>
                      <a:endParaRPr lang="en-US" altLang="ko-KR" sz="1050" b="1" i="0" u="none" strike="noStrike" dirty="0">
                        <a:solidFill>
                          <a:srgbClr val="0000FF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차트 3"/>
          <p:cNvGraphicFramePr/>
          <p:nvPr>
            <p:extLst/>
          </p:nvPr>
        </p:nvGraphicFramePr>
        <p:xfrm>
          <a:off x="6636060" y="4194084"/>
          <a:ext cx="2880000" cy="16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차트 29"/>
          <p:cNvGraphicFramePr/>
          <p:nvPr>
            <p:extLst/>
          </p:nvPr>
        </p:nvGraphicFramePr>
        <p:xfrm>
          <a:off x="2632633" y="4175818"/>
          <a:ext cx="2880000" cy="16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줄무늬가 있는 오른쪽 화살표 6"/>
          <p:cNvSpPr/>
          <p:nvPr/>
        </p:nvSpPr>
        <p:spPr bwMode="auto">
          <a:xfrm>
            <a:off x="5690955" y="4689140"/>
            <a:ext cx="720080" cy="630070"/>
          </a:xfrm>
          <a:prstGeom prst="stripedRightArrow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9136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62861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861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Lessons Learned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적용 예시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ko-KR" altLang="en-US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453267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기 수행사업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Lessons Learned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반영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125295" y="1943835"/>
          <a:ext cx="8201177" cy="4323138"/>
        </p:xfrm>
        <a:graphic>
          <a:graphicData uri="http://schemas.openxmlformats.org/drawingml/2006/table">
            <a:tbl>
              <a:tblPr/>
              <a:tblGrid>
                <a:gridCol w="82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프로젝트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분야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사례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UTCC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098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UKAN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운송</a:t>
                      </a:r>
                      <a:endParaRPr lang="ko-KR" altLang="en-US" sz="1200" dirty="0">
                        <a:latin typeface="Century Gothic" panose="020B0502020202020204" pitchFamily="34" charset="0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TSR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운송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중 열차 하역 과정에서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Packing Case(Steel Case)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내부 화재 발생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하역 작업을 위해 열차와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Steel Case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고정을 위한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Steel Wire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절단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(Grinding)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과정에서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Spark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발생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    Spark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가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Case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하부 틈을 통해 진공포장지에 전이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당 계약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Forwarder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입회 하에 작업 진행 및 화재 예방 조치 실시 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1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UGCC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strike="noStrike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건축</a:t>
                      </a:r>
                      <a:endParaRPr lang="ko-KR" altLang="en-US" sz="1200" strike="noStrike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SNIP 21-01-97 Table 4 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건물내화등급에 따라 구조 </a:t>
                      </a:r>
                      <a:r>
                        <a:rPr kumimoji="0" lang="ko-KR" altLang="en-US" sz="1200" b="0" strike="noStrike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부재별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내화적용 상이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    (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내화등급 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등급 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지붕 주요 구조부재에 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30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 내화 적용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1200" b="0" strike="noStrike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Local Fire Code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따른 내화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방화 규정 검토 필수</a:t>
                      </a:r>
                    </a:p>
                    <a:p>
                      <a:pPr marL="216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- NPB 105-03</a:t>
                      </a:r>
                    </a:p>
                    <a:p>
                      <a:pPr marL="216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- SNIP 21-01-97</a:t>
                      </a:r>
                    </a:p>
                    <a:p>
                      <a:pPr marL="216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kumimoji="0" lang="en-US" altLang="ko-KR" sz="1200" b="0" strike="noStrike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ShNK</a:t>
                      </a: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2.01.02.04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Local Code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따른 </a:t>
                      </a:r>
                      <a:r>
                        <a:rPr kumimoji="0" lang="ko-KR" altLang="en-US" sz="12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내화 등급 조기 승인 후 설계 반영</a:t>
                      </a:r>
                      <a:endParaRPr kumimoji="0" lang="en-US" altLang="ko-KR" sz="1200" b="0" strike="noStrike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793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UTAM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현대하모니 M" pitchFamily="18" charset="-127"/>
                          <a:cs typeface="Arial" panose="020B0604020202020204" pitchFamily="34" charset="0"/>
                        </a:rPr>
                        <a:t>계장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EHT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시공 완료 전 동절기에 동결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line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발생</a:t>
                      </a:r>
                      <a:endParaRPr lang="en-US" altLang="ko-KR" sz="12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현대하모니 M" panose="02020603020101020101" pitchFamily="18" charset="-127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건물 시공 완료 전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CCW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동작 시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 DPIT Impulse line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동결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현대하모니 M" panose="02020603020101020101" pitchFamily="18" charset="-127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옥외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 Instrument Box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내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Impulse line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 동결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동절기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임시 보온재 설치 후 기기 동작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.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옥외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 Instrument Box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내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Permanent Insulation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현대하모니 M" panose="02020603020101020101" pitchFamily="18" charset="-127"/>
                        </a:rPr>
                        <a:t>조기 설치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현대하모니 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508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4"/>
          <a:ext cx="8441880" cy="462960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960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전체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131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 검토 수 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29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건 적용 중이며 지속 발굴 중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공종별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검토 현황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VE 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적용 예시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⑤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Value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Engineering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261981" y="2258870"/>
          <a:ext cx="7392451" cy="864000"/>
        </p:xfrm>
        <a:graphic>
          <a:graphicData uri="http://schemas.openxmlformats.org/drawingml/2006/table">
            <a:tbl>
              <a:tblPr/>
              <a:tblGrid>
                <a:gridCol w="672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2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토목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건축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기계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전기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C&amp;I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환경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HVAC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소방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적용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225570" y="3678006"/>
          <a:ext cx="8082426" cy="2181265"/>
        </p:xfrm>
        <a:graphic>
          <a:graphicData uri="http://schemas.openxmlformats.org/drawingml/2006/table">
            <a:tbl>
              <a:tblPr/>
              <a:tblGrid>
                <a:gridCol w="7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1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5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분야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제안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</a:rPr>
                        <a:t>ITEM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As-is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To-be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기대효과</a:t>
                      </a:r>
                      <a:endParaRPr kumimoji="0" lang="ko-KR" alt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4716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환경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RO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회수율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증대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0" algn="ctr" fontAlgn="ctr"/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재생횟수 조정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아래 설계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factor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재검토를 통한 토목 구조물 크기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</a:rPr>
                        <a:t> 축소 검토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05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0400" marR="0" lvl="0" indent="-230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토목 공사비용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40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만불 절감 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4475820" y="4329101"/>
          <a:ext cx="3742348" cy="1377407"/>
        </p:xfrm>
        <a:graphic>
          <a:graphicData uri="http://schemas.openxmlformats.org/drawingml/2006/table">
            <a:tbl>
              <a:tblPr/>
              <a:tblGrid>
                <a:gridCol w="147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기존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현대하모니 M" pitchFamily="18" charset="-127"/>
                          <a:cs typeface="+mn-cs"/>
                        </a:rPr>
                        <a:t>변경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213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WT RO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회수율 향상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7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WWT RO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회수율 향상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Softener, MBE 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재생 횟수 감축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일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회 재생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일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회 재생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Pond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</a:rPr>
                        <a:t>Size 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13,850 m</a:t>
                      </a:r>
                      <a:r>
                        <a:rPr kumimoji="0" lang="en-US" altLang="ko-KR" sz="1000" b="0" kern="1200" baseline="300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9,550 m</a:t>
                      </a:r>
                      <a:r>
                        <a:rPr kumimoji="0" lang="en-US" altLang="ko-KR" sz="1000" b="0" kern="1200" baseline="300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10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38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39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①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기자재 적기 발주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(PO Plan)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62861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8610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Long Lead Item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 계획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536160" y="1620219"/>
            <a:ext cx="2635332" cy="295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defRPr/>
            </a:pP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</a:rPr>
              <a:t>Long Lead Item ’17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latin typeface="현대하모니 M" pitchFamily="18" charset="-127"/>
                <a:ea typeface="현대하모니 M" pitchFamily="18" charset="-127"/>
              </a:rPr>
              <a:t>년 내 발주 완료 목표</a:t>
            </a:r>
            <a:endParaRPr lang="en-US" altLang="ko-KR" sz="1100" b="1" dirty="0">
              <a:ln>
                <a:solidFill>
                  <a:srgbClr val="FFFFFF">
                    <a:alpha val="0"/>
                  </a:srgb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2028826" y="1988841"/>
          <a:ext cx="8172001" cy="4347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48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8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48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0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50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No.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납기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(PO~FOB)</a:t>
                      </a:r>
                      <a:endParaRPr lang="ko-KR" altLang="en-US" sz="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</a:t>
                      </a:r>
                      <a:endParaRPr lang="ko-KR" altLang="en-US" sz="9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FOB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On-Site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Remark</a:t>
                      </a:r>
                      <a:endParaRPr lang="ko-KR" altLang="en-US" sz="1000" b="1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 /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GTG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 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#1 (Stock)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6.5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2017-12-15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2018-06-30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2018-11-27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대기</a:t>
                      </a:r>
                      <a:endParaRPr lang="en-US" altLang="ko-KR" sz="1000" b="1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(Stock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협의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GTG #1 (Stock)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6.5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#2 (Stock)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7.5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2018-07-30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2018-11-27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GTG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#2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14.5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2019-02-28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2019-07-28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ST/STG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#1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12.5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2018-12-31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2019-03-30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STG #1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14.5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2019-02-28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2019-07-28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 #2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2019-06-30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STG #2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14.5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2019-02-28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2019-07-28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HRSG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Module #1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2018-09-30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2019-01-15</a:t>
                      </a: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대기</a:t>
                      </a: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Module #2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2019-01-30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2019-06-30</a:t>
                      </a: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Stack #1 &amp; #2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2018-10-16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Steam Surface Condenser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2017-11-30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2019-01-30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2019-05-15</a:t>
                      </a:r>
                    </a:p>
                  </a:txBody>
                  <a:tcPr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대기</a:t>
                      </a: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Power Transformer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2017-11-30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2018-08-30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2019-01-27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대기</a:t>
                      </a: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44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SWYD System</a:t>
                      </a:r>
                      <a:endParaRPr lang="ko-KR" altLang="en-US" sz="1000" b="1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2017-12-22</a:t>
                      </a:r>
                    </a:p>
                  </a:txBody>
                  <a:tcPr marL="90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2018-09-24</a:t>
                      </a:r>
                    </a:p>
                  </a:txBody>
                  <a:tcPr marL="46800" marR="468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2019-01-07</a:t>
                      </a:r>
                    </a:p>
                  </a:txBody>
                  <a:tcPr marL="468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대기</a:t>
                      </a:r>
                    </a:p>
                  </a:txBody>
                  <a:tcPr marL="90000" marR="108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2340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32175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</a:t>
            </a:r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수주 대비 변동사항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3590846"/>
            <a:ext cx="8892233" cy="262846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0990" y="3428999"/>
            <a:ext cx="3834950" cy="296862"/>
            <a:chOff x="589112" y="2929136"/>
            <a:chExt cx="2016199" cy="297525"/>
          </a:xfrm>
        </p:grpSpPr>
        <p:sp>
          <p:nvSpPr>
            <p:cNvPr id="18" name="한쪽 모서리가 잘린 사각형 1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사업진행경과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045551" y="1403775"/>
          <a:ext cx="8530375" cy="166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72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항목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변경전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변경후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증감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(USD)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비고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394"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계약금액 변경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USD 328,066,000</a:t>
                      </a: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 103,960,000</a:t>
                      </a: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매출원가율 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: 92.05%)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USD 318,066,000</a:t>
                      </a: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EUR 103,960,000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매출원가율 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: 94.90%)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- 10,000,000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ts val="1300"/>
                        </a:lnSpc>
                      </a:pPr>
                      <a:endParaRPr lang="en-US" altLang="ko-KR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(+ 2.85%)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endParaRPr lang="en-US" altLang="ko-KR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062"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공사기간 변경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Unit #1 : 822 days (28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Unit #2 : 914 days (30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Unit #1 : 974 days (32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Unit #2 : 1034 days (34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공기 </a:t>
                      </a:r>
                      <a:r>
                        <a:rPr lang="en-US" altLang="ko-KR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 추가 확보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 bwMode="black">
          <a:xfrm>
            <a:off x="1730516" y="1133744"/>
            <a:ext cx="8892233" cy="211523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998730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변경계약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(2017.07.06)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주요 내용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2045551" y="3832198"/>
          <a:ext cx="8505945" cy="2238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990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번호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항목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진행경과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비고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 착공 허가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2017.09.06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r>
                        <a:rPr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발주처와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GASN(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공사감리기관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r>
                        <a:rPr lang="en-US" altLang="ko-KR" sz="120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間 감리계약 체결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대통령 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Decree (No.3264)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발효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2017.09.12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사업부지 인수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2017.09.18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공문 접수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NTP 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발효 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선수금 지급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2017.10.10</a:t>
                      </a:r>
                      <a:endParaRPr lang="ko-KR" altLang="en-US" sz="1200" dirty="0" smtClean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7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임시 현장사무소 개설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2017.11.13</a:t>
                      </a:r>
                      <a:endParaRPr lang="ko-KR" altLang="en-US" sz="1200" dirty="0" smtClean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‘18.03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월 현장사무실 및 캠프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27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공사보험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(EAR)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부보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2017.11.16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UZBEKINVEST (OAC+36</a:t>
                      </a: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</a:t>
                      </a: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08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부지정지공사 착공</a:t>
                      </a:r>
                      <a:endParaRPr lang="ko-KR" altLang="en-US" sz="12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2017.12.15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(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예정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200" dirty="0" smtClean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endParaRPr lang="ko-KR" altLang="en-US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2584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40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Package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기자재 분리 발주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974600" y="4250322"/>
          <a:ext cx="8441880" cy="161544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3944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Vendor Data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조기 접수 및 관리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주요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Vendor Data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조기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접수를 위해 지급조건과 연계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BOQ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누락 분 발생 방지 </a:t>
                      </a:r>
                      <a:endParaRPr kumimoji="0" lang="en-US" altLang="ko-KR" sz="1400" b="0" strike="sngStrike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72000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Package Item Scope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변경관리모듈 프로그램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(SCN)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적용으로 자재 및 도서 검토 역무 누락 최소화</a:t>
                      </a:r>
                      <a:endParaRPr kumimoji="0" lang="en-US" altLang="ko-KR" sz="1200" b="0" strike="sngStrike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440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주요 </a:t>
                      </a:r>
                      <a:r>
                        <a:rPr kumimoji="0" lang="en-US" altLang="ko-KR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Package </a:t>
                      </a:r>
                      <a:r>
                        <a:rPr kumimoji="0" lang="ko-KR" altLang="en-US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분야별 담당자 지정</a:t>
                      </a:r>
                      <a:endParaRPr kumimoji="0" lang="en-US" altLang="ko-KR" sz="1400" b="0" strike="noStrike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440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Package</a:t>
                      </a:r>
                      <a:r>
                        <a:rPr kumimoji="0" lang="ko-KR" altLang="en-US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별 </a:t>
                      </a:r>
                      <a:r>
                        <a:rPr kumimoji="0" lang="en-US" altLang="ko-KR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Workshop </a:t>
                      </a:r>
                      <a:r>
                        <a:rPr kumimoji="0" lang="ko-KR" altLang="en-US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실시 </a:t>
                      </a:r>
                      <a:r>
                        <a:rPr kumimoji="0" lang="en-US" altLang="ko-KR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설계 및 시공담당자 참석</a:t>
                      </a:r>
                      <a:r>
                        <a:rPr kumimoji="0" lang="en-US" altLang="ko-KR" sz="1400" b="0" strike="noStrike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0990" y="3890281"/>
            <a:ext cx="3834950" cy="296862"/>
            <a:chOff x="589112" y="2929136"/>
            <a:chExt cx="2016199" cy="297525"/>
          </a:xfrm>
        </p:grpSpPr>
        <p:sp>
          <p:nvSpPr>
            <p:cNvPr id="18" name="한쪽 모서리가 잘린 사각형 1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Package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기자재 관리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858634" y="1699419"/>
          <a:ext cx="7614414" cy="18165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84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257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구  분</a:t>
                      </a: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HRSG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Cooling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Tower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Intake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Facility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CTCS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Comp Air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Fuel Gas Comp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Elec Heater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WT/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kern="1200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WWT</a:t>
                      </a:r>
                      <a:endParaRPr lang="ko-KR" altLang="en-US" sz="1200" b="0" kern="1200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36000" marR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50">
                <a:tc rowSpan="3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Bulk</a:t>
                      </a: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Piping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ko-KR" alt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60">
                <a:tc vMerge="1"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FontTx/>
                        <a:buNone/>
                      </a:pPr>
                      <a:endParaRPr lang="en-US" sz="1200" b="1" i="0" u="none" strike="noStrike" kern="1200" dirty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Earthing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&amp; Lightning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972">
                <a:tc vMerge="1"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buFontTx/>
                        <a:buNone/>
                      </a:pPr>
                      <a:endParaRPr lang="en-US" sz="1200" b="1" i="0" u="none" strike="noStrike" kern="120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Cable &amp; Raceway</a:t>
                      </a: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03">
                <a:tc gridSpan="2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LV SWGR / MCC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endParaRPr lang="en-US" sz="1200" b="0" i="0" u="none" strike="noStrike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Tx/>
                        <a:buNone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O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231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41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8" name="그룹 35"/>
          <p:cNvGrpSpPr>
            <a:grpSpLocks/>
          </p:cNvGrpSpPr>
          <p:nvPr/>
        </p:nvGrpSpPr>
        <p:grpSpPr bwMode="auto">
          <a:xfrm>
            <a:off x="1720990" y="1358770"/>
            <a:ext cx="3834950" cy="296862"/>
            <a:chOff x="589112" y="2929136"/>
            <a:chExt cx="2016199" cy="297525"/>
          </a:xfrm>
        </p:grpSpPr>
        <p:sp>
          <p:nvSpPr>
            <p:cNvPr id="9" name="한쪽 모서리가 잘린 사각형 8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③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기자재 품질 관리 방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045550" y="1763814"/>
          <a:ext cx="8190910" cy="4590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59"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kumimoji="1"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현 안</a:t>
                      </a:r>
                      <a:endParaRPr kumimoji="1" lang="en-US" altLang="ko-KR" sz="1200" b="1" kern="12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kumimoji="1"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수행 방안 </a:t>
                      </a:r>
                      <a:r>
                        <a:rPr kumimoji="1" lang="ko-KR" altLang="en-US" sz="1200" b="1" kern="120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itchFamily="18" charset="-127"/>
                          <a:ea typeface="현대하모니 L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1"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현대하모니 L" pitchFamily="18" charset="-127"/>
                        <a:ea typeface="현대하모니 L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3753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치수</a:t>
                      </a:r>
                      <a:r>
                        <a:rPr kumimoji="0" lang="en-US" altLang="ko-KR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수량불량 발생</a:t>
                      </a: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용접불량 발생</a:t>
                      </a: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도장불량 발생</a:t>
                      </a: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포장불량 발생</a:t>
                      </a: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000" marR="78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Sub-Vendor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품질관리 강화 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Vendor TBE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시 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Sub-vendor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검토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부적합 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Sub-vendor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제재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marR="0" lvl="1" indent="-17280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제작 전 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Sub-Vendor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에 대한 품질 감사 시행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indent="-17145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UTCC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수행용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품질도서 작성   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GTR-Q(Quality)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기자재업체 계약서 반영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marR="0" lvl="1" indent="-17280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Packing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요건 강화 및 당사 품질팀원 검사참여 확대 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  <a:sym typeface="Wingdings" panose="05000000000000000000" pitchFamily="2" charset="2"/>
                      </a:endParaRPr>
                    </a:p>
                    <a:p>
                      <a:pPr marL="171450" indent="-17145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제작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품질일정 관리 강화 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 Month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Ahead Schedule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로 품질검사 일정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관리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indent="-17145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철골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Package Item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품질검사 강화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Surveillance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시행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Pre-Assembly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시험검사 수행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상주 검사원 배치 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일정 및 품질 관리 강화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indent="-17145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200" b="1" i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설계팀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및 유관부서 검사 참여 확대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검사 계획서</a:t>
                      </a: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(ITP)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작성시 설계담당자 협업을 통한 검사항목 누락 방지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lvl="1" indent="-172800" algn="l" defTabSz="914400" rtl="0" eaLnBrk="1" latinLnBrk="1" hangingPunct="1">
                        <a:lnSpc>
                          <a:spcPts val="16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주요 검사 시 설계 팀 인원 참여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Pre-shipment Inspection </a:t>
                      </a: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수행</a:t>
                      </a:r>
                      <a:endParaRPr kumimoji="0" lang="en-US" altLang="ko-KR" sz="1200" b="1" i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marR="0" lvl="1" indent="-17280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1" i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1" i="0" kern="1200" baseline="0" noProof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해당 아이템에 대해 전수검사 </a:t>
                      </a:r>
                      <a:endParaRPr kumimoji="0" lang="en-US" altLang="ko-KR" sz="1200" b="1" i="0" kern="1200" baseline="0" noProof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marR="0" lvl="1" indent="-17280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1200" b="1" i="0" kern="1200" baseline="0" noProof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Packing </a:t>
                      </a:r>
                      <a:r>
                        <a:rPr kumimoji="0" lang="ko-KR" altLang="en-US" sz="1200" b="1" i="0" kern="1200" baseline="0" noProof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상태의 검사 </a:t>
                      </a:r>
                      <a:endParaRPr kumimoji="0" lang="en-US" altLang="ko-KR" sz="1200" b="1" i="0" kern="1200" baseline="0" noProof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360000" marR="0" lvl="1" indent="-17280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1200" b="1" i="0" kern="1200" baseline="0" noProof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Pre-shipment Inspection</a:t>
                      </a:r>
                      <a:r>
                        <a:rPr kumimoji="0" lang="ko-KR" altLang="en-US" sz="1200" b="1" i="0" kern="1200" baseline="0" noProof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을 통한 중복 검사 수행</a:t>
                      </a:r>
                      <a:endParaRPr kumimoji="0" lang="en-US" altLang="ko-KR" sz="1100" b="0" i="0" u="none" strike="noStrike" kern="1200" cap="none" spc="0" normalizeH="0" baseline="0" noProof="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8000" marR="78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412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358770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358770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운송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(Overall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운송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Route)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716181" y="953725"/>
            <a:ext cx="2994425" cy="4985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20000"/>
              </a:lnSpc>
              <a:spcBef>
                <a:spcPts val="600"/>
              </a:spcBef>
              <a:buClr>
                <a:srgbClr val="000000"/>
              </a:buClr>
              <a:defRPr/>
            </a:pP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▣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미국 제제로 인한 이란 루트 제한으로 </a:t>
            </a:r>
            <a:r>
              <a:rPr lang="ko-KR" altLang="en-US" sz="11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화물량에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 따라 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TCR/TSR 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및 </a:t>
            </a:r>
            <a:r>
              <a:rPr lang="en-US" altLang="ko-KR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China Trucking </a:t>
            </a:r>
            <a:r>
              <a:rPr lang="ko-KR" altLang="en-US" sz="11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itchFamily="34" charset="0"/>
              </a:rPr>
              <a:t>적정 선정</a:t>
            </a:r>
            <a:endParaRPr lang="en-US" altLang="ko-KR" sz="1100" b="1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887200" y="1449688"/>
            <a:ext cx="1581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현대하모니 L" pitchFamily="18" charset="-127"/>
                <a:ea typeface="현대하모니 L" pitchFamily="18" charset="-127"/>
                <a:cs typeface="Arial" pitchFamily="34" charset="0"/>
              </a:rPr>
              <a:t>Loading/Transit Port</a:t>
            </a:r>
            <a:endParaRPr lang="ko-KR" altLang="en-US" sz="1100" b="1" dirty="0"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614657" y="1457519"/>
            <a:ext cx="936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rPr>
              <a:t>UTCC Site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1852852" y="4382758"/>
          <a:ext cx="8653639" cy="177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52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0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Transportation</a:t>
                      </a:r>
                      <a:r>
                        <a:rPr lang="en-US" altLang="ko-KR" sz="900" baseline="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Route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Distance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운송소요기간</a:t>
                      </a:r>
                      <a:endParaRPr lang="en-US" altLang="ko-KR" sz="900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화물 종류</a:t>
                      </a:r>
                      <a:endParaRPr lang="en-US" altLang="ko-KR" sz="900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Cargo</a:t>
                      </a:r>
                      <a:r>
                        <a:rPr lang="en-US" altLang="ko-KR" sz="900" baseline="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Limitation</a:t>
                      </a:r>
                      <a:endParaRPr lang="en-US" altLang="ko-KR" sz="900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①</a:t>
                      </a:r>
                      <a:r>
                        <a:rPr lang="en-US" altLang="ko-KR" sz="850" b="1" baseline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5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ASIAN</a:t>
                      </a:r>
                      <a:r>
                        <a:rPr lang="en-US" altLang="ko-KR" sz="850" b="1" baseline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OCEAN</a:t>
                      </a:r>
                      <a:endParaRPr lang="ko-KR" altLang="en-US" sz="85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15,000km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50</a:t>
                      </a:r>
                      <a:r>
                        <a:rPr lang="en-US" altLang="ko-KR" sz="85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~60 days</a:t>
                      </a:r>
                      <a:endParaRPr lang="ko-KR" altLang="en-US" sz="85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중량물</a:t>
                      </a: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/ </a:t>
                      </a: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 / 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제한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rgbClr val="0070C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② EUROPIAN</a:t>
                      </a:r>
                      <a:r>
                        <a:rPr lang="en-US" altLang="ko-KR" sz="850" b="1" baseline="0" dirty="0" smtClean="0">
                          <a:solidFill>
                            <a:srgbClr val="0070C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OCEAN</a:t>
                      </a:r>
                      <a:endParaRPr lang="ko-KR" altLang="en-US" sz="850" b="1" dirty="0">
                        <a:solidFill>
                          <a:srgbClr val="0070C0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6,000km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15~20</a:t>
                      </a:r>
                      <a:r>
                        <a:rPr lang="en-US" altLang="ko-KR" sz="85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days</a:t>
                      </a:r>
                      <a:endParaRPr lang="ko-KR" altLang="en-US" sz="85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중량물</a:t>
                      </a: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/ </a:t>
                      </a: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 / 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제한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rgbClr val="7030A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③ DON-VOLGA</a:t>
                      </a:r>
                      <a:endParaRPr lang="ko-KR" altLang="en-US" sz="85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4,000km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70~90</a:t>
                      </a:r>
                      <a:r>
                        <a:rPr lang="en-US" altLang="ko-KR" sz="85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days</a:t>
                      </a:r>
                      <a:endParaRPr lang="ko-KR" altLang="en-US" sz="85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Heavy Bulk(</a:t>
                      </a:r>
                      <a:r>
                        <a:rPr lang="ko-KR" altLang="en-US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중량물</a:t>
                      </a:r>
                      <a:r>
                        <a:rPr lang="en-US" altLang="ko-KR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850" b="1" dirty="0" smtClean="0"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L 43m x W 7.6m x H 7.6m, </a:t>
                      </a:r>
                      <a:r>
                        <a:rPr lang="en-US" altLang="ko-KR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484 ton</a:t>
                      </a:r>
                      <a:endParaRPr lang="ko-KR" altLang="en-US" sz="850" b="1" dirty="0" smtClean="0"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④ POTI</a:t>
                      </a:r>
                      <a:endParaRPr lang="ko-KR" altLang="en-US" sz="85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4,000km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40~60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 / 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L 18m x W 4m x H 4m, 50 ton</a:t>
                      </a:r>
                      <a:endParaRPr lang="ko-KR" altLang="en-US" sz="850" b="1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⑤ TCR (</a:t>
                      </a:r>
                      <a:r>
                        <a:rPr lang="ko-KR" altLang="en-US" sz="85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중국</a:t>
                      </a:r>
                      <a:r>
                        <a:rPr lang="en-US" altLang="ko-KR" sz="85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85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6,942km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40~60 days</a:t>
                      </a:r>
                      <a:endParaRPr lang="ko-KR" altLang="en-US" sz="85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</a:t>
                      </a: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L 11.8m x W 2.3m x H 2.5m, 25 ton</a:t>
                      </a:r>
                      <a:endParaRPr lang="ko-KR" altLang="en-US" sz="850" b="1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⑥ TSR (</a:t>
                      </a:r>
                      <a:r>
                        <a:rPr lang="ko-KR" altLang="en-US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러시아</a:t>
                      </a:r>
                      <a:r>
                        <a:rPr lang="en-US" altLang="ko-KR" sz="85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850" b="1" dirty="0"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8,000km</a:t>
                      </a:r>
                      <a:endParaRPr lang="ko-KR" altLang="en-US" sz="85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40~60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L 11.8m x W 2.3m x H 2.5m, 25 ton</a:t>
                      </a:r>
                      <a:endParaRPr lang="ko-KR" altLang="en-US" sz="85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strike="noStrike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⑦ CHINA</a:t>
                      </a:r>
                      <a:r>
                        <a:rPr lang="en-US" altLang="ko-KR" sz="850" b="1" strike="noStrike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TRUCKING</a:t>
                      </a:r>
                      <a:endParaRPr lang="ko-KR" altLang="en-US" sz="850" b="1" strike="noStrike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50" b="1" strike="noStrike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1" strike="noStrike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6,050km</a:t>
                      </a:r>
                      <a:endParaRPr lang="ko-KR" altLang="en-US" sz="850" b="1" strike="noStrike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strike="noStrike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40~80 days</a:t>
                      </a:r>
                      <a:endParaRPr lang="ko-KR" altLang="en-US" sz="850" b="1" strike="noStrike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5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Container / 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L 20m x W 5m x H 5m, 75 ton</a:t>
                      </a:r>
                      <a:endParaRPr lang="ko-KR" altLang="en-US" sz="850" b="1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79" name="직선 화살표 연결선 78"/>
          <p:cNvCxnSpPr/>
          <p:nvPr/>
        </p:nvCxnSpPr>
        <p:spPr bwMode="auto">
          <a:xfrm>
            <a:off x="3580398" y="5612894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83" name="직선 화살표 연결선 82"/>
          <p:cNvCxnSpPr/>
          <p:nvPr/>
        </p:nvCxnSpPr>
        <p:spPr bwMode="auto">
          <a:xfrm>
            <a:off x="3580398" y="5830418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84" name="직선 화살표 연결선 83"/>
          <p:cNvCxnSpPr/>
          <p:nvPr/>
        </p:nvCxnSpPr>
        <p:spPr bwMode="auto">
          <a:xfrm>
            <a:off x="3580398" y="5395370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85" name="직선 화살표 연결선 84"/>
          <p:cNvCxnSpPr/>
          <p:nvPr/>
        </p:nvCxnSpPr>
        <p:spPr bwMode="auto">
          <a:xfrm>
            <a:off x="3580398" y="6047943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86" name="직선 화살표 연결선 85"/>
          <p:cNvCxnSpPr/>
          <p:nvPr/>
        </p:nvCxnSpPr>
        <p:spPr bwMode="auto">
          <a:xfrm>
            <a:off x="3580398" y="5177846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0A0"/>
            </a:solidFill>
            <a:prstDash val="solid"/>
            <a:round/>
            <a:headEnd type="none"/>
            <a:tailEnd type="triangle"/>
          </a:ln>
          <a:effectLst/>
        </p:spPr>
      </p:cxnSp>
      <p:sp>
        <p:nvSpPr>
          <p:cNvPr id="69" name="직사각형 68"/>
          <p:cNvSpPr/>
          <p:nvPr/>
        </p:nvSpPr>
        <p:spPr>
          <a:xfrm>
            <a:off x="1712840" y="6264316"/>
            <a:ext cx="6093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현대하모니 L" panose="02020603020101020101" pitchFamily="18" charset="-127"/>
              </a:rPr>
              <a:t>전체 운송물량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현대하모니 L" panose="02020603020101020101" pitchFamily="18" charset="-127"/>
              </a:rPr>
              <a:t>: 68,444 CBM,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현대하모니 L" panose="02020603020101020101" pitchFamily="18" charset="-127"/>
              </a:rPr>
              <a:t>운송기간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a typeface="현대하모니 L" panose="02020603020101020101" pitchFamily="18" charset="-127"/>
              </a:rPr>
              <a:t>(2017.12.31 ~ 2019.09.10)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a typeface="현대하모니 L" panose="02020603020101020101" pitchFamily="18" charset="-127"/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3580398" y="4742798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82" name="직선 화살표 연결선 81"/>
          <p:cNvCxnSpPr/>
          <p:nvPr/>
        </p:nvCxnSpPr>
        <p:spPr bwMode="auto">
          <a:xfrm>
            <a:off x="3580398" y="4960322"/>
            <a:ext cx="35536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6" name="그룹 5"/>
          <p:cNvGrpSpPr/>
          <p:nvPr/>
        </p:nvGrpSpPr>
        <p:grpSpPr>
          <a:xfrm>
            <a:off x="1856532" y="1515080"/>
            <a:ext cx="8656637" cy="2904141"/>
            <a:chOff x="713531" y="1647506"/>
            <a:chExt cx="8656637" cy="3137709"/>
          </a:xfrm>
        </p:grpSpPr>
        <p:pic>
          <p:nvPicPr>
            <p:cNvPr id="22" name="Picture 3" descr="C:\Documents and Settings\HEC\바탕 화면\jjyyy.bmp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Diffused trans="52000" intensity="1"/>
                      </a14:imgEffect>
                      <a14:imgEffect>
                        <a14:brightnessContrast bright="-5000" contras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31" y="1797802"/>
              <a:ext cx="8656637" cy="298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자유형 31"/>
            <p:cNvSpPr/>
            <p:nvPr/>
          </p:nvSpPr>
          <p:spPr>
            <a:xfrm>
              <a:off x="5170816" y="2347476"/>
              <a:ext cx="3664473" cy="822323"/>
            </a:xfrm>
            <a:custGeom>
              <a:avLst/>
              <a:gdLst>
                <a:gd name="connsiteX0" fmla="*/ 3057063 w 3176233"/>
                <a:gd name="connsiteY0" fmla="*/ 717557 h 717557"/>
                <a:gd name="connsiteX1" fmla="*/ 3167899 w 3176233"/>
                <a:gd name="connsiteY1" fmla="*/ 551303 h 717557"/>
                <a:gd name="connsiteX2" fmla="*/ 3130954 w 3176233"/>
                <a:gd name="connsiteY2" fmla="*/ 385048 h 717557"/>
                <a:gd name="connsiteX3" fmla="*/ 2835390 w 3176233"/>
                <a:gd name="connsiteY3" fmla="*/ 348103 h 717557"/>
                <a:gd name="connsiteX4" fmla="*/ 2567536 w 3176233"/>
                <a:gd name="connsiteY4" fmla="*/ 144903 h 717557"/>
                <a:gd name="connsiteX5" fmla="*/ 2355099 w 3176233"/>
                <a:gd name="connsiteY5" fmla="*/ 15594 h 717557"/>
                <a:gd name="connsiteX6" fmla="*/ 2114954 w 3176233"/>
                <a:gd name="connsiteY6" fmla="*/ 6357 h 717557"/>
                <a:gd name="connsiteX7" fmla="*/ 1884045 w 3176233"/>
                <a:gd name="connsiteY7" fmla="*/ 52539 h 717557"/>
                <a:gd name="connsiteX8" fmla="*/ 1440699 w 3176233"/>
                <a:gd name="connsiteY8" fmla="*/ 357339 h 717557"/>
                <a:gd name="connsiteX9" fmla="*/ 1108190 w 3176233"/>
                <a:gd name="connsiteY9" fmla="*/ 264975 h 717557"/>
                <a:gd name="connsiteX10" fmla="*/ 904990 w 3176233"/>
                <a:gd name="connsiteY10" fmla="*/ 135666 h 717557"/>
                <a:gd name="connsiteX11" fmla="*/ 230736 w 3176233"/>
                <a:gd name="connsiteY11" fmla="*/ 154139 h 717557"/>
                <a:gd name="connsiteX12" fmla="*/ 46008 w 3176233"/>
                <a:gd name="connsiteY12" fmla="*/ 440466 h 717557"/>
                <a:gd name="connsiteX13" fmla="*/ 64481 w 3176233"/>
                <a:gd name="connsiteY13" fmla="*/ 671375 h 717557"/>
                <a:gd name="connsiteX0" fmla="*/ 3057063 w 3176233"/>
                <a:gd name="connsiteY0" fmla="*/ 717557 h 717557"/>
                <a:gd name="connsiteX1" fmla="*/ 3167899 w 3176233"/>
                <a:gd name="connsiteY1" fmla="*/ 551303 h 717557"/>
                <a:gd name="connsiteX2" fmla="*/ 3130954 w 3176233"/>
                <a:gd name="connsiteY2" fmla="*/ 385048 h 717557"/>
                <a:gd name="connsiteX3" fmla="*/ 2835390 w 3176233"/>
                <a:gd name="connsiteY3" fmla="*/ 348103 h 717557"/>
                <a:gd name="connsiteX4" fmla="*/ 2567536 w 3176233"/>
                <a:gd name="connsiteY4" fmla="*/ 144903 h 717557"/>
                <a:gd name="connsiteX5" fmla="*/ 2355099 w 3176233"/>
                <a:gd name="connsiteY5" fmla="*/ 15594 h 717557"/>
                <a:gd name="connsiteX6" fmla="*/ 2114954 w 3176233"/>
                <a:gd name="connsiteY6" fmla="*/ 6357 h 717557"/>
                <a:gd name="connsiteX7" fmla="*/ 1884045 w 3176233"/>
                <a:gd name="connsiteY7" fmla="*/ 52539 h 717557"/>
                <a:gd name="connsiteX8" fmla="*/ 1440699 w 3176233"/>
                <a:gd name="connsiteY8" fmla="*/ 357339 h 717557"/>
                <a:gd name="connsiteX9" fmla="*/ 1108190 w 3176233"/>
                <a:gd name="connsiteY9" fmla="*/ 264975 h 717557"/>
                <a:gd name="connsiteX10" fmla="*/ 904990 w 3176233"/>
                <a:gd name="connsiteY10" fmla="*/ 135666 h 717557"/>
                <a:gd name="connsiteX11" fmla="*/ 230736 w 3176233"/>
                <a:gd name="connsiteY11" fmla="*/ 154139 h 717557"/>
                <a:gd name="connsiteX12" fmla="*/ 46008 w 3176233"/>
                <a:gd name="connsiteY12" fmla="*/ 440466 h 717557"/>
                <a:gd name="connsiteX13" fmla="*/ 64481 w 3176233"/>
                <a:gd name="connsiteY13" fmla="*/ 671375 h 717557"/>
                <a:gd name="connsiteX14" fmla="*/ 78790 w 3176233"/>
                <a:gd name="connsiteY14" fmla="*/ 660684 h 717557"/>
                <a:gd name="connsiteX0" fmla="*/ 3290714 w 3409884"/>
                <a:gd name="connsiteY0" fmla="*/ 717557 h 816435"/>
                <a:gd name="connsiteX1" fmla="*/ 3401550 w 3409884"/>
                <a:gd name="connsiteY1" fmla="*/ 551303 h 816435"/>
                <a:gd name="connsiteX2" fmla="*/ 3364605 w 3409884"/>
                <a:gd name="connsiteY2" fmla="*/ 385048 h 816435"/>
                <a:gd name="connsiteX3" fmla="*/ 3069041 w 3409884"/>
                <a:gd name="connsiteY3" fmla="*/ 348103 h 816435"/>
                <a:gd name="connsiteX4" fmla="*/ 2801187 w 3409884"/>
                <a:gd name="connsiteY4" fmla="*/ 144903 h 816435"/>
                <a:gd name="connsiteX5" fmla="*/ 2588750 w 3409884"/>
                <a:gd name="connsiteY5" fmla="*/ 15594 h 816435"/>
                <a:gd name="connsiteX6" fmla="*/ 2348605 w 3409884"/>
                <a:gd name="connsiteY6" fmla="*/ 6357 h 816435"/>
                <a:gd name="connsiteX7" fmla="*/ 2117696 w 3409884"/>
                <a:gd name="connsiteY7" fmla="*/ 52539 h 816435"/>
                <a:gd name="connsiteX8" fmla="*/ 1674350 w 3409884"/>
                <a:gd name="connsiteY8" fmla="*/ 357339 h 816435"/>
                <a:gd name="connsiteX9" fmla="*/ 1341841 w 3409884"/>
                <a:gd name="connsiteY9" fmla="*/ 264975 h 816435"/>
                <a:gd name="connsiteX10" fmla="*/ 1138641 w 3409884"/>
                <a:gd name="connsiteY10" fmla="*/ 135666 h 816435"/>
                <a:gd name="connsiteX11" fmla="*/ 464387 w 3409884"/>
                <a:gd name="connsiteY11" fmla="*/ 154139 h 816435"/>
                <a:gd name="connsiteX12" fmla="*/ 279659 w 3409884"/>
                <a:gd name="connsiteY12" fmla="*/ 440466 h 816435"/>
                <a:gd name="connsiteX13" fmla="*/ 298132 w 3409884"/>
                <a:gd name="connsiteY13" fmla="*/ 671375 h 816435"/>
                <a:gd name="connsiteX14" fmla="*/ 21 w 3409884"/>
                <a:gd name="connsiteY14" fmla="*/ 816402 h 816435"/>
                <a:gd name="connsiteX0" fmla="*/ 3307170 w 3426340"/>
                <a:gd name="connsiteY0" fmla="*/ 717557 h 820253"/>
                <a:gd name="connsiteX1" fmla="*/ 3418006 w 3426340"/>
                <a:gd name="connsiteY1" fmla="*/ 551303 h 820253"/>
                <a:gd name="connsiteX2" fmla="*/ 3381061 w 3426340"/>
                <a:gd name="connsiteY2" fmla="*/ 385048 h 820253"/>
                <a:gd name="connsiteX3" fmla="*/ 3085497 w 3426340"/>
                <a:gd name="connsiteY3" fmla="*/ 348103 h 820253"/>
                <a:gd name="connsiteX4" fmla="*/ 2817643 w 3426340"/>
                <a:gd name="connsiteY4" fmla="*/ 144903 h 820253"/>
                <a:gd name="connsiteX5" fmla="*/ 2605206 w 3426340"/>
                <a:gd name="connsiteY5" fmla="*/ 15594 h 820253"/>
                <a:gd name="connsiteX6" fmla="*/ 2365061 w 3426340"/>
                <a:gd name="connsiteY6" fmla="*/ 6357 h 820253"/>
                <a:gd name="connsiteX7" fmla="*/ 2134152 w 3426340"/>
                <a:gd name="connsiteY7" fmla="*/ 52539 h 820253"/>
                <a:gd name="connsiteX8" fmla="*/ 1690806 w 3426340"/>
                <a:gd name="connsiteY8" fmla="*/ 357339 h 820253"/>
                <a:gd name="connsiteX9" fmla="*/ 1358297 w 3426340"/>
                <a:gd name="connsiteY9" fmla="*/ 264975 h 820253"/>
                <a:gd name="connsiteX10" fmla="*/ 1155097 w 3426340"/>
                <a:gd name="connsiteY10" fmla="*/ 135666 h 820253"/>
                <a:gd name="connsiteX11" fmla="*/ 480843 w 3426340"/>
                <a:gd name="connsiteY11" fmla="*/ 154139 h 820253"/>
                <a:gd name="connsiteX12" fmla="*/ 296115 w 3426340"/>
                <a:gd name="connsiteY12" fmla="*/ 440466 h 820253"/>
                <a:gd name="connsiteX13" fmla="*/ 314588 w 3426340"/>
                <a:gd name="connsiteY13" fmla="*/ 671375 h 820253"/>
                <a:gd name="connsiteX14" fmla="*/ 16477 w 3426340"/>
                <a:gd name="connsiteY14" fmla="*/ 816402 h 820253"/>
                <a:gd name="connsiteX15" fmla="*/ 39337 w 3426340"/>
                <a:gd name="connsiteY15" fmla="*/ 777471 h 820253"/>
                <a:gd name="connsiteX0" fmla="*/ 3488919 w 3608089"/>
                <a:gd name="connsiteY0" fmla="*/ 717557 h 933626"/>
                <a:gd name="connsiteX1" fmla="*/ 3599755 w 3608089"/>
                <a:gd name="connsiteY1" fmla="*/ 551303 h 933626"/>
                <a:gd name="connsiteX2" fmla="*/ 3562810 w 3608089"/>
                <a:gd name="connsiteY2" fmla="*/ 385048 h 933626"/>
                <a:gd name="connsiteX3" fmla="*/ 3267246 w 3608089"/>
                <a:gd name="connsiteY3" fmla="*/ 348103 h 933626"/>
                <a:gd name="connsiteX4" fmla="*/ 2999392 w 3608089"/>
                <a:gd name="connsiteY4" fmla="*/ 144903 h 933626"/>
                <a:gd name="connsiteX5" fmla="*/ 2786955 w 3608089"/>
                <a:gd name="connsiteY5" fmla="*/ 15594 h 933626"/>
                <a:gd name="connsiteX6" fmla="*/ 2546810 w 3608089"/>
                <a:gd name="connsiteY6" fmla="*/ 6357 h 933626"/>
                <a:gd name="connsiteX7" fmla="*/ 2315901 w 3608089"/>
                <a:gd name="connsiteY7" fmla="*/ 52539 h 933626"/>
                <a:gd name="connsiteX8" fmla="*/ 1872555 w 3608089"/>
                <a:gd name="connsiteY8" fmla="*/ 357339 h 933626"/>
                <a:gd name="connsiteX9" fmla="*/ 1540046 w 3608089"/>
                <a:gd name="connsiteY9" fmla="*/ 264975 h 933626"/>
                <a:gd name="connsiteX10" fmla="*/ 1336846 w 3608089"/>
                <a:gd name="connsiteY10" fmla="*/ 135666 h 933626"/>
                <a:gd name="connsiteX11" fmla="*/ 662592 w 3608089"/>
                <a:gd name="connsiteY11" fmla="*/ 154139 h 933626"/>
                <a:gd name="connsiteX12" fmla="*/ 477864 w 3608089"/>
                <a:gd name="connsiteY12" fmla="*/ 440466 h 933626"/>
                <a:gd name="connsiteX13" fmla="*/ 496337 w 3608089"/>
                <a:gd name="connsiteY13" fmla="*/ 671375 h 933626"/>
                <a:gd name="connsiteX14" fmla="*/ 198226 w 3608089"/>
                <a:gd name="connsiteY14" fmla="*/ 816402 h 933626"/>
                <a:gd name="connsiteX15" fmla="*/ 106 w 3608089"/>
                <a:gd name="connsiteY15" fmla="*/ 933190 h 933626"/>
                <a:gd name="connsiteX0" fmla="*/ 3542232 w 3661402"/>
                <a:gd name="connsiteY0" fmla="*/ 717557 h 1050192"/>
                <a:gd name="connsiteX1" fmla="*/ 3653068 w 3661402"/>
                <a:gd name="connsiteY1" fmla="*/ 551303 h 1050192"/>
                <a:gd name="connsiteX2" fmla="*/ 3616123 w 3661402"/>
                <a:gd name="connsiteY2" fmla="*/ 385048 h 1050192"/>
                <a:gd name="connsiteX3" fmla="*/ 3320559 w 3661402"/>
                <a:gd name="connsiteY3" fmla="*/ 348103 h 1050192"/>
                <a:gd name="connsiteX4" fmla="*/ 3052705 w 3661402"/>
                <a:gd name="connsiteY4" fmla="*/ 144903 h 1050192"/>
                <a:gd name="connsiteX5" fmla="*/ 2840268 w 3661402"/>
                <a:gd name="connsiteY5" fmla="*/ 15594 h 1050192"/>
                <a:gd name="connsiteX6" fmla="*/ 2600123 w 3661402"/>
                <a:gd name="connsiteY6" fmla="*/ 6357 h 1050192"/>
                <a:gd name="connsiteX7" fmla="*/ 2369214 w 3661402"/>
                <a:gd name="connsiteY7" fmla="*/ 52539 h 1050192"/>
                <a:gd name="connsiteX8" fmla="*/ 1925868 w 3661402"/>
                <a:gd name="connsiteY8" fmla="*/ 357339 h 1050192"/>
                <a:gd name="connsiteX9" fmla="*/ 1593359 w 3661402"/>
                <a:gd name="connsiteY9" fmla="*/ 264975 h 1050192"/>
                <a:gd name="connsiteX10" fmla="*/ 1390159 w 3661402"/>
                <a:gd name="connsiteY10" fmla="*/ 135666 h 1050192"/>
                <a:gd name="connsiteX11" fmla="*/ 715905 w 3661402"/>
                <a:gd name="connsiteY11" fmla="*/ 154139 h 1050192"/>
                <a:gd name="connsiteX12" fmla="*/ 531177 w 3661402"/>
                <a:gd name="connsiteY12" fmla="*/ 440466 h 1050192"/>
                <a:gd name="connsiteX13" fmla="*/ 549650 w 3661402"/>
                <a:gd name="connsiteY13" fmla="*/ 671375 h 1050192"/>
                <a:gd name="connsiteX14" fmla="*/ 251539 w 3661402"/>
                <a:gd name="connsiteY14" fmla="*/ 816402 h 1050192"/>
                <a:gd name="connsiteX15" fmla="*/ 79 w 3661402"/>
                <a:gd name="connsiteY15" fmla="*/ 1049979 h 1050192"/>
                <a:gd name="connsiteX0" fmla="*/ 3542221 w 3661391"/>
                <a:gd name="connsiteY0" fmla="*/ 717557 h 1050284"/>
                <a:gd name="connsiteX1" fmla="*/ 3653057 w 3661391"/>
                <a:gd name="connsiteY1" fmla="*/ 551303 h 1050284"/>
                <a:gd name="connsiteX2" fmla="*/ 3616112 w 3661391"/>
                <a:gd name="connsiteY2" fmla="*/ 385048 h 1050284"/>
                <a:gd name="connsiteX3" fmla="*/ 3320548 w 3661391"/>
                <a:gd name="connsiteY3" fmla="*/ 348103 h 1050284"/>
                <a:gd name="connsiteX4" fmla="*/ 3052694 w 3661391"/>
                <a:gd name="connsiteY4" fmla="*/ 144903 h 1050284"/>
                <a:gd name="connsiteX5" fmla="*/ 2840257 w 3661391"/>
                <a:gd name="connsiteY5" fmla="*/ 15594 h 1050284"/>
                <a:gd name="connsiteX6" fmla="*/ 2600112 w 3661391"/>
                <a:gd name="connsiteY6" fmla="*/ 6357 h 1050284"/>
                <a:gd name="connsiteX7" fmla="*/ 2369203 w 3661391"/>
                <a:gd name="connsiteY7" fmla="*/ 52539 h 1050284"/>
                <a:gd name="connsiteX8" fmla="*/ 1925857 w 3661391"/>
                <a:gd name="connsiteY8" fmla="*/ 357339 h 1050284"/>
                <a:gd name="connsiteX9" fmla="*/ 1593348 w 3661391"/>
                <a:gd name="connsiteY9" fmla="*/ 264975 h 1050284"/>
                <a:gd name="connsiteX10" fmla="*/ 1390148 w 3661391"/>
                <a:gd name="connsiteY10" fmla="*/ 135666 h 1050284"/>
                <a:gd name="connsiteX11" fmla="*/ 715894 w 3661391"/>
                <a:gd name="connsiteY11" fmla="*/ 154139 h 1050284"/>
                <a:gd name="connsiteX12" fmla="*/ 531166 w 3661391"/>
                <a:gd name="connsiteY12" fmla="*/ 440466 h 1050284"/>
                <a:gd name="connsiteX13" fmla="*/ 549639 w 3661391"/>
                <a:gd name="connsiteY13" fmla="*/ 671375 h 1050284"/>
                <a:gd name="connsiteX14" fmla="*/ 289628 w 3661391"/>
                <a:gd name="connsiteY14" fmla="*/ 884528 h 1050284"/>
                <a:gd name="connsiteX15" fmla="*/ 68 w 3661391"/>
                <a:gd name="connsiteY15" fmla="*/ 1049979 h 1050284"/>
                <a:gd name="connsiteX0" fmla="*/ 3542221 w 3661391"/>
                <a:gd name="connsiteY0" fmla="*/ 717557 h 1050284"/>
                <a:gd name="connsiteX1" fmla="*/ 3653057 w 3661391"/>
                <a:gd name="connsiteY1" fmla="*/ 551303 h 1050284"/>
                <a:gd name="connsiteX2" fmla="*/ 3616112 w 3661391"/>
                <a:gd name="connsiteY2" fmla="*/ 385048 h 1050284"/>
                <a:gd name="connsiteX3" fmla="*/ 3320548 w 3661391"/>
                <a:gd name="connsiteY3" fmla="*/ 348103 h 1050284"/>
                <a:gd name="connsiteX4" fmla="*/ 3052694 w 3661391"/>
                <a:gd name="connsiteY4" fmla="*/ 144903 h 1050284"/>
                <a:gd name="connsiteX5" fmla="*/ 2840257 w 3661391"/>
                <a:gd name="connsiteY5" fmla="*/ 15594 h 1050284"/>
                <a:gd name="connsiteX6" fmla="*/ 2600112 w 3661391"/>
                <a:gd name="connsiteY6" fmla="*/ 6357 h 1050284"/>
                <a:gd name="connsiteX7" fmla="*/ 2369203 w 3661391"/>
                <a:gd name="connsiteY7" fmla="*/ 52539 h 1050284"/>
                <a:gd name="connsiteX8" fmla="*/ 1925857 w 3661391"/>
                <a:gd name="connsiteY8" fmla="*/ 357339 h 1050284"/>
                <a:gd name="connsiteX9" fmla="*/ 1593348 w 3661391"/>
                <a:gd name="connsiteY9" fmla="*/ 264975 h 1050284"/>
                <a:gd name="connsiteX10" fmla="*/ 1390148 w 3661391"/>
                <a:gd name="connsiteY10" fmla="*/ 135666 h 1050284"/>
                <a:gd name="connsiteX11" fmla="*/ 715894 w 3661391"/>
                <a:gd name="connsiteY11" fmla="*/ 154139 h 1050284"/>
                <a:gd name="connsiteX12" fmla="*/ 531166 w 3661391"/>
                <a:gd name="connsiteY12" fmla="*/ 440466 h 1050284"/>
                <a:gd name="connsiteX13" fmla="*/ 549639 w 3661391"/>
                <a:gd name="connsiteY13" fmla="*/ 671375 h 1050284"/>
                <a:gd name="connsiteX14" fmla="*/ 434409 w 3661391"/>
                <a:gd name="connsiteY14" fmla="*/ 777471 h 1050284"/>
                <a:gd name="connsiteX15" fmla="*/ 289628 w 3661391"/>
                <a:gd name="connsiteY15" fmla="*/ 884528 h 1050284"/>
                <a:gd name="connsiteX16" fmla="*/ 68 w 3661391"/>
                <a:gd name="connsiteY16" fmla="*/ 1049979 h 1050284"/>
                <a:gd name="connsiteX0" fmla="*/ 3542221 w 3661391"/>
                <a:gd name="connsiteY0" fmla="*/ 717557 h 1050284"/>
                <a:gd name="connsiteX1" fmla="*/ 3653057 w 3661391"/>
                <a:gd name="connsiteY1" fmla="*/ 551303 h 1050284"/>
                <a:gd name="connsiteX2" fmla="*/ 3616112 w 3661391"/>
                <a:gd name="connsiteY2" fmla="*/ 385048 h 1050284"/>
                <a:gd name="connsiteX3" fmla="*/ 3320548 w 3661391"/>
                <a:gd name="connsiteY3" fmla="*/ 348103 h 1050284"/>
                <a:gd name="connsiteX4" fmla="*/ 3052694 w 3661391"/>
                <a:gd name="connsiteY4" fmla="*/ 144903 h 1050284"/>
                <a:gd name="connsiteX5" fmla="*/ 2840257 w 3661391"/>
                <a:gd name="connsiteY5" fmla="*/ 15594 h 1050284"/>
                <a:gd name="connsiteX6" fmla="*/ 2600112 w 3661391"/>
                <a:gd name="connsiteY6" fmla="*/ 6357 h 1050284"/>
                <a:gd name="connsiteX7" fmla="*/ 2369203 w 3661391"/>
                <a:gd name="connsiteY7" fmla="*/ 52539 h 1050284"/>
                <a:gd name="connsiteX8" fmla="*/ 1925857 w 3661391"/>
                <a:gd name="connsiteY8" fmla="*/ 357339 h 1050284"/>
                <a:gd name="connsiteX9" fmla="*/ 1593348 w 3661391"/>
                <a:gd name="connsiteY9" fmla="*/ 264975 h 1050284"/>
                <a:gd name="connsiteX10" fmla="*/ 1390148 w 3661391"/>
                <a:gd name="connsiteY10" fmla="*/ 135666 h 1050284"/>
                <a:gd name="connsiteX11" fmla="*/ 715894 w 3661391"/>
                <a:gd name="connsiteY11" fmla="*/ 154139 h 1050284"/>
                <a:gd name="connsiteX12" fmla="*/ 531166 w 3661391"/>
                <a:gd name="connsiteY12" fmla="*/ 440466 h 1050284"/>
                <a:gd name="connsiteX13" fmla="*/ 549639 w 3661391"/>
                <a:gd name="connsiteY13" fmla="*/ 671375 h 1050284"/>
                <a:gd name="connsiteX14" fmla="*/ 411549 w 3661391"/>
                <a:gd name="connsiteY14" fmla="*/ 738541 h 1050284"/>
                <a:gd name="connsiteX15" fmla="*/ 289628 w 3661391"/>
                <a:gd name="connsiteY15" fmla="*/ 884528 h 1050284"/>
                <a:gd name="connsiteX16" fmla="*/ 68 w 3661391"/>
                <a:gd name="connsiteY16" fmla="*/ 1049979 h 1050284"/>
                <a:gd name="connsiteX0" fmla="*/ 3542221 w 3661391"/>
                <a:gd name="connsiteY0" fmla="*/ 717557 h 1050284"/>
                <a:gd name="connsiteX1" fmla="*/ 3653057 w 3661391"/>
                <a:gd name="connsiteY1" fmla="*/ 551303 h 1050284"/>
                <a:gd name="connsiteX2" fmla="*/ 3616112 w 3661391"/>
                <a:gd name="connsiteY2" fmla="*/ 385048 h 1050284"/>
                <a:gd name="connsiteX3" fmla="*/ 3320548 w 3661391"/>
                <a:gd name="connsiteY3" fmla="*/ 348103 h 1050284"/>
                <a:gd name="connsiteX4" fmla="*/ 3052694 w 3661391"/>
                <a:gd name="connsiteY4" fmla="*/ 144903 h 1050284"/>
                <a:gd name="connsiteX5" fmla="*/ 2840257 w 3661391"/>
                <a:gd name="connsiteY5" fmla="*/ 15594 h 1050284"/>
                <a:gd name="connsiteX6" fmla="*/ 2600112 w 3661391"/>
                <a:gd name="connsiteY6" fmla="*/ 6357 h 1050284"/>
                <a:gd name="connsiteX7" fmla="*/ 2369203 w 3661391"/>
                <a:gd name="connsiteY7" fmla="*/ 52539 h 1050284"/>
                <a:gd name="connsiteX8" fmla="*/ 1925857 w 3661391"/>
                <a:gd name="connsiteY8" fmla="*/ 357339 h 1050284"/>
                <a:gd name="connsiteX9" fmla="*/ 1620508 w 3661391"/>
                <a:gd name="connsiteY9" fmla="*/ 184031 h 1050284"/>
                <a:gd name="connsiteX10" fmla="*/ 1390148 w 3661391"/>
                <a:gd name="connsiteY10" fmla="*/ 135666 h 1050284"/>
                <a:gd name="connsiteX11" fmla="*/ 715894 w 3661391"/>
                <a:gd name="connsiteY11" fmla="*/ 154139 h 1050284"/>
                <a:gd name="connsiteX12" fmla="*/ 531166 w 3661391"/>
                <a:gd name="connsiteY12" fmla="*/ 440466 h 1050284"/>
                <a:gd name="connsiteX13" fmla="*/ 549639 w 3661391"/>
                <a:gd name="connsiteY13" fmla="*/ 671375 h 1050284"/>
                <a:gd name="connsiteX14" fmla="*/ 411549 w 3661391"/>
                <a:gd name="connsiteY14" fmla="*/ 738541 h 1050284"/>
                <a:gd name="connsiteX15" fmla="*/ 289628 w 3661391"/>
                <a:gd name="connsiteY15" fmla="*/ 884528 h 1050284"/>
                <a:gd name="connsiteX16" fmla="*/ 68 w 3661391"/>
                <a:gd name="connsiteY16" fmla="*/ 1049979 h 1050284"/>
                <a:gd name="connsiteX0" fmla="*/ 3542221 w 3661391"/>
                <a:gd name="connsiteY0" fmla="*/ 717557 h 1050284"/>
                <a:gd name="connsiteX1" fmla="*/ 3653057 w 3661391"/>
                <a:gd name="connsiteY1" fmla="*/ 551303 h 1050284"/>
                <a:gd name="connsiteX2" fmla="*/ 3616112 w 3661391"/>
                <a:gd name="connsiteY2" fmla="*/ 385048 h 1050284"/>
                <a:gd name="connsiteX3" fmla="*/ 3320548 w 3661391"/>
                <a:gd name="connsiteY3" fmla="*/ 348103 h 1050284"/>
                <a:gd name="connsiteX4" fmla="*/ 3052694 w 3661391"/>
                <a:gd name="connsiteY4" fmla="*/ 144903 h 1050284"/>
                <a:gd name="connsiteX5" fmla="*/ 2840257 w 3661391"/>
                <a:gd name="connsiteY5" fmla="*/ 15594 h 1050284"/>
                <a:gd name="connsiteX6" fmla="*/ 2600112 w 3661391"/>
                <a:gd name="connsiteY6" fmla="*/ 6357 h 1050284"/>
                <a:gd name="connsiteX7" fmla="*/ 2369203 w 3661391"/>
                <a:gd name="connsiteY7" fmla="*/ 52539 h 1050284"/>
                <a:gd name="connsiteX8" fmla="*/ 1916803 w 3661391"/>
                <a:gd name="connsiteY8" fmla="*/ 241708 h 1050284"/>
                <a:gd name="connsiteX9" fmla="*/ 1620508 w 3661391"/>
                <a:gd name="connsiteY9" fmla="*/ 184031 h 1050284"/>
                <a:gd name="connsiteX10" fmla="*/ 1390148 w 3661391"/>
                <a:gd name="connsiteY10" fmla="*/ 135666 h 1050284"/>
                <a:gd name="connsiteX11" fmla="*/ 715894 w 3661391"/>
                <a:gd name="connsiteY11" fmla="*/ 154139 h 1050284"/>
                <a:gd name="connsiteX12" fmla="*/ 531166 w 3661391"/>
                <a:gd name="connsiteY12" fmla="*/ 440466 h 1050284"/>
                <a:gd name="connsiteX13" fmla="*/ 549639 w 3661391"/>
                <a:gd name="connsiteY13" fmla="*/ 671375 h 1050284"/>
                <a:gd name="connsiteX14" fmla="*/ 411549 w 3661391"/>
                <a:gd name="connsiteY14" fmla="*/ 738541 h 1050284"/>
                <a:gd name="connsiteX15" fmla="*/ 289628 w 3661391"/>
                <a:gd name="connsiteY15" fmla="*/ 884528 h 1050284"/>
                <a:gd name="connsiteX16" fmla="*/ 68 w 3661391"/>
                <a:gd name="connsiteY16" fmla="*/ 1049979 h 1050284"/>
                <a:gd name="connsiteX0" fmla="*/ 3500277 w 3664473"/>
                <a:gd name="connsiteY0" fmla="*/ 781844 h 1050284"/>
                <a:gd name="connsiteX1" fmla="*/ 3653057 w 3664473"/>
                <a:gd name="connsiteY1" fmla="*/ 551303 h 1050284"/>
                <a:gd name="connsiteX2" fmla="*/ 3616112 w 3664473"/>
                <a:gd name="connsiteY2" fmla="*/ 385048 h 1050284"/>
                <a:gd name="connsiteX3" fmla="*/ 3320548 w 3664473"/>
                <a:gd name="connsiteY3" fmla="*/ 348103 h 1050284"/>
                <a:gd name="connsiteX4" fmla="*/ 3052694 w 3664473"/>
                <a:gd name="connsiteY4" fmla="*/ 144903 h 1050284"/>
                <a:gd name="connsiteX5" fmla="*/ 2840257 w 3664473"/>
                <a:gd name="connsiteY5" fmla="*/ 15594 h 1050284"/>
                <a:gd name="connsiteX6" fmla="*/ 2600112 w 3664473"/>
                <a:gd name="connsiteY6" fmla="*/ 6357 h 1050284"/>
                <a:gd name="connsiteX7" fmla="*/ 2369203 w 3664473"/>
                <a:gd name="connsiteY7" fmla="*/ 52539 h 1050284"/>
                <a:gd name="connsiteX8" fmla="*/ 1916803 w 3664473"/>
                <a:gd name="connsiteY8" fmla="*/ 241708 h 1050284"/>
                <a:gd name="connsiteX9" fmla="*/ 1620508 w 3664473"/>
                <a:gd name="connsiteY9" fmla="*/ 184031 h 1050284"/>
                <a:gd name="connsiteX10" fmla="*/ 1390148 w 3664473"/>
                <a:gd name="connsiteY10" fmla="*/ 135666 h 1050284"/>
                <a:gd name="connsiteX11" fmla="*/ 715894 w 3664473"/>
                <a:gd name="connsiteY11" fmla="*/ 154139 h 1050284"/>
                <a:gd name="connsiteX12" fmla="*/ 531166 w 3664473"/>
                <a:gd name="connsiteY12" fmla="*/ 440466 h 1050284"/>
                <a:gd name="connsiteX13" fmla="*/ 549639 w 3664473"/>
                <a:gd name="connsiteY13" fmla="*/ 671375 h 1050284"/>
                <a:gd name="connsiteX14" fmla="*/ 411549 w 3664473"/>
                <a:gd name="connsiteY14" fmla="*/ 738541 h 1050284"/>
                <a:gd name="connsiteX15" fmla="*/ 289628 w 3664473"/>
                <a:gd name="connsiteY15" fmla="*/ 884528 h 1050284"/>
                <a:gd name="connsiteX16" fmla="*/ 68 w 3664473"/>
                <a:gd name="connsiteY16" fmla="*/ 1049979 h 105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4473" h="1050284">
                  <a:moveTo>
                    <a:pt x="3500277" y="781844"/>
                  </a:moveTo>
                  <a:cubicBezTo>
                    <a:pt x="3549537" y="726426"/>
                    <a:pt x="3633751" y="617436"/>
                    <a:pt x="3653057" y="551303"/>
                  </a:cubicBezTo>
                  <a:cubicBezTo>
                    <a:pt x="3672363" y="485170"/>
                    <a:pt x="3671530" y="418915"/>
                    <a:pt x="3616112" y="385048"/>
                  </a:cubicBezTo>
                  <a:cubicBezTo>
                    <a:pt x="3560694" y="351181"/>
                    <a:pt x="3414451" y="388127"/>
                    <a:pt x="3320548" y="348103"/>
                  </a:cubicBezTo>
                  <a:cubicBezTo>
                    <a:pt x="3226645" y="308079"/>
                    <a:pt x="3132742" y="200321"/>
                    <a:pt x="3052694" y="144903"/>
                  </a:cubicBezTo>
                  <a:cubicBezTo>
                    <a:pt x="2972646" y="89485"/>
                    <a:pt x="2915687" y="38685"/>
                    <a:pt x="2840257" y="15594"/>
                  </a:cubicBezTo>
                  <a:cubicBezTo>
                    <a:pt x="2764827" y="-7497"/>
                    <a:pt x="2678621" y="200"/>
                    <a:pt x="2600112" y="6357"/>
                  </a:cubicBezTo>
                  <a:cubicBezTo>
                    <a:pt x="2521603" y="12514"/>
                    <a:pt x="2483088" y="13314"/>
                    <a:pt x="2369203" y="52539"/>
                  </a:cubicBezTo>
                  <a:cubicBezTo>
                    <a:pt x="2255318" y="91764"/>
                    <a:pt x="2041585" y="219793"/>
                    <a:pt x="1916803" y="241708"/>
                  </a:cubicBezTo>
                  <a:cubicBezTo>
                    <a:pt x="1792021" y="263623"/>
                    <a:pt x="1708284" y="201705"/>
                    <a:pt x="1620508" y="184031"/>
                  </a:cubicBezTo>
                  <a:cubicBezTo>
                    <a:pt x="1532732" y="166357"/>
                    <a:pt x="1540917" y="140648"/>
                    <a:pt x="1390148" y="135666"/>
                  </a:cubicBezTo>
                  <a:cubicBezTo>
                    <a:pt x="1239379" y="130684"/>
                    <a:pt x="859058" y="103339"/>
                    <a:pt x="715894" y="154139"/>
                  </a:cubicBezTo>
                  <a:cubicBezTo>
                    <a:pt x="572730" y="204939"/>
                    <a:pt x="558875" y="354260"/>
                    <a:pt x="531166" y="440466"/>
                  </a:cubicBezTo>
                  <a:cubicBezTo>
                    <a:pt x="503457" y="526672"/>
                    <a:pt x="565765" y="615208"/>
                    <a:pt x="549639" y="671375"/>
                  </a:cubicBezTo>
                  <a:cubicBezTo>
                    <a:pt x="533513" y="727543"/>
                    <a:pt x="454884" y="703016"/>
                    <a:pt x="411549" y="738541"/>
                  </a:cubicBezTo>
                  <a:cubicBezTo>
                    <a:pt x="368214" y="774066"/>
                    <a:pt x="362018" y="839110"/>
                    <a:pt x="289628" y="884528"/>
                  </a:cubicBezTo>
                  <a:cubicBezTo>
                    <a:pt x="243753" y="902211"/>
                    <a:pt x="-4694" y="1058090"/>
                    <a:pt x="68" y="1049979"/>
                  </a:cubicBezTo>
                </a:path>
              </a:pathLst>
            </a:custGeom>
            <a:noFill/>
            <a:ln w="15875">
              <a:solidFill>
                <a:srgbClr val="FF0000"/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8376524" y="1649534"/>
              <a:ext cx="144016" cy="119497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6639304" y="1647506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99052" y="2335536"/>
              <a:ext cx="936104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EUROPE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157038" y="2906383"/>
              <a:ext cx="3278909" cy="482270"/>
            </a:xfrm>
            <a:custGeom>
              <a:avLst/>
              <a:gdLst>
                <a:gd name="connsiteX0" fmla="*/ 3278909 w 3278909"/>
                <a:gd name="connsiteY0" fmla="*/ 542732 h 581227"/>
                <a:gd name="connsiteX1" fmla="*/ 2835564 w 3278909"/>
                <a:gd name="connsiteY1" fmla="*/ 579677 h 581227"/>
                <a:gd name="connsiteX2" fmla="*/ 2235200 w 3278909"/>
                <a:gd name="connsiteY2" fmla="*/ 496550 h 581227"/>
                <a:gd name="connsiteX3" fmla="*/ 951345 w 3278909"/>
                <a:gd name="connsiteY3" fmla="*/ 90150 h 581227"/>
                <a:gd name="connsiteX4" fmla="*/ 609600 w 3278909"/>
                <a:gd name="connsiteY4" fmla="*/ 7023 h 581227"/>
                <a:gd name="connsiteX5" fmla="*/ 415636 w 3278909"/>
                <a:gd name="connsiteY5" fmla="*/ 25496 h 581227"/>
                <a:gd name="connsiteX6" fmla="*/ 267855 w 3278909"/>
                <a:gd name="connsiteY6" fmla="*/ 191750 h 581227"/>
                <a:gd name="connsiteX7" fmla="*/ 0 w 3278909"/>
                <a:gd name="connsiteY7" fmla="*/ 311823 h 58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8909" h="581227">
                  <a:moveTo>
                    <a:pt x="3278909" y="542732"/>
                  </a:moveTo>
                  <a:cubicBezTo>
                    <a:pt x="3144212" y="565053"/>
                    <a:pt x="3009515" y="587374"/>
                    <a:pt x="2835564" y="579677"/>
                  </a:cubicBezTo>
                  <a:cubicBezTo>
                    <a:pt x="2661613" y="571980"/>
                    <a:pt x="2549236" y="578138"/>
                    <a:pt x="2235200" y="496550"/>
                  </a:cubicBezTo>
                  <a:cubicBezTo>
                    <a:pt x="1921163" y="414962"/>
                    <a:pt x="1222278" y="171738"/>
                    <a:pt x="951345" y="90150"/>
                  </a:cubicBezTo>
                  <a:cubicBezTo>
                    <a:pt x="680412" y="8562"/>
                    <a:pt x="698885" y="17799"/>
                    <a:pt x="609600" y="7023"/>
                  </a:cubicBezTo>
                  <a:cubicBezTo>
                    <a:pt x="520315" y="-3753"/>
                    <a:pt x="472593" y="-5292"/>
                    <a:pt x="415636" y="25496"/>
                  </a:cubicBezTo>
                  <a:cubicBezTo>
                    <a:pt x="358678" y="56284"/>
                    <a:pt x="337128" y="144029"/>
                    <a:pt x="267855" y="191750"/>
                  </a:cubicBezTo>
                  <a:cubicBezTo>
                    <a:pt x="198582" y="239471"/>
                    <a:pt x="99291" y="275647"/>
                    <a:pt x="0" y="311823"/>
                  </a:cubicBezTo>
                </a:path>
              </a:pathLst>
            </a:custGeom>
            <a:noFill/>
            <a:ln w="15875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4983428" y="3112264"/>
              <a:ext cx="144016" cy="119497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74546" y="3251862"/>
              <a:ext cx="756084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KOREA</a:t>
              </a:r>
              <a:endParaRPr lang="ko-KR" altLang="en-US" sz="8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836560" y="2762614"/>
              <a:ext cx="864000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VOSTOCHNY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71732" y="3052514"/>
              <a:ext cx="711696" cy="23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KURYK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83438" y="3077649"/>
              <a:ext cx="536602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POTI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1300" y="3219473"/>
              <a:ext cx="648072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BAKU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918353" y="3214932"/>
              <a:ext cx="5567107" cy="1513476"/>
            </a:xfrm>
            <a:custGeom>
              <a:avLst/>
              <a:gdLst>
                <a:gd name="connsiteX0" fmla="*/ 2136846 w 2136846"/>
                <a:gd name="connsiteY0" fmla="*/ 2101307 h 2191813"/>
                <a:gd name="connsiteX1" fmla="*/ 2012488 w 2136846"/>
                <a:gd name="connsiteY1" fmla="*/ 2072046 h 2191813"/>
                <a:gd name="connsiteX2" fmla="*/ 1895445 w 2136846"/>
                <a:gd name="connsiteY2" fmla="*/ 2086677 h 2191813"/>
                <a:gd name="connsiteX3" fmla="*/ 1778401 w 2136846"/>
                <a:gd name="connsiteY3" fmla="*/ 2152514 h 2191813"/>
                <a:gd name="connsiteX4" fmla="*/ 1639413 w 2136846"/>
                <a:gd name="connsiteY4" fmla="*/ 2189090 h 2191813"/>
                <a:gd name="connsiteX5" fmla="*/ 1471163 w 2136846"/>
                <a:gd name="connsiteY5" fmla="*/ 2079362 h 2191813"/>
                <a:gd name="connsiteX6" fmla="*/ 1390696 w 2136846"/>
                <a:gd name="connsiteY6" fmla="*/ 1969634 h 2191813"/>
                <a:gd name="connsiteX7" fmla="*/ 1288283 w 2136846"/>
                <a:gd name="connsiteY7" fmla="*/ 1933058 h 2191813"/>
                <a:gd name="connsiteX8" fmla="*/ 1156609 w 2136846"/>
                <a:gd name="connsiteY8" fmla="*/ 1955003 h 2191813"/>
                <a:gd name="connsiteX9" fmla="*/ 1046881 w 2136846"/>
                <a:gd name="connsiteY9" fmla="*/ 2028155 h 2191813"/>
                <a:gd name="connsiteX10" fmla="*/ 885947 w 2136846"/>
                <a:gd name="connsiteY10" fmla="*/ 1955003 h 2191813"/>
                <a:gd name="connsiteX11" fmla="*/ 644545 w 2136846"/>
                <a:gd name="connsiteY11" fmla="*/ 1618504 h 2191813"/>
                <a:gd name="connsiteX12" fmla="*/ 454350 w 2136846"/>
                <a:gd name="connsiteY12" fmla="*/ 1318581 h 2191813"/>
                <a:gd name="connsiteX13" fmla="*/ 212949 w 2136846"/>
                <a:gd name="connsiteY13" fmla="*/ 1011342 h 2191813"/>
                <a:gd name="connsiteX14" fmla="*/ 59329 w 2136846"/>
                <a:gd name="connsiteY14" fmla="*/ 828462 h 2191813"/>
                <a:gd name="connsiteX15" fmla="*/ 808 w 2136846"/>
                <a:gd name="connsiteY15" fmla="*/ 645582 h 2191813"/>
                <a:gd name="connsiteX16" fmla="*/ 95905 w 2136846"/>
                <a:gd name="connsiteY16" fmla="*/ 484648 h 2191813"/>
                <a:gd name="connsiteX17" fmla="*/ 388513 w 2136846"/>
                <a:gd name="connsiteY17" fmla="*/ 345659 h 2191813"/>
                <a:gd name="connsiteX18" fmla="*/ 578709 w 2136846"/>
                <a:gd name="connsiteY18" fmla="*/ 221301 h 2191813"/>
                <a:gd name="connsiteX19" fmla="*/ 725013 w 2136846"/>
                <a:gd name="connsiteY19" fmla="*/ 82312 h 2191813"/>
                <a:gd name="connsiteX20" fmla="*/ 871317 w 2136846"/>
                <a:gd name="connsiteY20" fmla="*/ 9160 h 2191813"/>
                <a:gd name="connsiteX21" fmla="*/ 981045 w 2136846"/>
                <a:gd name="connsiteY21" fmla="*/ 16475 h 2191813"/>
                <a:gd name="connsiteX22" fmla="*/ 1127349 w 2136846"/>
                <a:gd name="connsiteY22" fmla="*/ 148149 h 2191813"/>
                <a:gd name="connsiteX23" fmla="*/ 1222446 w 2136846"/>
                <a:gd name="connsiteY23" fmla="*/ 316398 h 2191813"/>
                <a:gd name="connsiteX24" fmla="*/ 1412641 w 2136846"/>
                <a:gd name="connsiteY24" fmla="*/ 462702 h 2191813"/>
                <a:gd name="connsiteX25" fmla="*/ 1493109 w 2136846"/>
                <a:gd name="connsiteY25" fmla="*/ 396866 h 2191813"/>
                <a:gd name="connsiteX26" fmla="*/ 1529685 w 2136846"/>
                <a:gd name="connsiteY26" fmla="*/ 309083 h 2191813"/>
                <a:gd name="connsiteX27" fmla="*/ 1580891 w 2136846"/>
                <a:gd name="connsiteY27" fmla="*/ 265192 h 2191813"/>
                <a:gd name="connsiteX28" fmla="*/ 1705249 w 2136846"/>
                <a:gd name="connsiteY28" fmla="*/ 345659 h 2191813"/>
                <a:gd name="connsiteX29" fmla="*/ 1836923 w 2136846"/>
                <a:gd name="connsiteY29" fmla="*/ 477333 h 2191813"/>
                <a:gd name="connsiteX30" fmla="*/ 1997857 w 2136846"/>
                <a:gd name="connsiteY30" fmla="*/ 587061 h 2191813"/>
                <a:gd name="connsiteX0" fmla="*/ 2136846 w 2136846"/>
                <a:gd name="connsiteY0" fmla="*/ 2101307 h 2191813"/>
                <a:gd name="connsiteX1" fmla="*/ 2012488 w 2136846"/>
                <a:gd name="connsiteY1" fmla="*/ 2072046 h 2191813"/>
                <a:gd name="connsiteX2" fmla="*/ 1895445 w 2136846"/>
                <a:gd name="connsiteY2" fmla="*/ 2086677 h 2191813"/>
                <a:gd name="connsiteX3" fmla="*/ 1778401 w 2136846"/>
                <a:gd name="connsiteY3" fmla="*/ 2152514 h 2191813"/>
                <a:gd name="connsiteX4" fmla="*/ 1639413 w 2136846"/>
                <a:gd name="connsiteY4" fmla="*/ 2189090 h 2191813"/>
                <a:gd name="connsiteX5" fmla="*/ 1471163 w 2136846"/>
                <a:gd name="connsiteY5" fmla="*/ 2079362 h 2191813"/>
                <a:gd name="connsiteX6" fmla="*/ 1390696 w 2136846"/>
                <a:gd name="connsiteY6" fmla="*/ 1969634 h 2191813"/>
                <a:gd name="connsiteX7" fmla="*/ 1288283 w 2136846"/>
                <a:gd name="connsiteY7" fmla="*/ 1933058 h 2191813"/>
                <a:gd name="connsiteX8" fmla="*/ 1156609 w 2136846"/>
                <a:gd name="connsiteY8" fmla="*/ 1955003 h 2191813"/>
                <a:gd name="connsiteX9" fmla="*/ 1046881 w 2136846"/>
                <a:gd name="connsiteY9" fmla="*/ 2028155 h 2191813"/>
                <a:gd name="connsiteX10" fmla="*/ 885947 w 2136846"/>
                <a:gd name="connsiteY10" fmla="*/ 1955003 h 2191813"/>
                <a:gd name="connsiteX11" fmla="*/ 644545 w 2136846"/>
                <a:gd name="connsiteY11" fmla="*/ 1618504 h 2191813"/>
                <a:gd name="connsiteX12" fmla="*/ 454350 w 2136846"/>
                <a:gd name="connsiteY12" fmla="*/ 1318581 h 2191813"/>
                <a:gd name="connsiteX13" fmla="*/ 212949 w 2136846"/>
                <a:gd name="connsiteY13" fmla="*/ 1011342 h 2191813"/>
                <a:gd name="connsiteX14" fmla="*/ 59329 w 2136846"/>
                <a:gd name="connsiteY14" fmla="*/ 828462 h 2191813"/>
                <a:gd name="connsiteX15" fmla="*/ 808 w 2136846"/>
                <a:gd name="connsiteY15" fmla="*/ 645582 h 2191813"/>
                <a:gd name="connsiteX16" fmla="*/ 95905 w 2136846"/>
                <a:gd name="connsiteY16" fmla="*/ 484648 h 2191813"/>
                <a:gd name="connsiteX17" fmla="*/ 578709 w 2136846"/>
                <a:gd name="connsiteY17" fmla="*/ 221301 h 2191813"/>
                <a:gd name="connsiteX18" fmla="*/ 725013 w 2136846"/>
                <a:gd name="connsiteY18" fmla="*/ 82312 h 2191813"/>
                <a:gd name="connsiteX19" fmla="*/ 871317 w 2136846"/>
                <a:gd name="connsiteY19" fmla="*/ 9160 h 2191813"/>
                <a:gd name="connsiteX20" fmla="*/ 981045 w 2136846"/>
                <a:gd name="connsiteY20" fmla="*/ 16475 h 2191813"/>
                <a:gd name="connsiteX21" fmla="*/ 1127349 w 2136846"/>
                <a:gd name="connsiteY21" fmla="*/ 148149 h 2191813"/>
                <a:gd name="connsiteX22" fmla="*/ 1222446 w 2136846"/>
                <a:gd name="connsiteY22" fmla="*/ 316398 h 2191813"/>
                <a:gd name="connsiteX23" fmla="*/ 1412641 w 2136846"/>
                <a:gd name="connsiteY23" fmla="*/ 462702 h 2191813"/>
                <a:gd name="connsiteX24" fmla="*/ 1493109 w 2136846"/>
                <a:gd name="connsiteY24" fmla="*/ 396866 h 2191813"/>
                <a:gd name="connsiteX25" fmla="*/ 1529685 w 2136846"/>
                <a:gd name="connsiteY25" fmla="*/ 309083 h 2191813"/>
                <a:gd name="connsiteX26" fmla="*/ 1580891 w 2136846"/>
                <a:gd name="connsiteY26" fmla="*/ 265192 h 2191813"/>
                <a:gd name="connsiteX27" fmla="*/ 1705249 w 2136846"/>
                <a:gd name="connsiteY27" fmla="*/ 345659 h 2191813"/>
                <a:gd name="connsiteX28" fmla="*/ 1836923 w 2136846"/>
                <a:gd name="connsiteY28" fmla="*/ 477333 h 2191813"/>
                <a:gd name="connsiteX29" fmla="*/ 1997857 w 2136846"/>
                <a:gd name="connsiteY29" fmla="*/ 587061 h 2191813"/>
                <a:gd name="connsiteX0" fmla="*/ 2136846 w 2136846"/>
                <a:gd name="connsiteY0" fmla="*/ 2101307 h 2191813"/>
                <a:gd name="connsiteX1" fmla="*/ 2012488 w 2136846"/>
                <a:gd name="connsiteY1" fmla="*/ 2072046 h 2191813"/>
                <a:gd name="connsiteX2" fmla="*/ 1895445 w 2136846"/>
                <a:gd name="connsiteY2" fmla="*/ 2086677 h 2191813"/>
                <a:gd name="connsiteX3" fmla="*/ 1778401 w 2136846"/>
                <a:gd name="connsiteY3" fmla="*/ 2152514 h 2191813"/>
                <a:gd name="connsiteX4" fmla="*/ 1639413 w 2136846"/>
                <a:gd name="connsiteY4" fmla="*/ 2189090 h 2191813"/>
                <a:gd name="connsiteX5" fmla="*/ 1471163 w 2136846"/>
                <a:gd name="connsiteY5" fmla="*/ 2079362 h 2191813"/>
                <a:gd name="connsiteX6" fmla="*/ 1390696 w 2136846"/>
                <a:gd name="connsiteY6" fmla="*/ 1969634 h 2191813"/>
                <a:gd name="connsiteX7" fmla="*/ 1288283 w 2136846"/>
                <a:gd name="connsiteY7" fmla="*/ 1933058 h 2191813"/>
                <a:gd name="connsiteX8" fmla="*/ 1156609 w 2136846"/>
                <a:gd name="connsiteY8" fmla="*/ 1955003 h 2191813"/>
                <a:gd name="connsiteX9" fmla="*/ 1046881 w 2136846"/>
                <a:gd name="connsiteY9" fmla="*/ 2028155 h 2191813"/>
                <a:gd name="connsiteX10" fmla="*/ 885947 w 2136846"/>
                <a:gd name="connsiteY10" fmla="*/ 1955003 h 2191813"/>
                <a:gd name="connsiteX11" fmla="*/ 644545 w 2136846"/>
                <a:gd name="connsiteY11" fmla="*/ 1618504 h 2191813"/>
                <a:gd name="connsiteX12" fmla="*/ 454350 w 2136846"/>
                <a:gd name="connsiteY12" fmla="*/ 1318581 h 2191813"/>
                <a:gd name="connsiteX13" fmla="*/ 212949 w 2136846"/>
                <a:gd name="connsiteY13" fmla="*/ 1011342 h 2191813"/>
                <a:gd name="connsiteX14" fmla="*/ 59329 w 2136846"/>
                <a:gd name="connsiteY14" fmla="*/ 828462 h 2191813"/>
                <a:gd name="connsiteX15" fmla="*/ 808 w 2136846"/>
                <a:gd name="connsiteY15" fmla="*/ 645582 h 2191813"/>
                <a:gd name="connsiteX16" fmla="*/ 95905 w 2136846"/>
                <a:gd name="connsiteY16" fmla="*/ 484648 h 2191813"/>
                <a:gd name="connsiteX17" fmla="*/ 725013 w 2136846"/>
                <a:gd name="connsiteY17" fmla="*/ 82312 h 2191813"/>
                <a:gd name="connsiteX18" fmla="*/ 871317 w 2136846"/>
                <a:gd name="connsiteY18" fmla="*/ 9160 h 2191813"/>
                <a:gd name="connsiteX19" fmla="*/ 981045 w 2136846"/>
                <a:gd name="connsiteY19" fmla="*/ 16475 h 2191813"/>
                <a:gd name="connsiteX20" fmla="*/ 1127349 w 2136846"/>
                <a:gd name="connsiteY20" fmla="*/ 148149 h 2191813"/>
                <a:gd name="connsiteX21" fmla="*/ 1222446 w 2136846"/>
                <a:gd name="connsiteY21" fmla="*/ 316398 h 2191813"/>
                <a:gd name="connsiteX22" fmla="*/ 1412641 w 2136846"/>
                <a:gd name="connsiteY22" fmla="*/ 462702 h 2191813"/>
                <a:gd name="connsiteX23" fmla="*/ 1493109 w 2136846"/>
                <a:gd name="connsiteY23" fmla="*/ 396866 h 2191813"/>
                <a:gd name="connsiteX24" fmla="*/ 1529685 w 2136846"/>
                <a:gd name="connsiteY24" fmla="*/ 309083 h 2191813"/>
                <a:gd name="connsiteX25" fmla="*/ 1580891 w 2136846"/>
                <a:gd name="connsiteY25" fmla="*/ 265192 h 2191813"/>
                <a:gd name="connsiteX26" fmla="*/ 1705249 w 2136846"/>
                <a:gd name="connsiteY26" fmla="*/ 345659 h 2191813"/>
                <a:gd name="connsiteX27" fmla="*/ 1836923 w 2136846"/>
                <a:gd name="connsiteY27" fmla="*/ 477333 h 2191813"/>
                <a:gd name="connsiteX28" fmla="*/ 1997857 w 2136846"/>
                <a:gd name="connsiteY28" fmla="*/ 587061 h 2191813"/>
                <a:gd name="connsiteX0" fmla="*/ 2136846 w 2136846"/>
                <a:gd name="connsiteY0" fmla="*/ 2090230 h 2180736"/>
                <a:gd name="connsiteX1" fmla="*/ 2012488 w 2136846"/>
                <a:gd name="connsiteY1" fmla="*/ 2060969 h 2180736"/>
                <a:gd name="connsiteX2" fmla="*/ 1895445 w 2136846"/>
                <a:gd name="connsiteY2" fmla="*/ 2075600 h 2180736"/>
                <a:gd name="connsiteX3" fmla="*/ 1778401 w 2136846"/>
                <a:gd name="connsiteY3" fmla="*/ 2141437 h 2180736"/>
                <a:gd name="connsiteX4" fmla="*/ 1639413 w 2136846"/>
                <a:gd name="connsiteY4" fmla="*/ 2178013 h 2180736"/>
                <a:gd name="connsiteX5" fmla="*/ 1471163 w 2136846"/>
                <a:gd name="connsiteY5" fmla="*/ 2068285 h 2180736"/>
                <a:gd name="connsiteX6" fmla="*/ 1390696 w 2136846"/>
                <a:gd name="connsiteY6" fmla="*/ 1958557 h 2180736"/>
                <a:gd name="connsiteX7" fmla="*/ 1288283 w 2136846"/>
                <a:gd name="connsiteY7" fmla="*/ 1921981 h 2180736"/>
                <a:gd name="connsiteX8" fmla="*/ 1156609 w 2136846"/>
                <a:gd name="connsiteY8" fmla="*/ 1943926 h 2180736"/>
                <a:gd name="connsiteX9" fmla="*/ 1046881 w 2136846"/>
                <a:gd name="connsiteY9" fmla="*/ 2017078 h 2180736"/>
                <a:gd name="connsiteX10" fmla="*/ 885947 w 2136846"/>
                <a:gd name="connsiteY10" fmla="*/ 1943926 h 2180736"/>
                <a:gd name="connsiteX11" fmla="*/ 644545 w 2136846"/>
                <a:gd name="connsiteY11" fmla="*/ 1607427 h 2180736"/>
                <a:gd name="connsiteX12" fmla="*/ 454350 w 2136846"/>
                <a:gd name="connsiteY12" fmla="*/ 1307504 h 2180736"/>
                <a:gd name="connsiteX13" fmla="*/ 212949 w 2136846"/>
                <a:gd name="connsiteY13" fmla="*/ 1000265 h 2180736"/>
                <a:gd name="connsiteX14" fmla="*/ 59329 w 2136846"/>
                <a:gd name="connsiteY14" fmla="*/ 817385 h 2180736"/>
                <a:gd name="connsiteX15" fmla="*/ 808 w 2136846"/>
                <a:gd name="connsiteY15" fmla="*/ 634505 h 2180736"/>
                <a:gd name="connsiteX16" fmla="*/ 95905 w 2136846"/>
                <a:gd name="connsiteY16" fmla="*/ 473571 h 2180736"/>
                <a:gd name="connsiteX17" fmla="*/ 725013 w 2136846"/>
                <a:gd name="connsiteY17" fmla="*/ 71235 h 2180736"/>
                <a:gd name="connsiteX18" fmla="*/ 981045 w 2136846"/>
                <a:gd name="connsiteY18" fmla="*/ 5398 h 2180736"/>
                <a:gd name="connsiteX19" fmla="*/ 1127349 w 2136846"/>
                <a:gd name="connsiteY19" fmla="*/ 137072 h 2180736"/>
                <a:gd name="connsiteX20" fmla="*/ 1222446 w 2136846"/>
                <a:gd name="connsiteY20" fmla="*/ 305321 h 2180736"/>
                <a:gd name="connsiteX21" fmla="*/ 1412641 w 2136846"/>
                <a:gd name="connsiteY21" fmla="*/ 451625 h 2180736"/>
                <a:gd name="connsiteX22" fmla="*/ 1493109 w 2136846"/>
                <a:gd name="connsiteY22" fmla="*/ 385789 h 2180736"/>
                <a:gd name="connsiteX23" fmla="*/ 1529685 w 2136846"/>
                <a:gd name="connsiteY23" fmla="*/ 298006 h 2180736"/>
                <a:gd name="connsiteX24" fmla="*/ 1580891 w 2136846"/>
                <a:gd name="connsiteY24" fmla="*/ 254115 h 2180736"/>
                <a:gd name="connsiteX25" fmla="*/ 1705249 w 2136846"/>
                <a:gd name="connsiteY25" fmla="*/ 334582 h 2180736"/>
                <a:gd name="connsiteX26" fmla="*/ 1836923 w 2136846"/>
                <a:gd name="connsiteY26" fmla="*/ 466256 h 2180736"/>
                <a:gd name="connsiteX27" fmla="*/ 1997857 w 2136846"/>
                <a:gd name="connsiteY27" fmla="*/ 575984 h 2180736"/>
                <a:gd name="connsiteX0" fmla="*/ 2136846 w 2136846"/>
                <a:gd name="connsiteY0" fmla="*/ 2090230 h 2180736"/>
                <a:gd name="connsiteX1" fmla="*/ 2012488 w 2136846"/>
                <a:gd name="connsiteY1" fmla="*/ 2060969 h 2180736"/>
                <a:gd name="connsiteX2" fmla="*/ 1895445 w 2136846"/>
                <a:gd name="connsiteY2" fmla="*/ 2075600 h 2180736"/>
                <a:gd name="connsiteX3" fmla="*/ 1778401 w 2136846"/>
                <a:gd name="connsiteY3" fmla="*/ 2141437 h 2180736"/>
                <a:gd name="connsiteX4" fmla="*/ 1639413 w 2136846"/>
                <a:gd name="connsiteY4" fmla="*/ 2178013 h 2180736"/>
                <a:gd name="connsiteX5" fmla="*/ 1471163 w 2136846"/>
                <a:gd name="connsiteY5" fmla="*/ 2068285 h 2180736"/>
                <a:gd name="connsiteX6" fmla="*/ 1390696 w 2136846"/>
                <a:gd name="connsiteY6" fmla="*/ 1958557 h 2180736"/>
                <a:gd name="connsiteX7" fmla="*/ 1288283 w 2136846"/>
                <a:gd name="connsiteY7" fmla="*/ 1921981 h 2180736"/>
                <a:gd name="connsiteX8" fmla="*/ 1156609 w 2136846"/>
                <a:gd name="connsiteY8" fmla="*/ 1943926 h 2180736"/>
                <a:gd name="connsiteX9" fmla="*/ 1046881 w 2136846"/>
                <a:gd name="connsiteY9" fmla="*/ 2017078 h 2180736"/>
                <a:gd name="connsiteX10" fmla="*/ 885947 w 2136846"/>
                <a:gd name="connsiteY10" fmla="*/ 1943926 h 2180736"/>
                <a:gd name="connsiteX11" fmla="*/ 644545 w 2136846"/>
                <a:gd name="connsiteY11" fmla="*/ 1607427 h 2180736"/>
                <a:gd name="connsiteX12" fmla="*/ 454350 w 2136846"/>
                <a:gd name="connsiteY12" fmla="*/ 1307504 h 2180736"/>
                <a:gd name="connsiteX13" fmla="*/ 212949 w 2136846"/>
                <a:gd name="connsiteY13" fmla="*/ 1000265 h 2180736"/>
                <a:gd name="connsiteX14" fmla="*/ 59329 w 2136846"/>
                <a:gd name="connsiteY14" fmla="*/ 817385 h 2180736"/>
                <a:gd name="connsiteX15" fmla="*/ 808 w 2136846"/>
                <a:gd name="connsiteY15" fmla="*/ 634505 h 2180736"/>
                <a:gd name="connsiteX16" fmla="*/ 95905 w 2136846"/>
                <a:gd name="connsiteY16" fmla="*/ 473571 h 2180736"/>
                <a:gd name="connsiteX17" fmla="*/ 725013 w 2136846"/>
                <a:gd name="connsiteY17" fmla="*/ 71235 h 2180736"/>
                <a:gd name="connsiteX18" fmla="*/ 981045 w 2136846"/>
                <a:gd name="connsiteY18" fmla="*/ 5398 h 2180736"/>
                <a:gd name="connsiteX19" fmla="*/ 1127349 w 2136846"/>
                <a:gd name="connsiteY19" fmla="*/ 137072 h 2180736"/>
                <a:gd name="connsiteX20" fmla="*/ 1222446 w 2136846"/>
                <a:gd name="connsiteY20" fmla="*/ 305321 h 2180736"/>
                <a:gd name="connsiteX21" fmla="*/ 1412641 w 2136846"/>
                <a:gd name="connsiteY21" fmla="*/ 451625 h 2180736"/>
                <a:gd name="connsiteX22" fmla="*/ 1493109 w 2136846"/>
                <a:gd name="connsiteY22" fmla="*/ 385789 h 2180736"/>
                <a:gd name="connsiteX23" fmla="*/ 1529685 w 2136846"/>
                <a:gd name="connsiteY23" fmla="*/ 298006 h 2180736"/>
                <a:gd name="connsiteX24" fmla="*/ 1580891 w 2136846"/>
                <a:gd name="connsiteY24" fmla="*/ 254115 h 2180736"/>
                <a:gd name="connsiteX25" fmla="*/ 1705249 w 2136846"/>
                <a:gd name="connsiteY25" fmla="*/ 334582 h 2180736"/>
                <a:gd name="connsiteX26" fmla="*/ 1836923 w 2136846"/>
                <a:gd name="connsiteY26" fmla="*/ 466256 h 2180736"/>
                <a:gd name="connsiteX27" fmla="*/ 1997857 w 2136846"/>
                <a:gd name="connsiteY27" fmla="*/ 575984 h 2180736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493109 w 2136846"/>
                <a:gd name="connsiteY21" fmla="*/ 333445 h 2128392"/>
                <a:gd name="connsiteX22" fmla="*/ 1529685 w 2136846"/>
                <a:gd name="connsiteY22" fmla="*/ 245662 h 2128392"/>
                <a:gd name="connsiteX23" fmla="*/ 1580891 w 2136846"/>
                <a:gd name="connsiteY23" fmla="*/ 201771 h 2128392"/>
                <a:gd name="connsiteX24" fmla="*/ 1705249 w 2136846"/>
                <a:gd name="connsiteY24" fmla="*/ 282238 h 2128392"/>
                <a:gd name="connsiteX25" fmla="*/ 1836923 w 2136846"/>
                <a:gd name="connsiteY25" fmla="*/ 413912 h 2128392"/>
                <a:gd name="connsiteX26" fmla="*/ 1997857 w 2136846"/>
                <a:gd name="connsiteY26" fmla="*/ 523640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493109 w 2136846"/>
                <a:gd name="connsiteY21" fmla="*/ 333445 h 2128392"/>
                <a:gd name="connsiteX22" fmla="*/ 1529685 w 2136846"/>
                <a:gd name="connsiteY22" fmla="*/ 245662 h 2128392"/>
                <a:gd name="connsiteX23" fmla="*/ 1580891 w 2136846"/>
                <a:gd name="connsiteY23" fmla="*/ 201771 h 2128392"/>
                <a:gd name="connsiteX24" fmla="*/ 1836923 w 2136846"/>
                <a:gd name="connsiteY24" fmla="*/ 413912 h 2128392"/>
                <a:gd name="connsiteX25" fmla="*/ 1997857 w 2136846"/>
                <a:gd name="connsiteY25" fmla="*/ 523640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493109 w 2136846"/>
                <a:gd name="connsiteY21" fmla="*/ 333445 h 2128392"/>
                <a:gd name="connsiteX22" fmla="*/ 1580891 w 2136846"/>
                <a:gd name="connsiteY22" fmla="*/ 201771 h 2128392"/>
                <a:gd name="connsiteX23" fmla="*/ 1836923 w 2136846"/>
                <a:gd name="connsiteY23" fmla="*/ 413912 h 2128392"/>
                <a:gd name="connsiteX24" fmla="*/ 1997857 w 2136846"/>
                <a:gd name="connsiteY24" fmla="*/ 523640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493109 w 2136846"/>
                <a:gd name="connsiteY21" fmla="*/ 333445 h 2128392"/>
                <a:gd name="connsiteX22" fmla="*/ 1580891 w 2136846"/>
                <a:gd name="connsiteY22" fmla="*/ 201771 h 2128392"/>
                <a:gd name="connsiteX23" fmla="*/ 1836923 w 2136846"/>
                <a:gd name="connsiteY23" fmla="*/ 413912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493109 w 2136846"/>
                <a:gd name="connsiteY21" fmla="*/ 333445 h 2128392"/>
                <a:gd name="connsiteX22" fmla="*/ 1580891 w 2136846"/>
                <a:gd name="connsiteY22" fmla="*/ 201771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21" fmla="*/ 1580891 w 2136846"/>
                <a:gd name="connsiteY21" fmla="*/ 201771 h 2128392"/>
                <a:gd name="connsiteX0" fmla="*/ 2136846 w 2136846"/>
                <a:gd name="connsiteY0" fmla="*/ 2037886 h 2128392"/>
                <a:gd name="connsiteX1" fmla="*/ 2012488 w 2136846"/>
                <a:gd name="connsiteY1" fmla="*/ 2008625 h 2128392"/>
                <a:gd name="connsiteX2" fmla="*/ 1895445 w 2136846"/>
                <a:gd name="connsiteY2" fmla="*/ 2023256 h 2128392"/>
                <a:gd name="connsiteX3" fmla="*/ 1778401 w 2136846"/>
                <a:gd name="connsiteY3" fmla="*/ 2089093 h 2128392"/>
                <a:gd name="connsiteX4" fmla="*/ 1639413 w 2136846"/>
                <a:gd name="connsiteY4" fmla="*/ 2125669 h 2128392"/>
                <a:gd name="connsiteX5" fmla="*/ 1471163 w 2136846"/>
                <a:gd name="connsiteY5" fmla="*/ 2015941 h 2128392"/>
                <a:gd name="connsiteX6" fmla="*/ 1390696 w 2136846"/>
                <a:gd name="connsiteY6" fmla="*/ 1906213 h 2128392"/>
                <a:gd name="connsiteX7" fmla="*/ 1288283 w 2136846"/>
                <a:gd name="connsiteY7" fmla="*/ 1869637 h 2128392"/>
                <a:gd name="connsiteX8" fmla="*/ 1156609 w 2136846"/>
                <a:gd name="connsiteY8" fmla="*/ 1891582 h 2128392"/>
                <a:gd name="connsiteX9" fmla="*/ 1046881 w 2136846"/>
                <a:gd name="connsiteY9" fmla="*/ 1964734 h 2128392"/>
                <a:gd name="connsiteX10" fmla="*/ 885947 w 2136846"/>
                <a:gd name="connsiteY10" fmla="*/ 1891582 h 2128392"/>
                <a:gd name="connsiteX11" fmla="*/ 644545 w 2136846"/>
                <a:gd name="connsiteY11" fmla="*/ 1555083 h 2128392"/>
                <a:gd name="connsiteX12" fmla="*/ 454350 w 2136846"/>
                <a:gd name="connsiteY12" fmla="*/ 1255160 h 2128392"/>
                <a:gd name="connsiteX13" fmla="*/ 212949 w 2136846"/>
                <a:gd name="connsiteY13" fmla="*/ 947921 h 2128392"/>
                <a:gd name="connsiteX14" fmla="*/ 59329 w 2136846"/>
                <a:gd name="connsiteY14" fmla="*/ 765041 h 2128392"/>
                <a:gd name="connsiteX15" fmla="*/ 808 w 2136846"/>
                <a:gd name="connsiteY15" fmla="*/ 582161 h 2128392"/>
                <a:gd name="connsiteX16" fmla="*/ 95905 w 2136846"/>
                <a:gd name="connsiteY16" fmla="*/ 421227 h 2128392"/>
                <a:gd name="connsiteX17" fmla="*/ 725013 w 2136846"/>
                <a:gd name="connsiteY17" fmla="*/ 18891 h 2128392"/>
                <a:gd name="connsiteX18" fmla="*/ 1127349 w 2136846"/>
                <a:gd name="connsiteY18" fmla="*/ 84728 h 2128392"/>
                <a:gd name="connsiteX19" fmla="*/ 1222446 w 2136846"/>
                <a:gd name="connsiteY19" fmla="*/ 252977 h 2128392"/>
                <a:gd name="connsiteX20" fmla="*/ 1412641 w 2136846"/>
                <a:gd name="connsiteY20" fmla="*/ 399281 h 2128392"/>
                <a:gd name="connsiteX0" fmla="*/ 2156619 w 2156619"/>
                <a:gd name="connsiteY0" fmla="*/ 1953158 h 2043664"/>
                <a:gd name="connsiteX1" fmla="*/ 2032261 w 2156619"/>
                <a:gd name="connsiteY1" fmla="*/ 1923897 h 2043664"/>
                <a:gd name="connsiteX2" fmla="*/ 1915218 w 2156619"/>
                <a:gd name="connsiteY2" fmla="*/ 1938528 h 2043664"/>
                <a:gd name="connsiteX3" fmla="*/ 1798174 w 2156619"/>
                <a:gd name="connsiteY3" fmla="*/ 2004365 h 2043664"/>
                <a:gd name="connsiteX4" fmla="*/ 1659186 w 2156619"/>
                <a:gd name="connsiteY4" fmla="*/ 2040941 h 2043664"/>
                <a:gd name="connsiteX5" fmla="*/ 1490936 w 2156619"/>
                <a:gd name="connsiteY5" fmla="*/ 1931213 h 2043664"/>
                <a:gd name="connsiteX6" fmla="*/ 1410469 w 2156619"/>
                <a:gd name="connsiteY6" fmla="*/ 1821485 h 2043664"/>
                <a:gd name="connsiteX7" fmla="*/ 1308056 w 2156619"/>
                <a:gd name="connsiteY7" fmla="*/ 1784909 h 2043664"/>
                <a:gd name="connsiteX8" fmla="*/ 1176382 w 2156619"/>
                <a:gd name="connsiteY8" fmla="*/ 1806854 h 2043664"/>
                <a:gd name="connsiteX9" fmla="*/ 1066654 w 2156619"/>
                <a:gd name="connsiteY9" fmla="*/ 1880006 h 2043664"/>
                <a:gd name="connsiteX10" fmla="*/ 905720 w 2156619"/>
                <a:gd name="connsiteY10" fmla="*/ 1806854 h 2043664"/>
                <a:gd name="connsiteX11" fmla="*/ 664318 w 2156619"/>
                <a:gd name="connsiteY11" fmla="*/ 1470355 h 2043664"/>
                <a:gd name="connsiteX12" fmla="*/ 474123 w 2156619"/>
                <a:gd name="connsiteY12" fmla="*/ 1170432 h 2043664"/>
                <a:gd name="connsiteX13" fmla="*/ 232722 w 2156619"/>
                <a:gd name="connsiteY13" fmla="*/ 863193 h 2043664"/>
                <a:gd name="connsiteX14" fmla="*/ 79102 w 2156619"/>
                <a:gd name="connsiteY14" fmla="*/ 680313 h 2043664"/>
                <a:gd name="connsiteX15" fmla="*/ 20581 w 2156619"/>
                <a:gd name="connsiteY15" fmla="*/ 497433 h 2043664"/>
                <a:gd name="connsiteX16" fmla="*/ 115678 w 2156619"/>
                <a:gd name="connsiteY16" fmla="*/ 336499 h 2043664"/>
                <a:gd name="connsiteX17" fmla="*/ 1147122 w 2156619"/>
                <a:gd name="connsiteY17" fmla="*/ 0 h 2043664"/>
                <a:gd name="connsiteX18" fmla="*/ 1242219 w 2156619"/>
                <a:gd name="connsiteY18" fmla="*/ 168249 h 2043664"/>
                <a:gd name="connsiteX19" fmla="*/ 1432414 w 2156619"/>
                <a:gd name="connsiteY19" fmla="*/ 314553 h 2043664"/>
                <a:gd name="connsiteX0" fmla="*/ 2162730 w 2162730"/>
                <a:gd name="connsiteY0" fmla="*/ 1784909 h 1875415"/>
                <a:gd name="connsiteX1" fmla="*/ 2038372 w 2162730"/>
                <a:gd name="connsiteY1" fmla="*/ 1755648 h 1875415"/>
                <a:gd name="connsiteX2" fmla="*/ 1921329 w 2162730"/>
                <a:gd name="connsiteY2" fmla="*/ 1770279 h 1875415"/>
                <a:gd name="connsiteX3" fmla="*/ 1804285 w 2162730"/>
                <a:gd name="connsiteY3" fmla="*/ 1836116 h 1875415"/>
                <a:gd name="connsiteX4" fmla="*/ 1665297 w 2162730"/>
                <a:gd name="connsiteY4" fmla="*/ 1872692 h 1875415"/>
                <a:gd name="connsiteX5" fmla="*/ 1497047 w 2162730"/>
                <a:gd name="connsiteY5" fmla="*/ 1762964 h 1875415"/>
                <a:gd name="connsiteX6" fmla="*/ 1416580 w 2162730"/>
                <a:gd name="connsiteY6" fmla="*/ 1653236 h 1875415"/>
                <a:gd name="connsiteX7" fmla="*/ 1314167 w 2162730"/>
                <a:gd name="connsiteY7" fmla="*/ 1616660 h 1875415"/>
                <a:gd name="connsiteX8" fmla="*/ 1182493 w 2162730"/>
                <a:gd name="connsiteY8" fmla="*/ 1638605 h 1875415"/>
                <a:gd name="connsiteX9" fmla="*/ 1072765 w 2162730"/>
                <a:gd name="connsiteY9" fmla="*/ 1711757 h 1875415"/>
                <a:gd name="connsiteX10" fmla="*/ 911831 w 2162730"/>
                <a:gd name="connsiteY10" fmla="*/ 1638605 h 1875415"/>
                <a:gd name="connsiteX11" fmla="*/ 670429 w 2162730"/>
                <a:gd name="connsiteY11" fmla="*/ 1302106 h 1875415"/>
                <a:gd name="connsiteX12" fmla="*/ 480234 w 2162730"/>
                <a:gd name="connsiteY12" fmla="*/ 1002183 h 1875415"/>
                <a:gd name="connsiteX13" fmla="*/ 238833 w 2162730"/>
                <a:gd name="connsiteY13" fmla="*/ 694944 h 1875415"/>
                <a:gd name="connsiteX14" fmla="*/ 85213 w 2162730"/>
                <a:gd name="connsiteY14" fmla="*/ 512064 h 1875415"/>
                <a:gd name="connsiteX15" fmla="*/ 26692 w 2162730"/>
                <a:gd name="connsiteY15" fmla="*/ 329184 h 1875415"/>
                <a:gd name="connsiteX16" fmla="*/ 121789 w 2162730"/>
                <a:gd name="connsiteY16" fmla="*/ 168250 h 1875415"/>
                <a:gd name="connsiteX17" fmla="*/ 1248330 w 2162730"/>
                <a:gd name="connsiteY17" fmla="*/ 0 h 1875415"/>
                <a:gd name="connsiteX18" fmla="*/ 1438525 w 2162730"/>
                <a:gd name="connsiteY18" fmla="*/ 146304 h 1875415"/>
                <a:gd name="connsiteX0" fmla="*/ 2175437 w 2175437"/>
                <a:gd name="connsiteY0" fmla="*/ 1638605 h 1729111"/>
                <a:gd name="connsiteX1" fmla="*/ 2051079 w 2175437"/>
                <a:gd name="connsiteY1" fmla="*/ 1609344 h 1729111"/>
                <a:gd name="connsiteX2" fmla="*/ 1934036 w 2175437"/>
                <a:gd name="connsiteY2" fmla="*/ 1623975 h 1729111"/>
                <a:gd name="connsiteX3" fmla="*/ 1816992 w 2175437"/>
                <a:gd name="connsiteY3" fmla="*/ 1689812 h 1729111"/>
                <a:gd name="connsiteX4" fmla="*/ 1678004 w 2175437"/>
                <a:gd name="connsiteY4" fmla="*/ 1726388 h 1729111"/>
                <a:gd name="connsiteX5" fmla="*/ 1509754 w 2175437"/>
                <a:gd name="connsiteY5" fmla="*/ 1616660 h 1729111"/>
                <a:gd name="connsiteX6" fmla="*/ 1429287 w 2175437"/>
                <a:gd name="connsiteY6" fmla="*/ 1506932 h 1729111"/>
                <a:gd name="connsiteX7" fmla="*/ 1326874 w 2175437"/>
                <a:gd name="connsiteY7" fmla="*/ 1470356 h 1729111"/>
                <a:gd name="connsiteX8" fmla="*/ 1195200 w 2175437"/>
                <a:gd name="connsiteY8" fmla="*/ 1492301 h 1729111"/>
                <a:gd name="connsiteX9" fmla="*/ 1085472 w 2175437"/>
                <a:gd name="connsiteY9" fmla="*/ 1565453 h 1729111"/>
                <a:gd name="connsiteX10" fmla="*/ 924538 w 2175437"/>
                <a:gd name="connsiteY10" fmla="*/ 1492301 h 1729111"/>
                <a:gd name="connsiteX11" fmla="*/ 683136 w 2175437"/>
                <a:gd name="connsiteY11" fmla="*/ 1155802 h 1729111"/>
                <a:gd name="connsiteX12" fmla="*/ 492941 w 2175437"/>
                <a:gd name="connsiteY12" fmla="*/ 855879 h 1729111"/>
                <a:gd name="connsiteX13" fmla="*/ 251540 w 2175437"/>
                <a:gd name="connsiteY13" fmla="*/ 548640 h 1729111"/>
                <a:gd name="connsiteX14" fmla="*/ 97920 w 2175437"/>
                <a:gd name="connsiteY14" fmla="*/ 365760 h 1729111"/>
                <a:gd name="connsiteX15" fmla="*/ 39399 w 2175437"/>
                <a:gd name="connsiteY15" fmla="*/ 182880 h 1729111"/>
                <a:gd name="connsiteX16" fmla="*/ 134496 w 2175437"/>
                <a:gd name="connsiteY16" fmla="*/ 21946 h 1729111"/>
                <a:gd name="connsiteX17" fmla="*/ 1451232 w 2175437"/>
                <a:gd name="connsiteY17" fmla="*/ 0 h 1729111"/>
                <a:gd name="connsiteX0" fmla="*/ 2175437 w 2175437"/>
                <a:gd name="connsiteY0" fmla="*/ 1616658 h 1707164"/>
                <a:gd name="connsiteX1" fmla="*/ 2051079 w 2175437"/>
                <a:gd name="connsiteY1" fmla="*/ 1587397 h 1707164"/>
                <a:gd name="connsiteX2" fmla="*/ 1934036 w 2175437"/>
                <a:gd name="connsiteY2" fmla="*/ 1602028 h 1707164"/>
                <a:gd name="connsiteX3" fmla="*/ 1816992 w 2175437"/>
                <a:gd name="connsiteY3" fmla="*/ 1667865 h 1707164"/>
                <a:gd name="connsiteX4" fmla="*/ 1678004 w 2175437"/>
                <a:gd name="connsiteY4" fmla="*/ 1704441 h 1707164"/>
                <a:gd name="connsiteX5" fmla="*/ 1509754 w 2175437"/>
                <a:gd name="connsiteY5" fmla="*/ 1594713 h 1707164"/>
                <a:gd name="connsiteX6" fmla="*/ 1429287 w 2175437"/>
                <a:gd name="connsiteY6" fmla="*/ 1484985 h 1707164"/>
                <a:gd name="connsiteX7" fmla="*/ 1326874 w 2175437"/>
                <a:gd name="connsiteY7" fmla="*/ 1448409 h 1707164"/>
                <a:gd name="connsiteX8" fmla="*/ 1195200 w 2175437"/>
                <a:gd name="connsiteY8" fmla="*/ 1470354 h 1707164"/>
                <a:gd name="connsiteX9" fmla="*/ 1085472 w 2175437"/>
                <a:gd name="connsiteY9" fmla="*/ 1543506 h 1707164"/>
                <a:gd name="connsiteX10" fmla="*/ 924538 w 2175437"/>
                <a:gd name="connsiteY10" fmla="*/ 1470354 h 1707164"/>
                <a:gd name="connsiteX11" fmla="*/ 683136 w 2175437"/>
                <a:gd name="connsiteY11" fmla="*/ 1133855 h 1707164"/>
                <a:gd name="connsiteX12" fmla="*/ 492941 w 2175437"/>
                <a:gd name="connsiteY12" fmla="*/ 833932 h 1707164"/>
                <a:gd name="connsiteX13" fmla="*/ 251540 w 2175437"/>
                <a:gd name="connsiteY13" fmla="*/ 526693 h 1707164"/>
                <a:gd name="connsiteX14" fmla="*/ 97920 w 2175437"/>
                <a:gd name="connsiteY14" fmla="*/ 343813 h 1707164"/>
                <a:gd name="connsiteX15" fmla="*/ 39399 w 2175437"/>
                <a:gd name="connsiteY15" fmla="*/ 160933 h 1707164"/>
                <a:gd name="connsiteX16" fmla="*/ 134496 w 2175437"/>
                <a:gd name="connsiteY16" fmla="*/ -1 h 1707164"/>
                <a:gd name="connsiteX0" fmla="*/ 2136847 w 2136847"/>
                <a:gd name="connsiteY0" fmla="*/ 1455725 h 1546231"/>
                <a:gd name="connsiteX1" fmla="*/ 2012489 w 2136847"/>
                <a:gd name="connsiteY1" fmla="*/ 1426464 h 1546231"/>
                <a:gd name="connsiteX2" fmla="*/ 1895446 w 2136847"/>
                <a:gd name="connsiteY2" fmla="*/ 1441095 h 1546231"/>
                <a:gd name="connsiteX3" fmla="*/ 1778402 w 2136847"/>
                <a:gd name="connsiteY3" fmla="*/ 1506932 h 1546231"/>
                <a:gd name="connsiteX4" fmla="*/ 1639414 w 2136847"/>
                <a:gd name="connsiteY4" fmla="*/ 1543508 h 1546231"/>
                <a:gd name="connsiteX5" fmla="*/ 1471164 w 2136847"/>
                <a:gd name="connsiteY5" fmla="*/ 1433780 h 1546231"/>
                <a:gd name="connsiteX6" fmla="*/ 1390697 w 2136847"/>
                <a:gd name="connsiteY6" fmla="*/ 1324052 h 1546231"/>
                <a:gd name="connsiteX7" fmla="*/ 1288284 w 2136847"/>
                <a:gd name="connsiteY7" fmla="*/ 1287476 h 1546231"/>
                <a:gd name="connsiteX8" fmla="*/ 1156610 w 2136847"/>
                <a:gd name="connsiteY8" fmla="*/ 1309421 h 1546231"/>
                <a:gd name="connsiteX9" fmla="*/ 1046882 w 2136847"/>
                <a:gd name="connsiteY9" fmla="*/ 1382573 h 1546231"/>
                <a:gd name="connsiteX10" fmla="*/ 885948 w 2136847"/>
                <a:gd name="connsiteY10" fmla="*/ 1309421 h 1546231"/>
                <a:gd name="connsiteX11" fmla="*/ 644546 w 2136847"/>
                <a:gd name="connsiteY11" fmla="*/ 972922 h 1546231"/>
                <a:gd name="connsiteX12" fmla="*/ 454351 w 2136847"/>
                <a:gd name="connsiteY12" fmla="*/ 672999 h 1546231"/>
                <a:gd name="connsiteX13" fmla="*/ 212950 w 2136847"/>
                <a:gd name="connsiteY13" fmla="*/ 365760 h 1546231"/>
                <a:gd name="connsiteX14" fmla="*/ 59330 w 2136847"/>
                <a:gd name="connsiteY14" fmla="*/ 182880 h 1546231"/>
                <a:gd name="connsiteX15" fmla="*/ 809 w 2136847"/>
                <a:gd name="connsiteY15" fmla="*/ 0 h 1546231"/>
                <a:gd name="connsiteX0" fmla="*/ 2153095 w 2153095"/>
                <a:gd name="connsiteY0" fmla="*/ 1505366 h 1595872"/>
                <a:gd name="connsiteX1" fmla="*/ 2028737 w 2153095"/>
                <a:gd name="connsiteY1" fmla="*/ 1476105 h 1595872"/>
                <a:gd name="connsiteX2" fmla="*/ 1911694 w 2153095"/>
                <a:gd name="connsiteY2" fmla="*/ 1490736 h 1595872"/>
                <a:gd name="connsiteX3" fmla="*/ 1794650 w 2153095"/>
                <a:gd name="connsiteY3" fmla="*/ 1556573 h 1595872"/>
                <a:gd name="connsiteX4" fmla="*/ 1655662 w 2153095"/>
                <a:gd name="connsiteY4" fmla="*/ 1593149 h 1595872"/>
                <a:gd name="connsiteX5" fmla="*/ 1487412 w 2153095"/>
                <a:gd name="connsiteY5" fmla="*/ 1483421 h 1595872"/>
                <a:gd name="connsiteX6" fmla="*/ 1406945 w 2153095"/>
                <a:gd name="connsiteY6" fmla="*/ 1373693 h 1595872"/>
                <a:gd name="connsiteX7" fmla="*/ 1304532 w 2153095"/>
                <a:gd name="connsiteY7" fmla="*/ 1337117 h 1595872"/>
                <a:gd name="connsiteX8" fmla="*/ 1172858 w 2153095"/>
                <a:gd name="connsiteY8" fmla="*/ 1359062 h 1595872"/>
                <a:gd name="connsiteX9" fmla="*/ 1063130 w 2153095"/>
                <a:gd name="connsiteY9" fmla="*/ 1432214 h 1595872"/>
                <a:gd name="connsiteX10" fmla="*/ 902196 w 2153095"/>
                <a:gd name="connsiteY10" fmla="*/ 1359062 h 1595872"/>
                <a:gd name="connsiteX11" fmla="*/ 660794 w 2153095"/>
                <a:gd name="connsiteY11" fmla="*/ 1022563 h 1595872"/>
                <a:gd name="connsiteX12" fmla="*/ 470599 w 2153095"/>
                <a:gd name="connsiteY12" fmla="*/ 722640 h 1595872"/>
                <a:gd name="connsiteX13" fmla="*/ 229198 w 2153095"/>
                <a:gd name="connsiteY13" fmla="*/ 415401 h 1595872"/>
                <a:gd name="connsiteX14" fmla="*/ 75578 w 2153095"/>
                <a:gd name="connsiteY14" fmla="*/ 232521 h 1595872"/>
                <a:gd name="connsiteX15" fmla="*/ 581 w 2153095"/>
                <a:gd name="connsiteY15" fmla="*/ 0 h 1595872"/>
                <a:gd name="connsiteX0" fmla="*/ 5668083 w 5668083"/>
                <a:gd name="connsiteY0" fmla="*/ 312347 h 1595872"/>
                <a:gd name="connsiteX1" fmla="*/ 2028737 w 5668083"/>
                <a:gd name="connsiteY1" fmla="*/ 1476105 h 1595872"/>
                <a:gd name="connsiteX2" fmla="*/ 1911694 w 5668083"/>
                <a:gd name="connsiteY2" fmla="*/ 1490736 h 1595872"/>
                <a:gd name="connsiteX3" fmla="*/ 1794650 w 5668083"/>
                <a:gd name="connsiteY3" fmla="*/ 1556573 h 1595872"/>
                <a:gd name="connsiteX4" fmla="*/ 1655662 w 5668083"/>
                <a:gd name="connsiteY4" fmla="*/ 1593149 h 1595872"/>
                <a:gd name="connsiteX5" fmla="*/ 1487412 w 5668083"/>
                <a:gd name="connsiteY5" fmla="*/ 1483421 h 1595872"/>
                <a:gd name="connsiteX6" fmla="*/ 1406945 w 5668083"/>
                <a:gd name="connsiteY6" fmla="*/ 1373693 h 1595872"/>
                <a:gd name="connsiteX7" fmla="*/ 1304532 w 5668083"/>
                <a:gd name="connsiteY7" fmla="*/ 1337117 h 1595872"/>
                <a:gd name="connsiteX8" fmla="*/ 1172858 w 5668083"/>
                <a:gd name="connsiteY8" fmla="*/ 1359062 h 1595872"/>
                <a:gd name="connsiteX9" fmla="*/ 1063130 w 5668083"/>
                <a:gd name="connsiteY9" fmla="*/ 1432214 h 1595872"/>
                <a:gd name="connsiteX10" fmla="*/ 902196 w 5668083"/>
                <a:gd name="connsiteY10" fmla="*/ 1359062 h 1595872"/>
                <a:gd name="connsiteX11" fmla="*/ 660794 w 5668083"/>
                <a:gd name="connsiteY11" fmla="*/ 1022563 h 1595872"/>
                <a:gd name="connsiteX12" fmla="*/ 470599 w 5668083"/>
                <a:gd name="connsiteY12" fmla="*/ 722640 h 1595872"/>
                <a:gd name="connsiteX13" fmla="*/ 229198 w 5668083"/>
                <a:gd name="connsiteY13" fmla="*/ 415401 h 1595872"/>
                <a:gd name="connsiteX14" fmla="*/ 75578 w 5668083"/>
                <a:gd name="connsiteY14" fmla="*/ 232521 h 1595872"/>
                <a:gd name="connsiteX15" fmla="*/ 581 w 5668083"/>
                <a:gd name="connsiteY15" fmla="*/ 0 h 1595872"/>
                <a:gd name="connsiteX0" fmla="*/ 5668083 w 5668083"/>
                <a:gd name="connsiteY0" fmla="*/ 312347 h 1595872"/>
                <a:gd name="connsiteX1" fmla="*/ 5258498 w 5668083"/>
                <a:gd name="connsiteY1" fmla="*/ 930148 h 1595872"/>
                <a:gd name="connsiteX2" fmla="*/ 1911694 w 5668083"/>
                <a:gd name="connsiteY2" fmla="*/ 1490736 h 1595872"/>
                <a:gd name="connsiteX3" fmla="*/ 1794650 w 5668083"/>
                <a:gd name="connsiteY3" fmla="*/ 1556573 h 1595872"/>
                <a:gd name="connsiteX4" fmla="*/ 1655662 w 5668083"/>
                <a:gd name="connsiteY4" fmla="*/ 1593149 h 1595872"/>
                <a:gd name="connsiteX5" fmla="*/ 1487412 w 5668083"/>
                <a:gd name="connsiteY5" fmla="*/ 1483421 h 1595872"/>
                <a:gd name="connsiteX6" fmla="*/ 1406945 w 5668083"/>
                <a:gd name="connsiteY6" fmla="*/ 1373693 h 1595872"/>
                <a:gd name="connsiteX7" fmla="*/ 1304532 w 5668083"/>
                <a:gd name="connsiteY7" fmla="*/ 1337117 h 1595872"/>
                <a:gd name="connsiteX8" fmla="*/ 1172858 w 5668083"/>
                <a:gd name="connsiteY8" fmla="*/ 1359062 h 1595872"/>
                <a:gd name="connsiteX9" fmla="*/ 1063130 w 5668083"/>
                <a:gd name="connsiteY9" fmla="*/ 1432214 h 1595872"/>
                <a:gd name="connsiteX10" fmla="*/ 902196 w 5668083"/>
                <a:gd name="connsiteY10" fmla="*/ 1359062 h 1595872"/>
                <a:gd name="connsiteX11" fmla="*/ 660794 w 5668083"/>
                <a:gd name="connsiteY11" fmla="*/ 1022563 h 1595872"/>
                <a:gd name="connsiteX12" fmla="*/ 470599 w 5668083"/>
                <a:gd name="connsiteY12" fmla="*/ 722640 h 1595872"/>
                <a:gd name="connsiteX13" fmla="*/ 229198 w 5668083"/>
                <a:gd name="connsiteY13" fmla="*/ 415401 h 1595872"/>
                <a:gd name="connsiteX14" fmla="*/ 75578 w 5668083"/>
                <a:gd name="connsiteY14" fmla="*/ 232521 h 1595872"/>
                <a:gd name="connsiteX15" fmla="*/ 581 w 5668083"/>
                <a:gd name="connsiteY15" fmla="*/ 0 h 1595872"/>
                <a:gd name="connsiteX0" fmla="*/ 5668083 w 5668083"/>
                <a:gd name="connsiteY0" fmla="*/ 312347 h 1595512"/>
                <a:gd name="connsiteX1" fmla="*/ 5258498 w 5668083"/>
                <a:gd name="connsiteY1" fmla="*/ 930148 h 1595512"/>
                <a:gd name="connsiteX2" fmla="*/ 4554226 w 5668083"/>
                <a:gd name="connsiteY2" fmla="*/ 1531177 h 1595512"/>
                <a:gd name="connsiteX3" fmla="*/ 1794650 w 5668083"/>
                <a:gd name="connsiteY3" fmla="*/ 1556573 h 1595512"/>
                <a:gd name="connsiteX4" fmla="*/ 1655662 w 5668083"/>
                <a:gd name="connsiteY4" fmla="*/ 1593149 h 1595512"/>
                <a:gd name="connsiteX5" fmla="*/ 1487412 w 5668083"/>
                <a:gd name="connsiteY5" fmla="*/ 1483421 h 1595512"/>
                <a:gd name="connsiteX6" fmla="*/ 1406945 w 5668083"/>
                <a:gd name="connsiteY6" fmla="*/ 1373693 h 1595512"/>
                <a:gd name="connsiteX7" fmla="*/ 1304532 w 5668083"/>
                <a:gd name="connsiteY7" fmla="*/ 1337117 h 1595512"/>
                <a:gd name="connsiteX8" fmla="*/ 1172858 w 5668083"/>
                <a:gd name="connsiteY8" fmla="*/ 1359062 h 1595512"/>
                <a:gd name="connsiteX9" fmla="*/ 1063130 w 5668083"/>
                <a:gd name="connsiteY9" fmla="*/ 1432214 h 1595512"/>
                <a:gd name="connsiteX10" fmla="*/ 902196 w 5668083"/>
                <a:gd name="connsiteY10" fmla="*/ 1359062 h 1595512"/>
                <a:gd name="connsiteX11" fmla="*/ 660794 w 5668083"/>
                <a:gd name="connsiteY11" fmla="*/ 1022563 h 1595512"/>
                <a:gd name="connsiteX12" fmla="*/ 470599 w 5668083"/>
                <a:gd name="connsiteY12" fmla="*/ 722640 h 1595512"/>
                <a:gd name="connsiteX13" fmla="*/ 229198 w 5668083"/>
                <a:gd name="connsiteY13" fmla="*/ 415401 h 1595512"/>
                <a:gd name="connsiteX14" fmla="*/ 75578 w 5668083"/>
                <a:gd name="connsiteY14" fmla="*/ 232521 h 1595512"/>
                <a:gd name="connsiteX15" fmla="*/ 581 w 5668083"/>
                <a:gd name="connsiteY15" fmla="*/ 0 h 1595512"/>
                <a:gd name="connsiteX0" fmla="*/ 5668083 w 5668083"/>
                <a:gd name="connsiteY0" fmla="*/ 312347 h 1595512"/>
                <a:gd name="connsiteX1" fmla="*/ 5124274 w 5668083"/>
                <a:gd name="connsiteY1" fmla="*/ 1041362 h 1595512"/>
                <a:gd name="connsiteX2" fmla="*/ 4554226 w 5668083"/>
                <a:gd name="connsiteY2" fmla="*/ 1531177 h 1595512"/>
                <a:gd name="connsiteX3" fmla="*/ 1794650 w 5668083"/>
                <a:gd name="connsiteY3" fmla="*/ 1556573 h 1595512"/>
                <a:gd name="connsiteX4" fmla="*/ 1655662 w 5668083"/>
                <a:gd name="connsiteY4" fmla="*/ 1593149 h 1595512"/>
                <a:gd name="connsiteX5" fmla="*/ 1487412 w 5668083"/>
                <a:gd name="connsiteY5" fmla="*/ 1483421 h 1595512"/>
                <a:gd name="connsiteX6" fmla="*/ 1406945 w 5668083"/>
                <a:gd name="connsiteY6" fmla="*/ 1373693 h 1595512"/>
                <a:gd name="connsiteX7" fmla="*/ 1304532 w 5668083"/>
                <a:gd name="connsiteY7" fmla="*/ 1337117 h 1595512"/>
                <a:gd name="connsiteX8" fmla="*/ 1172858 w 5668083"/>
                <a:gd name="connsiteY8" fmla="*/ 1359062 h 1595512"/>
                <a:gd name="connsiteX9" fmla="*/ 1063130 w 5668083"/>
                <a:gd name="connsiteY9" fmla="*/ 1432214 h 1595512"/>
                <a:gd name="connsiteX10" fmla="*/ 902196 w 5668083"/>
                <a:gd name="connsiteY10" fmla="*/ 1359062 h 1595512"/>
                <a:gd name="connsiteX11" fmla="*/ 660794 w 5668083"/>
                <a:gd name="connsiteY11" fmla="*/ 1022563 h 1595512"/>
                <a:gd name="connsiteX12" fmla="*/ 470599 w 5668083"/>
                <a:gd name="connsiteY12" fmla="*/ 722640 h 1595512"/>
                <a:gd name="connsiteX13" fmla="*/ 229198 w 5668083"/>
                <a:gd name="connsiteY13" fmla="*/ 415401 h 1595512"/>
                <a:gd name="connsiteX14" fmla="*/ 75578 w 5668083"/>
                <a:gd name="connsiteY14" fmla="*/ 232521 h 1595512"/>
                <a:gd name="connsiteX15" fmla="*/ 581 w 5668083"/>
                <a:gd name="connsiteY15" fmla="*/ 0 h 1595512"/>
                <a:gd name="connsiteX0" fmla="*/ 5668083 w 5668083"/>
                <a:gd name="connsiteY0" fmla="*/ 312347 h 1829960"/>
                <a:gd name="connsiteX1" fmla="*/ 5124274 w 5668083"/>
                <a:gd name="connsiteY1" fmla="*/ 1041362 h 1829960"/>
                <a:gd name="connsiteX2" fmla="*/ 4554226 w 5668083"/>
                <a:gd name="connsiteY2" fmla="*/ 1531177 h 1829960"/>
                <a:gd name="connsiteX3" fmla="*/ 4403626 w 5668083"/>
                <a:gd name="connsiteY3" fmla="*/ 1829553 h 1829960"/>
                <a:gd name="connsiteX4" fmla="*/ 1655662 w 5668083"/>
                <a:gd name="connsiteY4" fmla="*/ 1593149 h 1829960"/>
                <a:gd name="connsiteX5" fmla="*/ 1487412 w 5668083"/>
                <a:gd name="connsiteY5" fmla="*/ 1483421 h 1829960"/>
                <a:gd name="connsiteX6" fmla="*/ 1406945 w 5668083"/>
                <a:gd name="connsiteY6" fmla="*/ 1373693 h 1829960"/>
                <a:gd name="connsiteX7" fmla="*/ 1304532 w 5668083"/>
                <a:gd name="connsiteY7" fmla="*/ 1337117 h 1829960"/>
                <a:gd name="connsiteX8" fmla="*/ 1172858 w 5668083"/>
                <a:gd name="connsiteY8" fmla="*/ 1359062 h 1829960"/>
                <a:gd name="connsiteX9" fmla="*/ 1063130 w 5668083"/>
                <a:gd name="connsiteY9" fmla="*/ 1432214 h 1829960"/>
                <a:gd name="connsiteX10" fmla="*/ 902196 w 5668083"/>
                <a:gd name="connsiteY10" fmla="*/ 1359062 h 1829960"/>
                <a:gd name="connsiteX11" fmla="*/ 660794 w 5668083"/>
                <a:gd name="connsiteY11" fmla="*/ 1022563 h 1829960"/>
                <a:gd name="connsiteX12" fmla="*/ 470599 w 5668083"/>
                <a:gd name="connsiteY12" fmla="*/ 722640 h 1829960"/>
                <a:gd name="connsiteX13" fmla="*/ 229198 w 5668083"/>
                <a:gd name="connsiteY13" fmla="*/ 415401 h 1829960"/>
                <a:gd name="connsiteX14" fmla="*/ 75578 w 5668083"/>
                <a:gd name="connsiteY14" fmla="*/ 232521 h 1829960"/>
                <a:gd name="connsiteX15" fmla="*/ 581 w 5668083"/>
                <a:gd name="connsiteY15" fmla="*/ 0 h 1829960"/>
                <a:gd name="connsiteX0" fmla="*/ 5668083 w 5668083"/>
                <a:gd name="connsiteY0" fmla="*/ 312347 h 1829553"/>
                <a:gd name="connsiteX1" fmla="*/ 5124274 w 5668083"/>
                <a:gd name="connsiteY1" fmla="*/ 1041362 h 1829553"/>
                <a:gd name="connsiteX2" fmla="*/ 4696839 w 5668083"/>
                <a:gd name="connsiteY2" fmla="*/ 1591840 h 1829553"/>
                <a:gd name="connsiteX3" fmla="*/ 4403626 w 5668083"/>
                <a:gd name="connsiteY3" fmla="*/ 1829553 h 1829553"/>
                <a:gd name="connsiteX4" fmla="*/ 1655662 w 5668083"/>
                <a:gd name="connsiteY4" fmla="*/ 1593149 h 1829553"/>
                <a:gd name="connsiteX5" fmla="*/ 1487412 w 5668083"/>
                <a:gd name="connsiteY5" fmla="*/ 1483421 h 1829553"/>
                <a:gd name="connsiteX6" fmla="*/ 1406945 w 5668083"/>
                <a:gd name="connsiteY6" fmla="*/ 1373693 h 1829553"/>
                <a:gd name="connsiteX7" fmla="*/ 1304532 w 5668083"/>
                <a:gd name="connsiteY7" fmla="*/ 1337117 h 1829553"/>
                <a:gd name="connsiteX8" fmla="*/ 1172858 w 5668083"/>
                <a:gd name="connsiteY8" fmla="*/ 1359062 h 1829553"/>
                <a:gd name="connsiteX9" fmla="*/ 1063130 w 5668083"/>
                <a:gd name="connsiteY9" fmla="*/ 1432214 h 1829553"/>
                <a:gd name="connsiteX10" fmla="*/ 902196 w 5668083"/>
                <a:gd name="connsiteY10" fmla="*/ 1359062 h 1829553"/>
                <a:gd name="connsiteX11" fmla="*/ 660794 w 5668083"/>
                <a:gd name="connsiteY11" fmla="*/ 1022563 h 1829553"/>
                <a:gd name="connsiteX12" fmla="*/ 470599 w 5668083"/>
                <a:gd name="connsiteY12" fmla="*/ 722640 h 1829553"/>
                <a:gd name="connsiteX13" fmla="*/ 229198 w 5668083"/>
                <a:gd name="connsiteY13" fmla="*/ 415401 h 1829553"/>
                <a:gd name="connsiteX14" fmla="*/ 75578 w 5668083"/>
                <a:gd name="connsiteY14" fmla="*/ 232521 h 1829553"/>
                <a:gd name="connsiteX15" fmla="*/ 581 w 5668083"/>
                <a:gd name="connsiteY15" fmla="*/ 0 h 1829553"/>
                <a:gd name="connsiteX0" fmla="*/ 5668083 w 5668083"/>
                <a:gd name="connsiteY0" fmla="*/ 312347 h 1859884"/>
                <a:gd name="connsiteX1" fmla="*/ 5124274 w 5668083"/>
                <a:gd name="connsiteY1" fmla="*/ 1041362 h 1859884"/>
                <a:gd name="connsiteX2" fmla="*/ 4696839 w 5668083"/>
                <a:gd name="connsiteY2" fmla="*/ 1591840 h 1859884"/>
                <a:gd name="connsiteX3" fmla="*/ 4328125 w 5668083"/>
                <a:gd name="connsiteY3" fmla="*/ 1859884 h 1859884"/>
                <a:gd name="connsiteX4" fmla="*/ 1655662 w 5668083"/>
                <a:gd name="connsiteY4" fmla="*/ 1593149 h 1859884"/>
                <a:gd name="connsiteX5" fmla="*/ 1487412 w 5668083"/>
                <a:gd name="connsiteY5" fmla="*/ 1483421 h 1859884"/>
                <a:gd name="connsiteX6" fmla="*/ 1406945 w 5668083"/>
                <a:gd name="connsiteY6" fmla="*/ 1373693 h 1859884"/>
                <a:gd name="connsiteX7" fmla="*/ 1304532 w 5668083"/>
                <a:gd name="connsiteY7" fmla="*/ 1337117 h 1859884"/>
                <a:gd name="connsiteX8" fmla="*/ 1172858 w 5668083"/>
                <a:gd name="connsiteY8" fmla="*/ 1359062 h 1859884"/>
                <a:gd name="connsiteX9" fmla="*/ 1063130 w 5668083"/>
                <a:gd name="connsiteY9" fmla="*/ 1432214 h 1859884"/>
                <a:gd name="connsiteX10" fmla="*/ 902196 w 5668083"/>
                <a:gd name="connsiteY10" fmla="*/ 1359062 h 1859884"/>
                <a:gd name="connsiteX11" fmla="*/ 660794 w 5668083"/>
                <a:gd name="connsiteY11" fmla="*/ 1022563 h 1859884"/>
                <a:gd name="connsiteX12" fmla="*/ 470599 w 5668083"/>
                <a:gd name="connsiteY12" fmla="*/ 722640 h 1859884"/>
                <a:gd name="connsiteX13" fmla="*/ 229198 w 5668083"/>
                <a:gd name="connsiteY13" fmla="*/ 415401 h 1859884"/>
                <a:gd name="connsiteX14" fmla="*/ 75578 w 5668083"/>
                <a:gd name="connsiteY14" fmla="*/ 232521 h 1859884"/>
                <a:gd name="connsiteX15" fmla="*/ 581 w 5668083"/>
                <a:gd name="connsiteY15" fmla="*/ 0 h 1859884"/>
                <a:gd name="connsiteX0" fmla="*/ 5668083 w 5668083"/>
                <a:gd name="connsiteY0" fmla="*/ 312347 h 1860215"/>
                <a:gd name="connsiteX1" fmla="*/ 5124274 w 5668083"/>
                <a:gd name="connsiteY1" fmla="*/ 1041362 h 1860215"/>
                <a:gd name="connsiteX2" fmla="*/ 4696839 w 5668083"/>
                <a:gd name="connsiteY2" fmla="*/ 1591840 h 1860215"/>
                <a:gd name="connsiteX3" fmla="*/ 4328125 w 5668083"/>
                <a:gd name="connsiteY3" fmla="*/ 1859884 h 1860215"/>
                <a:gd name="connsiteX4" fmla="*/ 3509629 w 5668083"/>
                <a:gd name="connsiteY4" fmla="*/ 1643701 h 1860215"/>
                <a:gd name="connsiteX5" fmla="*/ 1487412 w 5668083"/>
                <a:gd name="connsiteY5" fmla="*/ 1483421 h 1860215"/>
                <a:gd name="connsiteX6" fmla="*/ 1406945 w 5668083"/>
                <a:gd name="connsiteY6" fmla="*/ 1373693 h 1860215"/>
                <a:gd name="connsiteX7" fmla="*/ 1304532 w 5668083"/>
                <a:gd name="connsiteY7" fmla="*/ 1337117 h 1860215"/>
                <a:gd name="connsiteX8" fmla="*/ 1172858 w 5668083"/>
                <a:gd name="connsiteY8" fmla="*/ 1359062 h 1860215"/>
                <a:gd name="connsiteX9" fmla="*/ 1063130 w 5668083"/>
                <a:gd name="connsiteY9" fmla="*/ 1432214 h 1860215"/>
                <a:gd name="connsiteX10" fmla="*/ 902196 w 5668083"/>
                <a:gd name="connsiteY10" fmla="*/ 1359062 h 1860215"/>
                <a:gd name="connsiteX11" fmla="*/ 660794 w 5668083"/>
                <a:gd name="connsiteY11" fmla="*/ 1022563 h 1860215"/>
                <a:gd name="connsiteX12" fmla="*/ 470599 w 5668083"/>
                <a:gd name="connsiteY12" fmla="*/ 722640 h 1860215"/>
                <a:gd name="connsiteX13" fmla="*/ 229198 w 5668083"/>
                <a:gd name="connsiteY13" fmla="*/ 415401 h 1860215"/>
                <a:gd name="connsiteX14" fmla="*/ 75578 w 5668083"/>
                <a:gd name="connsiteY14" fmla="*/ 232521 h 1860215"/>
                <a:gd name="connsiteX15" fmla="*/ 581 w 5668083"/>
                <a:gd name="connsiteY15" fmla="*/ 0 h 1860215"/>
                <a:gd name="connsiteX0" fmla="*/ 5668083 w 5668083"/>
                <a:gd name="connsiteY0" fmla="*/ 312347 h 1860152"/>
                <a:gd name="connsiteX1" fmla="*/ 5124274 w 5668083"/>
                <a:gd name="connsiteY1" fmla="*/ 1041362 h 1860152"/>
                <a:gd name="connsiteX2" fmla="*/ 4696839 w 5668083"/>
                <a:gd name="connsiteY2" fmla="*/ 1591840 h 1860152"/>
                <a:gd name="connsiteX3" fmla="*/ 4328125 w 5668083"/>
                <a:gd name="connsiteY3" fmla="*/ 1859884 h 1860152"/>
                <a:gd name="connsiteX4" fmla="*/ 3509629 w 5668083"/>
                <a:gd name="connsiteY4" fmla="*/ 1643701 h 1860152"/>
                <a:gd name="connsiteX5" fmla="*/ 2594759 w 5668083"/>
                <a:gd name="connsiteY5" fmla="*/ 1726069 h 1860152"/>
                <a:gd name="connsiteX6" fmla="*/ 1406945 w 5668083"/>
                <a:gd name="connsiteY6" fmla="*/ 1373693 h 1860152"/>
                <a:gd name="connsiteX7" fmla="*/ 1304532 w 5668083"/>
                <a:gd name="connsiteY7" fmla="*/ 1337117 h 1860152"/>
                <a:gd name="connsiteX8" fmla="*/ 1172858 w 5668083"/>
                <a:gd name="connsiteY8" fmla="*/ 1359062 h 1860152"/>
                <a:gd name="connsiteX9" fmla="*/ 1063130 w 5668083"/>
                <a:gd name="connsiteY9" fmla="*/ 1432214 h 1860152"/>
                <a:gd name="connsiteX10" fmla="*/ 902196 w 5668083"/>
                <a:gd name="connsiteY10" fmla="*/ 1359062 h 1860152"/>
                <a:gd name="connsiteX11" fmla="*/ 660794 w 5668083"/>
                <a:gd name="connsiteY11" fmla="*/ 1022563 h 1860152"/>
                <a:gd name="connsiteX12" fmla="*/ 470599 w 5668083"/>
                <a:gd name="connsiteY12" fmla="*/ 722640 h 1860152"/>
                <a:gd name="connsiteX13" fmla="*/ 229198 w 5668083"/>
                <a:gd name="connsiteY13" fmla="*/ 415401 h 1860152"/>
                <a:gd name="connsiteX14" fmla="*/ 75578 w 5668083"/>
                <a:gd name="connsiteY14" fmla="*/ 232521 h 1860152"/>
                <a:gd name="connsiteX15" fmla="*/ 581 w 5668083"/>
                <a:gd name="connsiteY15" fmla="*/ 0 h 1860152"/>
                <a:gd name="connsiteX0" fmla="*/ 5575804 w 5575804"/>
                <a:gd name="connsiteY0" fmla="*/ 261795 h 1860152"/>
                <a:gd name="connsiteX1" fmla="*/ 5124274 w 5575804"/>
                <a:gd name="connsiteY1" fmla="*/ 1041362 h 1860152"/>
                <a:gd name="connsiteX2" fmla="*/ 4696839 w 5575804"/>
                <a:gd name="connsiteY2" fmla="*/ 1591840 h 1860152"/>
                <a:gd name="connsiteX3" fmla="*/ 4328125 w 5575804"/>
                <a:gd name="connsiteY3" fmla="*/ 1859884 h 1860152"/>
                <a:gd name="connsiteX4" fmla="*/ 3509629 w 5575804"/>
                <a:gd name="connsiteY4" fmla="*/ 1643701 h 1860152"/>
                <a:gd name="connsiteX5" fmla="*/ 2594759 w 5575804"/>
                <a:gd name="connsiteY5" fmla="*/ 1726069 h 1860152"/>
                <a:gd name="connsiteX6" fmla="*/ 1406945 w 5575804"/>
                <a:gd name="connsiteY6" fmla="*/ 1373693 h 1860152"/>
                <a:gd name="connsiteX7" fmla="*/ 1304532 w 5575804"/>
                <a:gd name="connsiteY7" fmla="*/ 1337117 h 1860152"/>
                <a:gd name="connsiteX8" fmla="*/ 1172858 w 5575804"/>
                <a:gd name="connsiteY8" fmla="*/ 1359062 h 1860152"/>
                <a:gd name="connsiteX9" fmla="*/ 1063130 w 5575804"/>
                <a:gd name="connsiteY9" fmla="*/ 1432214 h 1860152"/>
                <a:gd name="connsiteX10" fmla="*/ 902196 w 5575804"/>
                <a:gd name="connsiteY10" fmla="*/ 1359062 h 1860152"/>
                <a:gd name="connsiteX11" fmla="*/ 660794 w 5575804"/>
                <a:gd name="connsiteY11" fmla="*/ 1022563 h 1860152"/>
                <a:gd name="connsiteX12" fmla="*/ 470599 w 5575804"/>
                <a:gd name="connsiteY12" fmla="*/ 722640 h 1860152"/>
                <a:gd name="connsiteX13" fmla="*/ 229198 w 5575804"/>
                <a:gd name="connsiteY13" fmla="*/ 415401 h 1860152"/>
                <a:gd name="connsiteX14" fmla="*/ 75578 w 5575804"/>
                <a:gd name="connsiteY14" fmla="*/ 232521 h 1860152"/>
                <a:gd name="connsiteX15" fmla="*/ 581 w 5575804"/>
                <a:gd name="connsiteY15" fmla="*/ 0 h 1860152"/>
                <a:gd name="connsiteX0" fmla="*/ 5559259 w 5559259"/>
                <a:gd name="connsiteY0" fmla="*/ 120251 h 1718608"/>
                <a:gd name="connsiteX1" fmla="*/ 5107729 w 5559259"/>
                <a:gd name="connsiteY1" fmla="*/ 899818 h 1718608"/>
                <a:gd name="connsiteX2" fmla="*/ 4680294 w 5559259"/>
                <a:gd name="connsiteY2" fmla="*/ 1450296 h 1718608"/>
                <a:gd name="connsiteX3" fmla="*/ 4311580 w 5559259"/>
                <a:gd name="connsiteY3" fmla="*/ 1718340 h 1718608"/>
                <a:gd name="connsiteX4" fmla="*/ 3493084 w 5559259"/>
                <a:gd name="connsiteY4" fmla="*/ 1502157 h 1718608"/>
                <a:gd name="connsiteX5" fmla="*/ 2578214 w 5559259"/>
                <a:gd name="connsiteY5" fmla="*/ 1584525 h 1718608"/>
                <a:gd name="connsiteX6" fmla="*/ 1390400 w 5559259"/>
                <a:gd name="connsiteY6" fmla="*/ 1232149 h 1718608"/>
                <a:gd name="connsiteX7" fmla="*/ 1287987 w 5559259"/>
                <a:gd name="connsiteY7" fmla="*/ 1195573 h 1718608"/>
                <a:gd name="connsiteX8" fmla="*/ 1156313 w 5559259"/>
                <a:gd name="connsiteY8" fmla="*/ 1217518 h 1718608"/>
                <a:gd name="connsiteX9" fmla="*/ 1046585 w 5559259"/>
                <a:gd name="connsiteY9" fmla="*/ 1290670 h 1718608"/>
                <a:gd name="connsiteX10" fmla="*/ 885651 w 5559259"/>
                <a:gd name="connsiteY10" fmla="*/ 1217518 h 1718608"/>
                <a:gd name="connsiteX11" fmla="*/ 644249 w 5559259"/>
                <a:gd name="connsiteY11" fmla="*/ 881019 h 1718608"/>
                <a:gd name="connsiteX12" fmla="*/ 454054 w 5559259"/>
                <a:gd name="connsiteY12" fmla="*/ 581096 h 1718608"/>
                <a:gd name="connsiteX13" fmla="*/ 212653 w 5559259"/>
                <a:gd name="connsiteY13" fmla="*/ 273857 h 1718608"/>
                <a:gd name="connsiteX14" fmla="*/ 59033 w 5559259"/>
                <a:gd name="connsiteY14" fmla="*/ 90977 h 1718608"/>
                <a:gd name="connsiteX15" fmla="*/ 814 w 5559259"/>
                <a:gd name="connsiteY15" fmla="*/ 0 h 1718608"/>
                <a:gd name="connsiteX0" fmla="*/ 5558919 w 5558919"/>
                <a:gd name="connsiteY0" fmla="*/ 120251 h 1718608"/>
                <a:gd name="connsiteX1" fmla="*/ 5107389 w 5558919"/>
                <a:gd name="connsiteY1" fmla="*/ 899818 h 1718608"/>
                <a:gd name="connsiteX2" fmla="*/ 4679954 w 5558919"/>
                <a:gd name="connsiteY2" fmla="*/ 1450296 h 1718608"/>
                <a:gd name="connsiteX3" fmla="*/ 4311240 w 5558919"/>
                <a:gd name="connsiteY3" fmla="*/ 1718340 h 1718608"/>
                <a:gd name="connsiteX4" fmla="*/ 3492744 w 5558919"/>
                <a:gd name="connsiteY4" fmla="*/ 1502157 h 1718608"/>
                <a:gd name="connsiteX5" fmla="*/ 2577874 w 5558919"/>
                <a:gd name="connsiteY5" fmla="*/ 1584525 h 1718608"/>
                <a:gd name="connsiteX6" fmla="*/ 1390060 w 5558919"/>
                <a:gd name="connsiteY6" fmla="*/ 1232149 h 1718608"/>
                <a:gd name="connsiteX7" fmla="*/ 1287647 w 5558919"/>
                <a:gd name="connsiteY7" fmla="*/ 1195573 h 1718608"/>
                <a:gd name="connsiteX8" fmla="*/ 1155973 w 5558919"/>
                <a:gd name="connsiteY8" fmla="*/ 1217518 h 1718608"/>
                <a:gd name="connsiteX9" fmla="*/ 1046245 w 5558919"/>
                <a:gd name="connsiteY9" fmla="*/ 1290670 h 1718608"/>
                <a:gd name="connsiteX10" fmla="*/ 885311 w 5558919"/>
                <a:gd name="connsiteY10" fmla="*/ 1217518 h 1718608"/>
                <a:gd name="connsiteX11" fmla="*/ 643909 w 5558919"/>
                <a:gd name="connsiteY11" fmla="*/ 881019 h 1718608"/>
                <a:gd name="connsiteX12" fmla="*/ 453714 w 5558919"/>
                <a:gd name="connsiteY12" fmla="*/ 581096 h 1718608"/>
                <a:gd name="connsiteX13" fmla="*/ 212313 w 5558919"/>
                <a:gd name="connsiteY13" fmla="*/ 273857 h 1718608"/>
                <a:gd name="connsiteX14" fmla="*/ 83860 w 5558919"/>
                <a:gd name="connsiteY14" fmla="*/ 202191 h 1718608"/>
                <a:gd name="connsiteX15" fmla="*/ 474 w 5558919"/>
                <a:gd name="connsiteY15" fmla="*/ 0 h 1718608"/>
                <a:gd name="connsiteX0" fmla="*/ 5558919 w 5558919"/>
                <a:gd name="connsiteY0" fmla="*/ 150582 h 1748939"/>
                <a:gd name="connsiteX1" fmla="*/ 5107389 w 5558919"/>
                <a:gd name="connsiteY1" fmla="*/ 930149 h 1748939"/>
                <a:gd name="connsiteX2" fmla="*/ 4679954 w 5558919"/>
                <a:gd name="connsiteY2" fmla="*/ 1480627 h 1748939"/>
                <a:gd name="connsiteX3" fmla="*/ 4311240 w 5558919"/>
                <a:gd name="connsiteY3" fmla="*/ 1748671 h 1748939"/>
                <a:gd name="connsiteX4" fmla="*/ 3492744 w 5558919"/>
                <a:gd name="connsiteY4" fmla="*/ 1532488 h 1748939"/>
                <a:gd name="connsiteX5" fmla="*/ 2577874 w 5558919"/>
                <a:gd name="connsiteY5" fmla="*/ 1614856 h 1748939"/>
                <a:gd name="connsiteX6" fmla="*/ 1390060 w 5558919"/>
                <a:gd name="connsiteY6" fmla="*/ 1262480 h 1748939"/>
                <a:gd name="connsiteX7" fmla="*/ 1287647 w 5558919"/>
                <a:gd name="connsiteY7" fmla="*/ 1225904 h 1748939"/>
                <a:gd name="connsiteX8" fmla="*/ 1155973 w 5558919"/>
                <a:gd name="connsiteY8" fmla="*/ 1247849 h 1748939"/>
                <a:gd name="connsiteX9" fmla="*/ 1046245 w 5558919"/>
                <a:gd name="connsiteY9" fmla="*/ 1321001 h 1748939"/>
                <a:gd name="connsiteX10" fmla="*/ 885311 w 5558919"/>
                <a:gd name="connsiteY10" fmla="*/ 1247849 h 1748939"/>
                <a:gd name="connsiteX11" fmla="*/ 643909 w 5558919"/>
                <a:gd name="connsiteY11" fmla="*/ 911350 h 1748939"/>
                <a:gd name="connsiteX12" fmla="*/ 453714 w 5558919"/>
                <a:gd name="connsiteY12" fmla="*/ 611427 h 1748939"/>
                <a:gd name="connsiteX13" fmla="*/ 212313 w 5558919"/>
                <a:gd name="connsiteY13" fmla="*/ 304188 h 1748939"/>
                <a:gd name="connsiteX14" fmla="*/ 83860 w 5558919"/>
                <a:gd name="connsiteY14" fmla="*/ 232522 h 1748939"/>
                <a:gd name="connsiteX15" fmla="*/ 474 w 5558919"/>
                <a:gd name="connsiteY15" fmla="*/ 0 h 1748939"/>
                <a:gd name="connsiteX0" fmla="*/ 5567107 w 5567107"/>
                <a:gd name="connsiteY0" fmla="*/ 225669 h 1824026"/>
                <a:gd name="connsiteX1" fmla="*/ 5115577 w 5567107"/>
                <a:gd name="connsiteY1" fmla="*/ 1005236 h 1824026"/>
                <a:gd name="connsiteX2" fmla="*/ 4688142 w 5567107"/>
                <a:gd name="connsiteY2" fmla="*/ 1555714 h 1824026"/>
                <a:gd name="connsiteX3" fmla="*/ 4319428 w 5567107"/>
                <a:gd name="connsiteY3" fmla="*/ 1823758 h 1824026"/>
                <a:gd name="connsiteX4" fmla="*/ 3500932 w 5567107"/>
                <a:gd name="connsiteY4" fmla="*/ 1607575 h 1824026"/>
                <a:gd name="connsiteX5" fmla="*/ 2586062 w 5567107"/>
                <a:gd name="connsiteY5" fmla="*/ 1689943 h 1824026"/>
                <a:gd name="connsiteX6" fmla="*/ 1398248 w 5567107"/>
                <a:gd name="connsiteY6" fmla="*/ 1337567 h 1824026"/>
                <a:gd name="connsiteX7" fmla="*/ 1295835 w 5567107"/>
                <a:gd name="connsiteY7" fmla="*/ 1300991 h 1824026"/>
                <a:gd name="connsiteX8" fmla="*/ 1164161 w 5567107"/>
                <a:gd name="connsiteY8" fmla="*/ 1322936 h 1824026"/>
                <a:gd name="connsiteX9" fmla="*/ 1054433 w 5567107"/>
                <a:gd name="connsiteY9" fmla="*/ 1396088 h 1824026"/>
                <a:gd name="connsiteX10" fmla="*/ 893499 w 5567107"/>
                <a:gd name="connsiteY10" fmla="*/ 1322936 h 1824026"/>
                <a:gd name="connsiteX11" fmla="*/ 652097 w 5567107"/>
                <a:gd name="connsiteY11" fmla="*/ 986437 h 1824026"/>
                <a:gd name="connsiteX12" fmla="*/ 461902 w 5567107"/>
                <a:gd name="connsiteY12" fmla="*/ 686514 h 1824026"/>
                <a:gd name="connsiteX13" fmla="*/ 220501 w 5567107"/>
                <a:gd name="connsiteY13" fmla="*/ 379275 h 1824026"/>
                <a:gd name="connsiteX14" fmla="*/ 92048 w 5567107"/>
                <a:gd name="connsiteY14" fmla="*/ 307609 h 1824026"/>
                <a:gd name="connsiteX15" fmla="*/ 424 w 5567107"/>
                <a:gd name="connsiteY15" fmla="*/ 0 h 18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7107" h="1824026">
                  <a:moveTo>
                    <a:pt x="5567107" y="225669"/>
                  </a:moveTo>
                  <a:cubicBezTo>
                    <a:pt x="5430579" y="431603"/>
                    <a:pt x="5262071" y="783562"/>
                    <a:pt x="5115577" y="1005236"/>
                  </a:cubicBezTo>
                  <a:cubicBezTo>
                    <a:pt x="4969083" y="1226910"/>
                    <a:pt x="4820834" y="1419294"/>
                    <a:pt x="4688142" y="1555714"/>
                  </a:cubicBezTo>
                  <a:cubicBezTo>
                    <a:pt x="4555451" y="1692134"/>
                    <a:pt x="4517296" y="1815115"/>
                    <a:pt x="4319428" y="1823758"/>
                  </a:cubicBezTo>
                  <a:cubicBezTo>
                    <a:pt x="4121560" y="1832401"/>
                    <a:pt x="3789826" y="1629877"/>
                    <a:pt x="3500932" y="1607575"/>
                  </a:cubicBezTo>
                  <a:cubicBezTo>
                    <a:pt x="3212038" y="1585273"/>
                    <a:pt x="2936509" y="1734944"/>
                    <a:pt x="2586062" y="1689943"/>
                  </a:cubicBezTo>
                  <a:cubicBezTo>
                    <a:pt x="2235615" y="1644942"/>
                    <a:pt x="1613286" y="1402392"/>
                    <a:pt x="1398248" y="1337567"/>
                  </a:cubicBezTo>
                  <a:cubicBezTo>
                    <a:pt x="1183210" y="1272742"/>
                    <a:pt x="1334849" y="1303429"/>
                    <a:pt x="1295835" y="1300991"/>
                  </a:cubicBezTo>
                  <a:cubicBezTo>
                    <a:pt x="1256821" y="1298553"/>
                    <a:pt x="1204395" y="1307086"/>
                    <a:pt x="1164161" y="1322936"/>
                  </a:cubicBezTo>
                  <a:cubicBezTo>
                    <a:pt x="1123927" y="1338785"/>
                    <a:pt x="1099543" y="1396088"/>
                    <a:pt x="1054433" y="1396088"/>
                  </a:cubicBezTo>
                  <a:cubicBezTo>
                    <a:pt x="1009323" y="1396088"/>
                    <a:pt x="960555" y="1391211"/>
                    <a:pt x="893499" y="1322936"/>
                  </a:cubicBezTo>
                  <a:cubicBezTo>
                    <a:pt x="826443" y="1254661"/>
                    <a:pt x="724030" y="1092507"/>
                    <a:pt x="652097" y="986437"/>
                  </a:cubicBezTo>
                  <a:cubicBezTo>
                    <a:pt x="580164" y="880367"/>
                    <a:pt x="533835" y="787708"/>
                    <a:pt x="461902" y="686514"/>
                  </a:cubicBezTo>
                  <a:cubicBezTo>
                    <a:pt x="389969" y="585320"/>
                    <a:pt x="282143" y="442426"/>
                    <a:pt x="220501" y="379275"/>
                  </a:cubicBezTo>
                  <a:cubicBezTo>
                    <a:pt x="158859" y="316124"/>
                    <a:pt x="128728" y="370822"/>
                    <a:pt x="92048" y="307609"/>
                  </a:cubicBezTo>
                  <a:cubicBezTo>
                    <a:pt x="55369" y="244397"/>
                    <a:pt x="-5672" y="57302"/>
                    <a:pt x="424" y="0"/>
                  </a:cubicBezTo>
                </a:path>
              </a:pathLst>
            </a:custGeom>
            <a:noFill/>
            <a:ln w="15875">
              <a:solidFill>
                <a:schemeClr val="accent3">
                  <a:lumMod val="50000"/>
                </a:schemeClr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자유형 45"/>
            <p:cNvSpPr/>
            <p:nvPr/>
          </p:nvSpPr>
          <p:spPr>
            <a:xfrm>
              <a:off x="746486" y="2622949"/>
              <a:ext cx="2123775" cy="797785"/>
            </a:xfrm>
            <a:custGeom>
              <a:avLst/>
              <a:gdLst>
                <a:gd name="connsiteX0" fmla="*/ 794226 w 4185126"/>
                <a:gd name="connsiteY0" fmla="*/ 0 h 1079923"/>
                <a:gd name="connsiteX1" fmla="*/ 537051 w 4185126"/>
                <a:gd name="connsiteY1" fmla="*/ 38100 h 1079923"/>
                <a:gd name="connsiteX2" fmla="*/ 308451 w 4185126"/>
                <a:gd name="connsiteY2" fmla="*/ 123825 h 1079923"/>
                <a:gd name="connsiteX3" fmla="*/ 127476 w 4185126"/>
                <a:gd name="connsiteY3" fmla="*/ 266700 h 1079923"/>
                <a:gd name="connsiteX4" fmla="*/ 13176 w 4185126"/>
                <a:gd name="connsiteY4" fmla="*/ 476250 h 1079923"/>
                <a:gd name="connsiteX5" fmla="*/ 22701 w 4185126"/>
                <a:gd name="connsiteY5" fmla="*/ 733425 h 1079923"/>
                <a:gd name="connsiteX6" fmla="*/ 194151 w 4185126"/>
                <a:gd name="connsiteY6" fmla="*/ 933450 h 1079923"/>
                <a:gd name="connsiteX7" fmla="*/ 375126 w 4185126"/>
                <a:gd name="connsiteY7" fmla="*/ 962025 h 1079923"/>
                <a:gd name="connsiteX8" fmla="*/ 660876 w 4185126"/>
                <a:gd name="connsiteY8" fmla="*/ 866775 h 1079923"/>
                <a:gd name="connsiteX9" fmla="*/ 889476 w 4185126"/>
                <a:gd name="connsiteY9" fmla="*/ 781050 h 1079923"/>
                <a:gd name="connsiteX10" fmla="*/ 1079976 w 4185126"/>
                <a:gd name="connsiteY10" fmla="*/ 752475 h 1079923"/>
                <a:gd name="connsiteX11" fmla="*/ 1251426 w 4185126"/>
                <a:gd name="connsiteY11" fmla="*/ 762000 h 1079923"/>
                <a:gd name="connsiteX12" fmla="*/ 1356201 w 4185126"/>
                <a:gd name="connsiteY12" fmla="*/ 838200 h 1079923"/>
                <a:gd name="connsiteX13" fmla="*/ 1441926 w 4185126"/>
                <a:gd name="connsiteY13" fmla="*/ 971550 h 1079923"/>
                <a:gd name="connsiteX14" fmla="*/ 1622901 w 4185126"/>
                <a:gd name="connsiteY14" fmla="*/ 1066800 h 1079923"/>
                <a:gd name="connsiteX15" fmla="*/ 1784826 w 4185126"/>
                <a:gd name="connsiteY15" fmla="*/ 1066800 h 1079923"/>
                <a:gd name="connsiteX16" fmla="*/ 1984851 w 4185126"/>
                <a:gd name="connsiteY16" fmla="*/ 952500 h 1079923"/>
                <a:gd name="connsiteX17" fmla="*/ 2108676 w 4185126"/>
                <a:gd name="connsiteY17" fmla="*/ 847725 h 1079923"/>
                <a:gd name="connsiteX18" fmla="*/ 2184876 w 4185126"/>
                <a:gd name="connsiteY18" fmla="*/ 676275 h 1079923"/>
                <a:gd name="connsiteX19" fmla="*/ 2337276 w 4185126"/>
                <a:gd name="connsiteY19" fmla="*/ 542925 h 1079923"/>
                <a:gd name="connsiteX20" fmla="*/ 2584926 w 4185126"/>
                <a:gd name="connsiteY20" fmla="*/ 495300 h 1079923"/>
                <a:gd name="connsiteX21" fmla="*/ 2823051 w 4185126"/>
                <a:gd name="connsiteY21" fmla="*/ 504825 h 1079923"/>
                <a:gd name="connsiteX22" fmla="*/ 3070701 w 4185126"/>
                <a:gd name="connsiteY22" fmla="*/ 581025 h 1079923"/>
                <a:gd name="connsiteX23" fmla="*/ 3194526 w 4185126"/>
                <a:gd name="connsiteY23" fmla="*/ 647700 h 1079923"/>
                <a:gd name="connsiteX24" fmla="*/ 3356451 w 4185126"/>
                <a:gd name="connsiteY24" fmla="*/ 714375 h 1079923"/>
                <a:gd name="connsiteX25" fmla="*/ 3499326 w 4185126"/>
                <a:gd name="connsiteY25" fmla="*/ 485775 h 1079923"/>
                <a:gd name="connsiteX26" fmla="*/ 3594576 w 4185126"/>
                <a:gd name="connsiteY26" fmla="*/ 390525 h 1079923"/>
                <a:gd name="connsiteX27" fmla="*/ 3708876 w 4185126"/>
                <a:gd name="connsiteY27" fmla="*/ 333375 h 1079923"/>
                <a:gd name="connsiteX28" fmla="*/ 3832701 w 4185126"/>
                <a:gd name="connsiteY28" fmla="*/ 371475 h 1079923"/>
                <a:gd name="connsiteX29" fmla="*/ 4004151 w 4185126"/>
                <a:gd name="connsiteY29" fmla="*/ 523875 h 1079923"/>
                <a:gd name="connsiteX30" fmla="*/ 4185126 w 4185126"/>
                <a:gd name="connsiteY30" fmla="*/ 647700 h 1079923"/>
                <a:gd name="connsiteX0" fmla="*/ 794226 w 4004151"/>
                <a:gd name="connsiteY0" fmla="*/ 0 h 1079923"/>
                <a:gd name="connsiteX1" fmla="*/ 537051 w 4004151"/>
                <a:gd name="connsiteY1" fmla="*/ 38100 h 1079923"/>
                <a:gd name="connsiteX2" fmla="*/ 308451 w 4004151"/>
                <a:gd name="connsiteY2" fmla="*/ 123825 h 1079923"/>
                <a:gd name="connsiteX3" fmla="*/ 127476 w 4004151"/>
                <a:gd name="connsiteY3" fmla="*/ 266700 h 1079923"/>
                <a:gd name="connsiteX4" fmla="*/ 13176 w 4004151"/>
                <a:gd name="connsiteY4" fmla="*/ 476250 h 1079923"/>
                <a:gd name="connsiteX5" fmla="*/ 22701 w 4004151"/>
                <a:gd name="connsiteY5" fmla="*/ 733425 h 1079923"/>
                <a:gd name="connsiteX6" fmla="*/ 194151 w 4004151"/>
                <a:gd name="connsiteY6" fmla="*/ 933450 h 1079923"/>
                <a:gd name="connsiteX7" fmla="*/ 375126 w 4004151"/>
                <a:gd name="connsiteY7" fmla="*/ 962025 h 1079923"/>
                <a:gd name="connsiteX8" fmla="*/ 660876 w 4004151"/>
                <a:gd name="connsiteY8" fmla="*/ 866775 h 1079923"/>
                <a:gd name="connsiteX9" fmla="*/ 889476 w 4004151"/>
                <a:gd name="connsiteY9" fmla="*/ 781050 h 1079923"/>
                <a:gd name="connsiteX10" fmla="*/ 1079976 w 4004151"/>
                <a:gd name="connsiteY10" fmla="*/ 752475 h 1079923"/>
                <a:gd name="connsiteX11" fmla="*/ 1251426 w 4004151"/>
                <a:gd name="connsiteY11" fmla="*/ 762000 h 1079923"/>
                <a:gd name="connsiteX12" fmla="*/ 1356201 w 4004151"/>
                <a:gd name="connsiteY12" fmla="*/ 838200 h 1079923"/>
                <a:gd name="connsiteX13" fmla="*/ 1441926 w 4004151"/>
                <a:gd name="connsiteY13" fmla="*/ 971550 h 1079923"/>
                <a:gd name="connsiteX14" fmla="*/ 1622901 w 4004151"/>
                <a:gd name="connsiteY14" fmla="*/ 1066800 h 1079923"/>
                <a:gd name="connsiteX15" fmla="*/ 1784826 w 4004151"/>
                <a:gd name="connsiteY15" fmla="*/ 1066800 h 1079923"/>
                <a:gd name="connsiteX16" fmla="*/ 1984851 w 4004151"/>
                <a:gd name="connsiteY16" fmla="*/ 952500 h 1079923"/>
                <a:gd name="connsiteX17" fmla="*/ 2108676 w 4004151"/>
                <a:gd name="connsiteY17" fmla="*/ 847725 h 1079923"/>
                <a:gd name="connsiteX18" fmla="*/ 2184876 w 4004151"/>
                <a:gd name="connsiteY18" fmla="*/ 676275 h 1079923"/>
                <a:gd name="connsiteX19" fmla="*/ 2337276 w 4004151"/>
                <a:gd name="connsiteY19" fmla="*/ 542925 h 1079923"/>
                <a:gd name="connsiteX20" fmla="*/ 2584926 w 4004151"/>
                <a:gd name="connsiteY20" fmla="*/ 495300 h 1079923"/>
                <a:gd name="connsiteX21" fmla="*/ 2823051 w 4004151"/>
                <a:gd name="connsiteY21" fmla="*/ 504825 h 1079923"/>
                <a:gd name="connsiteX22" fmla="*/ 3070701 w 4004151"/>
                <a:gd name="connsiteY22" fmla="*/ 581025 h 1079923"/>
                <a:gd name="connsiteX23" fmla="*/ 3194526 w 4004151"/>
                <a:gd name="connsiteY23" fmla="*/ 647700 h 1079923"/>
                <a:gd name="connsiteX24" fmla="*/ 3356451 w 4004151"/>
                <a:gd name="connsiteY24" fmla="*/ 714375 h 1079923"/>
                <a:gd name="connsiteX25" fmla="*/ 3499326 w 4004151"/>
                <a:gd name="connsiteY25" fmla="*/ 485775 h 1079923"/>
                <a:gd name="connsiteX26" fmla="*/ 3594576 w 4004151"/>
                <a:gd name="connsiteY26" fmla="*/ 390525 h 1079923"/>
                <a:gd name="connsiteX27" fmla="*/ 3708876 w 4004151"/>
                <a:gd name="connsiteY27" fmla="*/ 333375 h 1079923"/>
                <a:gd name="connsiteX28" fmla="*/ 3832701 w 4004151"/>
                <a:gd name="connsiteY28" fmla="*/ 371475 h 1079923"/>
                <a:gd name="connsiteX29" fmla="*/ 4004151 w 4004151"/>
                <a:gd name="connsiteY29" fmla="*/ 523875 h 1079923"/>
                <a:gd name="connsiteX0" fmla="*/ 794226 w 3832701"/>
                <a:gd name="connsiteY0" fmla="*/ 0 h 1079923"/>
                <a:gd name="connsiteX1" fmla="*/ 537051 w 3832701"/>
                <a:gd name="connsiteY1" fmla="*/ 38100 h 1079923"/>
                <a:gd name="connsiteX2" fmla="*/ 308451 w 3832701"/>
                <a:gd name="connsiteY2" fmla="*/ 123825 h 1079923"/>
                <a:gd name="connsiteX3" fmla="*/ 127476 w 3832701"/>
                <a:gd name="connsiteY3" fmla="*/ 266700 h 1079923"/>
                <a:gd name="connsiteX4" fmla="*/ 13176 w 3832701"/>
                <a:gd name="connsiteY4" fmla="*/ 476250 h 1079923"/>
                <a:gd name="connsiteX5" fmla="*/ 22701 w 3832701"/>
                <a:gd name="connsiteY5" fmla="*/ 733425 h 1079923"/>
                <a:gd name="connsiteX6" fmla="*/ 194151 w 3832701"/>
                <a:gd name="connsiteY6" fmla="*/ 933450 h 1079923"/>
                <a:gd name="connsiteX7" fmla="*/ 375126 w 3832701"/>
                <a:gd name="connsiteY7" fmla="*/ 962025 h 1079923"/>
                <a:gd name="connsiteX8" fmla="*/ 660876 w 3832701"/>
                <a:gd name="connsiteY8" fmla="*/ 866775 h 1079923"/>
                <a:gd name="connsiteX9" fmla="*/ 889476 w 3832701"/>
                <a:gd name="connsiteY9" fmla="*/ 781050 h 1079923"/>
                <a:gd name="connsiteX10" fmla="*/ 1079976 w 3832701"/>
                <a:gd name="connsiteY10" fmla="*/ 752475 h 1079923"/>
                <a:gd name="connsiteX11" fmla="*/ 1251426 w 3832701"/>
                <a:gd name="connsiteY11" fmla="*/ 762000 h 1079923"/>
                <a:gd name="connsiteX12" fmla="*/ 1356201 w 3832701"/>
                <a:gd name="connsiteY12" fmla="*/ 838200 h 1079923"/>
                <a:gd name="connsiteX13" fmla="*/ 1441926 w 3832701"/>
                <a:gd name="connsiteY13" fmla="*/ 971550 h 1079923"/>
                <a:gd name="connsiteX14" fmla="*/ 1622901 w 3832701"/>
                <a:gd name="connsiteY14" fmla="*/ 1066800 h 1079923"/>
                <a:gd name="connsiteX15" fmla="*/ 1784826 w 3832701"/>
                <a:gd name="connsiteY15" fmla="*/ 1066800 h 1079923"/>
                <a:gd name="connsiteX16" fmla="*/ 1984851 w 3832701"/>
                <a:gd name="connsiteY16" fmla="*/ 952500 h 1079923"/>
                <a:gd name="connsiteX17" fmla="*/ 2108676 w 3832701"/>
                <a:gd name="connsiteY17" fmla="*/ 847725 h 1079923"/>
                <a:gd name="connsiteX18" fmla="*/ 2184876 w 3832701"/>
                <a:gd name="connsiteY18" fmla="*/ 676275 h 1079923"/>
                <a:gd name="connsiteX19" fmla="*/ 2337276 w 3832701"/>
                <a:gd name="connsiteY19" fmla="*/ 542925 h 1079923"/>
                <a:gd name="connsiteX20" fmla="*/ 2584926 w 3832701"/>
                <a:gd name="connsiteY20" fmla="*/ 495300 h 1079923"/>
                <a:gd name="connsiteX21" fmla="*/ 2823051 w 3832701"/>
                <a:gd name="connsiteY21" fmla="*/ 504825 h 1079923"/>
                <a:gd name="connsiteX22" fmla="*/ 3070701 w 3832701"/>
                <a:gd name="connsiteY22" fmla="*/ 581025 h 1079923"/>
                <a:gd name="connsiteX23" fmla="*/ 3194526 w 3832701"/>
                <a:gd name="connsiteY23" fmla="*/ 647700 h 1079923"/>
                <a:gd name="connsiteX24" fmla="*/ 3356451 w 3832701"/>
                <a:gd name="connsiteY24" fmla="*/ 714375 h 1079923"/>
                <a:gd name="connsiteX25" fmla="*/ 3499326 w 3832701"/>
                <a:gd name="connsiteY25" fmla="*/ 485775 h 1079923"/>
                <a:gd name="connsiteX26" fmla="*/ 3594576 w 3832701"/>
                <a:gd name="connsiteY26" fmla="*/ 390525 h 1079923"/>
                <a:gd name="connsiteX27" fmla="*/ 3708876 w 3832701"/>
                <a:gd name="connsiteY27" fmla="*/ 333375 h 1079923"/>
                <a:gd name="connsiteX28" fmla="*/ 3832701 w 3832701"/>
                <a:gd name="connsiteY28" fmla="*/ 371475 h 1079923"/>
                <a:gd name="connsiteX0" fmla="*/ 794226 w 3708876"/>
                <a:gd name="connsiteY0" fmla="*/ 0 h 1079923"/>
                <a:gd name="connsiteX1" fmla="*/ 537051 w 3708876"/>
                <a:gd name="connsiteY1" fmla="*/ 38100 h 1079923"/>
                <a:gd name="connsiteX2" fmla="*/ 308451 w 3708876"/>
                <a:gd name="connsiteY2" fmla="*/ 123825 h 1079923"/>
                <a:gd name="connsiteX3" fmla="*/ 127476 w 3708876"/>
                <a:gd name="connsiteY3" fmla="*/ 266700 h 1079923"/>
                <a:gd name="connsiteX4" fmla="*/ 13176 w 3708876"/>
                <a:gd name="connsiteY4" fmla="*/ 476250 h 1079923"/>
                <a:gd name="connsiteX5" fmla="*/ 22701 w 3708876"/>
                <a:gd name="connsiteY5" fmla="*/ 733425 h 1079923"/>
                <a:gd name="connsiteX6" fmla="*/ 194151 w 3708876"/>
                <a:gd name="connsiteY6" fmla="*/ 933450 h 1079923"/>
                <a:gd name="connsiteX7" fmla="*/ 375126 w 3708876"/>
                <a:gd name="connsiteY7" fmla="*/ 962025 h 1079923"/>
                <a:gd name="connsiteX8" fmla="*/ 660876 w 3708876"/>
                <a:gd name="connsiteY8" fmla="*/ 866775 h 1079923"/>
                <a:gd name="connsiteX9" fmla="*/ 889476 w 3708876"/>
                <a:gd name="connsiteY9" fmla="*/ 781050 h 1079923"/>
                <a:gd name="connsiteX10" fmla="*/ 1079976 w 3708876"/>
                <a:gd name="connsiteY10" fmla="*/ 752475 h 1079923"/>
                <a:gd name="connsiteX11" fmla="*/ 1251426 w 3708876"/>
                <a:gd name="connsiteY11" fmla="*/ 762000 h 1079923"/>
                <a:gd name="connsiteX12" fmla="*/ 1356201 w 3708876"/>
                <a:gd name="connsiteY12" fmla="*/ 838200 h 1079923"/>
                <a:gd name="connsiteX13" fmla="*/ 1441926 w 3708876"/>
                <a:gd name="connsiteY13" fmla="*/ 971550 h 1079923"/>
                <a:gd name="connsiteX14" fmla="*/ 1622901 w 3708876"/>
                <a:gd name="connsiteY14" fmla="*/ 1066800 h 1079923"/>
                <a:gd name="connsiteX15" fmla="*/ 1784826 w 3708876"/>
                <a:gd name="connsiteY15" fmla="*/ 1066800 h 1079923"/>
                <a:gd name="connsiteX16" fmla="*/ 1984851 w 3708876"/>
                <a:gd name="connsiteY16" fmla="*/ 952500 h 1079923"/>
                <a:gd name="connsiteX17" fmla="*/ 2108676 w 3708876"/>
                <a:gd name="connsiteY17" fmla="*/ 847725 h 1079923"/>
                <a:gd name="connsiteX18" fmla="*/ 2184876 w 3708876"/>
                <a:gd name="connsiteY18" fmla="*/ 676275 h 1079923"/>
                <a:gd name="connsiteX19" fmla="*/ 2337276 w 3708876"/>
                <a:gd name="connsiteY19" fmla="*/ 542925 h 1079923"/>
                <a:gd name="connsiteX20" fmla="*/ 2584926 w 3708876"/>
                <a:gd name="connsiteY20" fmla="*/ 495300 h 1079923"/>
                <a:gd name="connsiteX21" fmla="*/ 2823051 w 3708876"/>
                <a:gd name="connsiteY21" fmla="*/ 504825 h 1079923"/>
                <a:gd name="connsiteX22" fmla="*/ 3070701 w 3708876"/>
                <a:gd name="connsiteY22" fmla="*/ 581025 h 1079923"/>
                <a:gd name="connsiteX23" fmla="*/ 3194526 w 3708876"/>
                <a:gd name="connsiteY23" fmla="*/ 647700 h 1079923"/>
                <a:gd name="connsiteX24" fmla="*/ 3356451 w 3708876"/>
                <a:gd name="connsiteY24" fmla="*/ 714375 h 1079923"/>
                <a:gd name="connsiteX25" fmla="*/ 3499326 w 3708876"/>
                <a:gd name="connsiteY25" fmla="*/ 485775 h 1079923"/>
                <a:gd name="connsiteX26" fmla="*/ 3594576 w 3708876"/>
                <a:gd name="connsiteY26" fmla="*/ 390525 h 1079923"/>
                <a:gd name="connsiteX27" fmla="*/ 3708876 w 3708876"/>
                <a:gd name="connsiteY27" fmla="*/ 333375 h 1079923"/>
                <a:gd name="connsiteX0" fmla="*/ 794226 w 3594576"/>
                <a:gd name="connsiteY0" fmla="*/ 0 h 1079923"/>
                <a:gd name="connsiteX1" fmla="*/ 537051 w 3594576"/>
                <a:gd name="connsiteY1" fmla="*/ 38100 h 1079923"/>
                <a:gd name="connsiteX2" fmla="*/ 308451 w 3594576"/>
                <a:gd name="connsiteY2" fmla="*/ 123825 h 1079923"/>
                <a:gd name="connsiteX3" fmla="*/ 127476 w 3594576"/>
                <a:gd name="connsiteY3" fmla="*/ 266700 h 1079923"/>
                <a:gd name="connsiteX4" fmla="*/ 13176 w 3594576"/>
                <a:gd name="connsiteY4" fmla="*/ 476250 h 1079923"/>
                <a:gd name="connsiteX5" fmla="*/ 22701 w 3594576"/>
                <a:gd name="connsiteY5" fmla="*/ 733425 h 1079923"/>
                <a:gd name="connsiteX6" fmla="*/ 194151 w 3594576"/>
                <a:gd name="connsiteY6" fmla="*/ 933450 h 1079923"/>
                <a:gd name="connsiteX7" fmla="*/ 375126 w 3594576"/>
                <a:gd name="connsiteY7" fmla="*/ 962025 h 1079923"/>
                <a:gd name="connsiteX8" fmla="*/ 660876 w 3594576"/>
                <a:gd name="connsiteY8" fmla="*/ 866775 h 1079923"/>
                <a:gd name="connsiteX9" fmla="*/ 889476 w 3594576"/>
                <a:gd name="connsiteY9" fmla="*/ 781050 h 1079923"/>
                <a:gd name="connsiteX10" fmla="*/ 1079976 w 3594576"/>
                <a:gd name="connsiteY10" fmla="*/ 752475 h 1079923"/>
                <a:gd name="connsiteX11" fmla="*/ 1251426 w 3594576"/>
                <a:gd name="connsiteY11" fmla="*/ 762000 h 1079923"/>
                <a:gd name="connsiteX12" fmla="*/ 1356201 w 3594576"/>
                <a:gd name="connsiteY12" fmla="*/ 838200 h 1079923"/>
                <a:gd name="connsiteX13" fmla="*/ 1441926 w 3594576"/>
                <a:gd name="connsiteY13" fmla="*/ 971550 h 1079923"/>
                <a:gd name="connsiteX14" fmla="*/ 1622901 w 3594576"/>
                <a:gd name="connsiteY14" fmla="*/ 1066800 h 1079923"/>
                <a:gd name="connsiteX15" fmla="*/ 1784826 w 3594576"/>
                <a:gd name="connsiteY15" fmla="*/ 1066800 h 1079923"/>
                <a:gd name="connsiteX16" fmla="*/ 1984851 w 3594576"/>
                <a:gd name="connsiteY16" fmla="*/ 952500 h 1079923"/>
                <a:gd name="connsiteX17" fmla="*/ 2108676 w 3594576"/>
                <a:gd name="connsiteY17" fmla="*/ 847725 h 1079923"/>
                <a:gd name="connsiteX18" fmla="*/ 2184876 w 3594576"/>
                <a:gd name="connsiteY18" fmla="*/ 676275 h 1079923"/>
                <a:gd name="connsiteX19" fmla="*/ 2337276 w 3594576"/>
                <a:gd name="connsiteY19" fmla="*/ 542925 h 1079923"/>
                <a:gd name="connsiteX20" fmla="*/ 2584926 w 3594576"/>
                <a:gd name="connsiteY20" fmla="*/ 495300 h 1079923"/>
                <a:gd name="connsiteX21" fmla="*/ 2823051 w 3594576"/>
                <a:gd name="connsiteY21" fmla="*/ 504825 h 1079923"/>
                <a:gd name="connsiteX22" fmla="*/ 3070701 w 3594576"/>
                <a:gd name="connsiteY22" fmla="*/ 581025 h 1079923"/>
                <a:gd name="connsiteX23" fmla="*/ 3194526 w 3594576"/>
                <a:gd name="connsiteY23" fmla="*/ 647700 h 1079923"/>
                <a:gd name="connsiteX24" fmla="*/ 3356451 w 3594576"/>
                <a:gd name="connsiteY24" fmla="*/ 714375 h 1079923"/>
                <a:gd name="connsiteX25" fmla="*/ 3499326 w 3594576"/>
                <a:gd name="connsiteY25" fmla="*/ 485775 h 1079923"/>
                <a:gd name="connsiteX26" fmla="*/ 3594576 w 3594576"/>
                <a:gd name="connsiteY26" fmla="*/ 390525 h 1079923"/>
                <a:gd name="connsiteX0" fmla="*/ 794226 w 3499326"/>
                <a:gd name="connsiteY0" fmla="*/ 0 h 1079923"/>
                <a:gd name="connsiteX1" fmla="*/ 537051 w 3499326"/>
                <a:gd name="connsiteY1" fmla="*/ 38100 h 1079923"/>
                <a:gd name="connsiteX2" fmla="*/ 308451 w 3499326"/>
                <a:gd name="connsiteY2" fmla="*/ 123825 h 1079923"/>
                <a:gd name="connsiteX3" fmla="*/ 127476 w 3499326"/>
                <a:gd name="connsiteY3" fmla="*/ 266700 h 1079923"/>
                <a:gd name="connsiteX4" fmla="*/ 13176 w 3499326"/>
                <a:gd name="connsiteY4" fmla="*/ 476250 h 1079923"/>
                <a:gd name="connsiteX5" fmla="*/ 22701 w 3499326"/>
                <a:gd name="connsiteY5" fmla="*/ 733425 h 1079923"/>
                <a:gd name="connsiteX6" fmla="*/ 194151 w 3499326"/>
                <a:gd name="connsiteY6" fmla="*/ 933450 h 1079923"/>
                <a:gd name="connsiteX7" fmla="*/ 375126 w 3499326"/>
                <a:gd name="connsiteY7" fmla="*/ 962025 h 1079923"/>
                <a:gd name="connsiteX8" fmla="*/ 660876 w 3499326"/>
                <a:gd name="connsiteY8" fmla="*/ 866775 h 1079923"/>
                <a:gd name="connsiteX9" fmla="*/ 889476 w 3499326"/>
                <a:gd name="connsiteY9" fmla="*/ 781050 h 1079923"/>
                <a:gd name="connsiteX10" fmla="*/ 1079976 w 3499326"/>
                <a:gd name="connsiteY10" fmla="*/ 752475 h 1079923"/>
                <a:gd name="connsiteX11" fmla="*/ 1251426 w 3499326"/>
                <a:gd name="connsiteY11" fmla="*/ 762000 h 1079923"/>
                <a:gd name="connsiteX12" fmla="*/ 1356201 w 3499326"/>
                <a:gd name="connsiteY12" fmla="*/ 838200 h 1079923"/>
                <a:gd name="connsiteX13" fmla="*/ 1441926 w 3499326"/>
                <a:gd name="connsiteY13" fmla="*/ 971550 h 1079923"/>
                <a:gd name="connsiteX14" fmla="*/ 1622901 w 3499326"/>
                <a:gd name="connsiteY14" fmla="*/ 1066800 h 1079923"/>
                <a:gd name="connsiteX15" fmla="*/ 1784826 w 3499326"/>
                <a:gd name="connsiteY15" fmla="*/ 1066800 h 1079923"/>
                <a:gd name="connsiteX16" fmla="*/ 1984851 w 3499326"/>
                <a:gd name="connsiteY16" fmla="*/ 952500 h 1079923"/>
                <a:gd name="connsiteX17" fmla="*/ 2108676 w 3499326"/>
                <a:gd name="connsiteY17" fmla="*/ 847725 h 1079923"/>
                <a:gd name="connsiteX18" fmla="*/ 2184876 w 3499326"/>
                <a:gd name="connsiteY18" fmla="*/ 676275 h 1079923"/>
                <a:gd name="connsiteX19" fmla="*/ 2337276 w 3499326"/>
                <a:gd name="connsiteY19" fmla="*/ 542925 h 1079923"/>
                <a:gd name="connsiteX20" fmla="*/ 2584926 w 3499326"/>
                <a:gd name="connsiteY20" fmla="*/ 495300 h 1079923"/>
                <a:gd name="connsiteX21" fmla="*/ 2823051 w 3499326"/>
                <a:gd name="connsiteY21" fmla="*/ 504825 h 1079923"/>
                <a:gd name="connsiteX22" fmla="*/ 3070701 w 3499326"/>
                <a:gd name="connsiteY22" fmla="*/ 581025 h 1079923"/>
                <a:gd name="connsiteX23" fmla="*/ 3194526 w 3499326"/>
                <a:gd name="connsiteY23" fmla="*/ 647700 h 1079923"/>
                <a:gd name="connsiteX24" fmla="*/ 3356451 w 3499326"/>
                <a:gd name="connsiteY24" fmla="*/ 714375 h 1079923"/>
                <a:gd name="connsiteX25" fmla="*/ 3499326 w 3499326"/>
                <a:gd name="connsiteY25" fmla="*/ 485775 h 1079923"/>
                <a:gd name="connsiteX0" fmla="*/ 794226 w 3566001"/>
                <a:gd name="connsiteY0" fmla="*/ 0 h 1079923"/>
                <a:gd name="connsiteX1" fmla="*/ 537051 w 3566001"/>
                <a:gd name="connsiteY1" fmla="*/ 38100 h 1079923"/>
                <a:gd name="connsiteX2" fmla="*/ 308451 w 3566001"/>
                <a:gd name="connsiteY2" fmla="*/ 123825 h 1079923"/>
                <a:gd name="connsiteX3" fmla="*/ 127476 w 3566001"/>
                <a:gd name="connsiteY3" fmla="*/ 266700 h 1079923"/>
                <a:gd name="connsiteX4" fmla="*/ 13176 w 3566001"/>
                <a:gd name="connsiteY4" fmla="*/ 476250 h 1079923"/>
                <a:gd name="connsiteX5" fmla="*/ 22701 w 3566001"/>
                <a:gd name="connsiteY5" fmla="*/ 733425 h 1079923"/>
                <a:gd name="connsiteX6" fmla="*/ 194151 w 3566001"/>
                <a:gd name="connsiteY6" fmla="*/ 933450 h 1079923"/>
                <a:gd name="connsiteX7" fmla="*/ 375126 w 3566001"/>
                <a:gd name="connsiteY7" fmla="*/ 962025 h 1079923"/>
                <a:gd name="connsiteX8" fmla="*/ 660876 w 3566001"/>
                <a:gd name="connsiteY8" fmla="*/ 866775 h 1079923"/>
                <a:gd name="connsiteX9" fmla="*/ 889476 w 3566001"/>
                <a:gd name="connsiteY9" fmla="*/ 781050 h 1079923"/>
                <a:gd name="connsiteX10" fmla="*/ 1079976 w 3566001"/>
                <a:gd name="connsiteY10" fmla="*/ 752475 h 1079923"/>
                <a:gd name="connsiteX11" fmla="*/ 1251426 w 3566001"/>
                <a:gd name="connsiteY11" fmla="*/ 762000 h 1079923"/>
                <a:gd name="connsiteX12" fmla="*/ 1356201 w 3566001"/>
                <a:gd name="connsiteY12" fmla="*/ 838200 h 1079923"/>
                <a:gd name="connsiteX13" fmla="*/ 1441926 w 3566001"/>
                <a:gd name="connsiteY13" fmla="*/ 971550 h 1079923"/>
                <a:gd name="connsiteX14" fmla="*/ 1622901 w 3566001"/>
                <a:gd name="connsiteY14" fmla="*/ 1066800 h 1079923"/>
                <a:gd name="connsiteX15" fmla="*/ 1784826 w 3566001"/>
                <a:gd name="connsiteY15" fmla="*/ 1066800 h 1079923"/>
                <a:gd name="connsiteX16" fmla="*/ 1984851 w 3566001"/>
                <a:gd name="connsiteY16" fmla="*/ 952500 h 1079923"/>
                <a:gd name="connsiteX17" fmla="*/ 2108676 w 3566001"/>
                <a:gd name="connsiteY17" fmla="*/ 847725 h 1079923"/>
                <a:gd name="connsiteX18" fmla="*/ 2184876 w 3566001"/>
                <a:gd name="connsiteY18" fmla="*/ 676275 h 1079923"/>
                <a:gd name="connsiteX19" fmla="*/ 2337276 w 3566001"/>
                <a:gd name="connsiteY19" fmla="*/ 542925 h 1079923"/>
                <a:gd name="connsiteX20" fmla="*/ 2584926 w 3566001"/>
                <a:gd name="connsiteY20" fmla="*/ 495300 h 1079923"/>
                <a:gd name="connsiteX21" fmla="*/ 2823051 w 3566001"/>
                <a:gd name="connsiteY21" fmla="*/ 504825 h 1079923"/>
                <a:gd name="connsiteX22" fmla="*/ 3070701 w 3566001"/>
                <a:gd name="connsiteY22" fmla="*/ 581025 h 1079923"/>
                <a:gd name="connsiteX23" fmla="*/ 3194526 w 3566001"/>
                <a:gd name="connsiteY23" fmla="*/ 647700 h 1079923"/>
                <a:gd name="connsiteX24" fmla="*/ 3356451 w 3566001"/>
                <a:gd name="connsiteY24" fmla="*/ 714375 h 1079923"/>
                <a:gd name="connsiteX25" fmla="*/ 3566001 w 3566001"/>
                <a:gd name="connsiteY25" fmla="*/ 580482 h 1079923"/>
                <a:gd name="connsiteX0" fmla="*/ 794226 w 3358661"/>
                <a:gd name="connsiteY0" fmla="*/ 0 h 1079923"/>
                <a:gd name="connsiteX1" fmla="*/ 537051 w 3358661"/>
                <a:gd name="connsiteY1" fmla="*/ 38100 h 1079923"/>
                <a:gd name="connsiteX2" fmla="*/ 308451 w 3358661"/>
                <a:gd name="connsiteY2" fmla="*/ 123825 h 1079923"/>
                <a:gd name="connsiteX3" fmla="*/ 127476 w 3358661"/>
                <a:gd name="connsiteY3" fmla="*/ 266700 h 1079923"/>
                <a:gd name="connsiteX4" fmla="*/ 13176 w 3358661"/>
                <a:gd name="connsiteY4" fmla="*/ 476250 h 1079923"/>
                <a:gd name="connsiteX5" fmla="*/ 22701 w 3358661"/>
                <a:gd name="connsiteY5" fmla="*/ 733425 h 1079923"/>
                <a:gd name="connsiteX6" fmla="*/ 194151 w 3358661"/>
                <a:gd name="connsiteY6" fmla="*/ 933450 h 1079923"/>
                <a:gd name="connsiteX7" fmla="*/ 375126 w 3358661"/>
                <a:gd name="connsiteY7" fmla="*/ 962025 h 1079923"/>
                <a:gd name="connsiteX8" fmla="*/ 660876 w 3358661"/>
                <a:gd name="connsiteY8" fmla="*/ 866775 h 1079923"/>
                <a:gd name="connsiteX9" fmla="*/ 889476 w 3358661"/>
                <a:gd name="connsiteY9" fmla="*/ 781050 h 1079923"/>
                <a:gd name="connsiteX10" fmla="*/ 1079976 w 3358661"/>
                <a:gd name="connsiteY10" fmla="*/ 752475 h 1079923"/>
                <a:gd name="connsiteX11" fmla="*/ 1251426 w 3358661"/>
                <a:gd name="connsiteY11" fmla="*/ 762000 h 1079923"/>
                <a:gd name="connsiteX12" fmla="*/ 1356201 w 3358661"/>
                <a:gd name="connsiteY12" fmla="*/ 838200 h 1079923"/>
                <a:gd name="connsiteX13" fmla="*/ 1441926 w 3358661"/>
                <a:gd name="connsiteY13" fmla="*/ 971550 h 1079923"/>
                <a:gd name="connsiteX14" fmla="*/ 1622901 w 3358661"/>
                <a:gd name="connsiteY14" fmla="*/ 1066800 h 1079923"/>
                <a:gd name="connsiteX15" fmla="*/ 1784826 w 3358661"/>
                <a:gd name="connsiteY15" fmla="*/ 1066800 h 1079923"/>
                <a:gd name="connsiteX16" fmla="*/ 1984851 w 3358661"/>
                <a:gd name="connsiteY16" fmla="*/ 952500 h 1079923"/>
                <a:gd name="connsiteX17" fmla="*/ 2108676 w 3358661"/>
                <a:gd name="connsiteY17" fmla="*/ 847725 h 1079923"/>
                <a:gd name="connsiteX18" fmla="*/ 2184876 w 3358661"/>
                <a:gd name="connsiteY18" fmla="*/ 676275 h 1079923"/>
                <a:gd name="connsiteX19" fmla="*/ 2337276 w 3358661"/>
                <a:gd name="connsiteY19" fmla="*/ 542925 h 1079923"/>
                <a:gd name="connsiteX20" fmla="*/ 2584926 w 3358661"/>
                <a:gd name="connsiteY20" fmla="*/ 495300 h 1079923"/>
                <a:gd name="connsiteX21" fmla="*/ 2823051 w 3358661"/>
                <a:gd name="connsiteY21" fmla="*/ 504825 h 1079923"/>
                <a:gd name="connsiteX22" fmla="*/ 3070701 w 3358661"/>
                <a:gd name="connsiteY22" fmla="*/ 581025 h 1079923"/>
                <a:gd name="connsiteX23" fmla="*/ 3194526 w 3358661"/>
                <a:gd name="connsiteY23" fmla="*/ 647700 h 1079923"/>
                <a:gd name="connsiteX24" fmla="*/ 3356451 w 3358661"/>
                <a:gd name="connsiteY24" fmla="*/ 714375 h 1079923"/>
                <a:gd name="connsiteX25" fmla="*/ 2198520 w 3358661"/>
                <a:gd name="connsiteY25" fmla="*/ 610266 h 1079923"/>
                <a:gd name="connsiteX0" fmla="*/ 794226 w 3271286"/>
                <a:gd name="connsiteY0" fmla="*/ 0 h 1079923"/>
                <a:gd name="connsiteX1" fmla="*/ 537051 w 3271286"/>
                <a:gd name="connsiteY1" fmla="*/ 38100 h 1079923"/>
                <a:gd name="connsiteX2" fmla="*/ 308451 w 3271286"/>
                <a:gd name="connsiteY2" fmla="*/ 123825 h 1079923"/>
                <a:gd name="connsiteX3" fmla="*/ 127476 w 3271286"/>
                <a:gd name="connsiteY3" fmla="*/ 266700 h 1079923"/>
                <a:gd name="connsiteX4" fmla="*/ 13176 w 3271286"/>
                <a:gd name="connsiteY4" fmla="*/ 476250 h 1079923"/>
                <a:gd name="connsiteX5" fmla="*/ 22701 w 3271286"/>
                <a:gd name="connsiteY5" fmla="*/ 733425 h 1079923"/>
                <a:gd name="connsiteX6" fmla="*/ 194151 w 3271286"/>
                <a:gd name="connsiteY6" fmla="*/ 933450 h 1079923"/>
                <a:gd name="connsiteX7" fmla="*/ 375126 w 3271286"/>
                <a:gd name="connsiteY7" fmla="*/ 962025 h 1079923"/>
                <a:gd name="connsiteX8" fmla="*/ 660876 w 3271286"/>
                <a:gd name="connsiteY8" fmla="*/ 866775 h 1079923"/>
                <a:gd name="connsiteX9" fmla="*/ 889476 w 3271286"/>
                <a:gd name="connsiteY9" fmla="*/ 781050 h 1079923"/>
                <a:gd name="connsiteX10" fmla="*/ 1079976 w 3271286"/>
                <a:gd name="connsiteY10" fmla="*/ 752475 h 1079923"/>
                <a:gd name="connsiteX11" fmla="*/ 1251426 w 3271286"/>
                <a:gd name="connsiteY11" fmla="*/ 762000 h 1079923"/>
                <a:gd name="connsiteX12" fmla="*/ 1356201 w 3271286"/>
                <a:gd name="connsiteY12" fmla="*/ 838200 h 1079923"/>
                <a:gd name="connsiteX13" fmla="*/ 1441926 w 3271286"/>
                <a:gd name="connsiteY13" fmla="*/ 971550 h 1079923"/>
                <a:gd name="connsiteX14" fmla="*/ 1622901 w 3271286"/>
                <a:gd name="connsiteY14" fmla="*/ 1066800 h 1079923"/>
                <a:gd name="connsiteX15" fmla="*/ 1784826 w 3271286"/>
                <a:gd name="connsiteY15" fmla="*/ 1066800 h 1079923"/>
                <a:gd name="connsiteX16" fmla="*/ 1984851 w 3271286"/>
                <a:gd name="connsiteY16" fmla="*/ 952500 h 1079923"/>
                <a:gd name="connsiteX17" fmla="*/ 2108676 w 3271286"/>
                <a:gd name="connsiteY17" fmla="*/ 847725 h 1079923"/>
                <a:gd name="connsiteX18" fmla="*/ 2184876 w 3271286"/>
                <a:gd name="connsiteY18" fmla="*/ 676275 h 1079923"/>
                <a:gd name="connsiteX19" fmla="*/ 2337276 w 3271286"/>
                <a:gd name="connsiteY19" fmla="*/ 542925 h 1079923"/>
                <a:gd name="connsiteX20" fmla="*/ 2584926 w 3271286"/>
                <a:gd name="connsiteY20" fmla="*/ 495300 h 1079923"/>
                <a:gd name="connsiteX21" fmla="*/ 2823051 w 3271286"/>
                <a:gd name="connsiteY21" fmla="*/ 504825 h 1079923"/>
                <a:gd name="connsiteX22" fmla="*/ 3070701 w 3271286"/>
                <a:gd name="connsiteY22" fmla="*/ 581025 h 1079923"/>
                <a:gd name="connsiteX23" fmla="*/ 3194526 w 3271286"/>
                <a:gd name="connsiteY23" fmla="*/ 647700 h 1079923"/>
                <a:gd name="connsiteX24" fmla="*/ 1832451 w 3271286"/>
                <a:gd name="connsiteY24" fmla="*/ 625021 h 1079923"/>
                <a:gd name="connsiteX25" fmla="*/ 2198520 w 3271286"/>
                <a:gd name="connsiteY25" fmla="*/ 610266 h 1079923"/>
                <a:gd name="connsiteX0" fmla="*/ 794226 w 3278039"/>
                <a:gd name="connsiteY0" fmla="*/ 0 h 1079923"/>
                <a:gd name="connsiteX1" fmla="*/ 537051 w 3278039"/>
                <a:gd name="connsiteY1" fmla="*/ 38100 h 1079923"/>
                <a:gd name="connsiteX2" fmla="*/ 308451 w 3278039"/>
                <a:gd name="connsiteY2" fmla="*/ 123825 h 1079923"/>
                <a:gd name="connsiteX3" fmla="*/ 127476 w 3278039"/>
                <a:gd name="connsiteY3" fmla="*/ 266700 h 1079923"/>
                <a:gd name="connsiteX4" fmla="*/ 13176 w 3278039"/>
                <a:gd name="connsiteY4" fmla="*/ 476250 h 1079923"/>
                <a:gd name="connsiteX5" fmla="*/ 22701 w 3278039"/>
                <a:gd name="connsiteY5" fmla="*/ 733425 h 1079923"/>
                <a:gd name="connsiteX6" fmla="*/ 194151 w 3278039"/>
                <a:gd name="connsiteY6" fmla="*/ 933450 h 1079923"/>
                <a:gd name="connsiteX7" fmla="*/ 375126 w 3278039"/>
                <a:gd name="connsiteY7" fmla="*/ 962025 h 1079923"/>
                <a:gd name="connsiteX8" fmla="*/ 660876 w 3278039"/>
                <a:gd name="connsiteY8" fmla="*/ 866775 h 1079923"/>
                <a:gd name="connsiteX9" fmla="*/ 889476 w 3278039"/>
                <a:gd name="connsiteY9" fmla="*/ 781050 h 1079923"/>
                <a:gd name="connsiteX10" fmla="*/ 1079976 w 3278039"/>
                <a:gd name="connsiteY10" fmla="*/ 752475 h 1079923"/>
                <a:gd name="connsiteX11" fmla="*/ 1251426 w 3278039"/>
                <a:gd name="connsiteY11" fmla="*/ 762000 h 1079923"/>
                <a:gd name="connsiteX12" fmla="*/ 1356201 w 3278039"/>
                <a:gd name="connsiteY12" fmla="*/ 838200 h 1079923"/>
                <a:gd name="connsiteX13" fmla="*/ 1441926 w 3278039"/>
                <a:gd name="connsiteY13" fmla="*/ 971550 h 1079923"/>
                <a:gd name="connsiteX14" fmla="*/ 1622901 w 3278039"/>
                <a:gd name="connsiteY14" fmla="*/ 1066800 h 1079923"/>
                <a:gd name="connsiteX15" fmla="*/ 1784826 w 3278039"/>
                <a:gd name="connsiteY15" fmla="*/ 1066800 h 1079923"/>
                <a:gd name="connsiteX16" fmla="*/ 1984851 w 3278039"/>
                <a:gd name="connsiteY16" fmla="*/ 952500 h 1079923"/>
                <a:gd name="connsiteX17" fmla="*/ 2108676 w 3278039"/>
                <a:gd name="connsiteY17" fmla="*/ 847725 h 1079923"/>
                <a:gd name="connsiteX18" fmla="*/ 2184876 w 3278039"/>
                <a:gd name="connsiteY18" fmla="*/ 676275 h 1079923"/>
                <a:gd name="connsiteX19" fmla="*/ 2337276 w 3278039"/>
                <a:gd name="connsiteY19" fmla="*/ 542925 h 1079923"/>
                <a:gd name="connsiteX20" fmla="*/ 2584926 w 3278039"/>
                <a:gd name="connsiteY20" fmla="*/ 495300 h 1079923"/>
                <a:gd name="connsiteX21" fmla="*/ 3070701 w 3278039"/>
                <a:gd name="connsiteY21" fmla="*/ 581025 h 1079923"/>
                <a:gd name="connsiteX22" fmla="*/ 3194526 w 3278039"/>
                <a:gd name="connsiteY22" fmla="*/ 647700 h 1079923"/>
                <a:gd name="connsiteX23" fmla="*/ 1832451 w 3278039"/>
                <a:gd name="connsiteY23" fmla="*/ 625021 h 1079923"/>
                <a:gd name="connsiteX24" fmla="*/ 2198520 w 3278039"/>
                <a:gd name="connsiteY24" fmla="*/ 610266 h 1079923"/>
                <a:gd name="connsiteX0" fmla="*/ 794226 w 3286060"/>
                <a:gd name="connsiteY0" fmla="*/ 0 h 1079923"/>
                <a:gd name="connsiteX1" fmla="*/ 537051 w 3286060"/>
                <a:gd name="connsiteY1" fmla="*/ 38100 h 1079923"/>
                <a:gd name="connsiteX2" fmla="*/ 308451 w 3286060"/>
                <a:gd name="connsiteY2" fmla="*/ 123825 h 1079923"/>
                <a:gd name="connsiteX3" fmla="*/ 127476 w 3286060"/>
                <a:gd name="connsiteY3" fmla="*/ 266700 h 1079923"/>
                <a:gd name="connsiteX4" fmla="*/ 13176 w 3286060"/>
                <a:gd name="connsiteY4" fmla="*/ 476250 h 1079923"/>
                <a:gd name="connsiteX5" fmla="*/ 22701 w 3286060"/>
                <a:gd name="connsiteY5" fmla="*/ 733425 h 1079923"/>
                <a:gd name="connsiteX6" fmla="*/ 194151 w 3286060"/>
                <a:gd name="connsiteY6" fmla="*/ 933450 h 1079923"/>
                <a:gd name="connsiteX7" fmla="*/ 375126 w 3286060"/>
                <a:gd name="connsiteY7" fmla="*/ 962025 h 1079923"/>
                <a:gd name="connsiteX8" fmla="*/ 660876 w 3286060"/>
                <a:gd name="connsiteY8" fmla="*/ 866775 h 1079923"/>
                <a:gd name="connsiteX9" fmla="*/ 889476 w 3286060"/>
                <a:gd name="connsiteY9" fmla="*/ 781050 h 1079923"/>
                <a:gd name="connsiteX10" fmla="*/ 1079976 w 3286060"/>
                <a:gd name="connsiteY10" fmla="*/ 752475 h 1079923"/>
                <a:gd name="connsiteX11" fmla="*/ 1251426 w 3286060"/>
                <a:gd name="connsiteY11" fmla="*/ 762000 h 1079923"/>
                <a:gd name="connsiteX12" fmla="*/ 1356201 w 3286060"/>
                <a:gd name="connsiteY12" fmla="*/ 838200 h 1079923"/>
                <a:gd name="connsiteX13" fmla="*/ 1441926 w 3286060"/>
                <a:gd name="connsiteY13" fmla="*/ 971550 h 1079923"/>
                <a:gd name="connsiteX14" fmla="*/ 1622901 w 3286060"/>
                <a:gd name="connsiteY14" fmla="*/ 1066800 h 1079923"/>
                <a:gd name="connsiteX15" fmla="*/ 1784826 w 3286060"/>
                <a:gd name="connsiteY15" fmla="*/ 1066800 h 1079923"/>
                <a:gd name="connsiteX16" fmla="*/ 1984851 w 3286060"/>
                <a:gd name="connsiteY16" fmla="*/ 952500 h 1079923"/>
                <a:gd name="connsiteX17" fmla="*/ 2108676 w 3286060"/>
                <a:gd name="connsiteY17" fmla="*/ 847725 h 1079923"/>
                <a:gd name="connsiteX18" fmla="*/ 2184876 w 3286060"/>
                <a:gd name="connsiteY18" fmla="*/ 676275 h 1079923"/>
                <a:gd name="connsiteX19" fmla="*/ 2337276 w 3286060"/>
                <a:gd name="connsiteY19" fmla="*/ 542925 h 1079923"/>
                <a:gd name="connsiteX20" fmla="*/ 3070701 w 3286060"/>
                <a:gd name="connsiteY20" fmla="*/ 581025 h 1079923"/>
                <a:gd name="connsiteX21" fmla="*/ 3194526 w 3286060"/>
                <a:gd name="connsiteY21" fmla="*/ 647700 h 1079923"/>
                <a:gd name="connsiteX22" fmla="*/ 1832451 w 3286060"/>
                <a:gd name="connsiteY22" fmla="*/ 625021 h 1079923"/>
                <a:gd name="connsiteX23" fmla="*/ 2198520 w 3286060"/>
                <a:gd name="connsiteY23" fmla="*/ 610266 h 1079923"/>
                <a:gd name="connsiteX0" fmla="*/ 794226 w 3077980"/>
                <a:gd name="connsiteY0" fmla="*/ 0 h 1079923"/>
                <a:gd name="connsiteX1" fmla="*/ 537051 w 3077980"/>
                <a:gd name="connsiteY1" fmla="*/ 38100 h 1079923"/>
                <a:gd name="connsiteX2" fmla="*/ 308451 w 3077980"/>
                <a:gd name="connsiteY2" fmla="*/ 123825 h 1079923"/>
                <a:gd name="connsiteX3" fmla="*/ 127476 w 3077980"/>
                <a:gd name="connsiteY3" fmla="*/ 266700 h 1079923"/>
                <a:gd name="connsiteX4" fmla="*/ 13176 w 3077980"/>
                <a:gd name="connsiteY4" fmla="*/ 476250 h 1079923"/>
                <a:gd name="connsiteX5" fmla="*/ 22701 w 3077980"/>
                <a:gd name="connsiteY5" fmla="*/ 733425 h 1079923"/>
                <a:gd name="connsiteX6" fmla="*/ 194151 w 3077980"/>
                <a:gd name="connsiteY6" fmla="*/ 933450 h 1079923"/>
                <a:gd name="connsiteX7" fmla="*/ 375126 w 3077980"/>
                <a:gd name="connsiteY7" fmla="*/ 962025 h 1079923"/>
                <a:gd name="connsiteX8" fmla="*/ 660876 w 3077980"/>
                <a:gd name="connsiteY8" fmla="*/ 866775 h 1079923"/>
                <a:gd name="connsiteX9" fmla="*/ 889476 w 3077980"/>
                <a:gd name="connsiteY9" fmla="*/ 781050 h 1079923"/>
                <a:gd name="connsiteX10" fmla="*/ 1079976 w 3077980"/>
                <a:gd name="connsiteY10" fmla="*/ 752475 h 1079923"/>
                <a:gd name="connsiteX11" fmla="*/ 1251426 w 3077980"/>
                <a:gd name="connsiteY11" fmla="*/ 762000 h 1079923"/>
                <a:gd name="connsiteX12" fmla="*/ 1356201 w 3077980"/>
                <a:gd name="connsiteY12" fmla="*/ 838200 h 1079923"/>
                <a:gd name="connsiteX13" fmla="*/ 1441926 w 3077980"/>
                <a:gd name="connsiteY13" fmla="*/ 971550 h 1079923"/>
                <a:gd name="connsiteX14" fmla="*/ 1622901 w 3077980"/>
                <a:gd name="connsiteY14" fmla="*/ 1066800 h 1079923"/>
                <a:gd name="connsiteX15" fmla="*/ 1784826 w 3077980"/>
                <a:gd name="connsiteY15" fmla="*/ 1066800 h 1079923"/>
                <a:gd name="connsiteX16" fmla="*/ 1984851 w 3077980"/>
                <a:gd name="connsiteY16" fmla="*/ 952500 h 1079923"/>
                <a:gd name="connsiteX17" fmla="*/ 2108676 w 3077980"/>
                <a:gd name="connsiteY17" fmla="*/ 847725 h 1079923"/>
                <a:gd name="connsiteX18" fmla="*/ 2184876 w 3077980"/>
                <a:gd name="connsiteY18" fmla="*/ 676275 h 1079923"/>
                <a:gd name="connsiteX19" fmla="*/ 2337276 w 3077980"/>
                <a:gd name="connsiteY19" fmla="*/ 542925 h 1079923"/>
                <a:gd name="connsiteX20" fmla="*/ 3070701 w 3077980"/>
                <a:gd name="connsiteY20" fmla="*/ 581025 h 1079923"/>
                <a:gd name="connsiteX21" fmla="*/ 1832451 w 3077980"/>
                <a:gd name="connsiteY21" fmla="*/ 625021 h 1079923"/>
                <a:gd name="connsiteX22" fmla="*/ 2198520 w 3077980"/>
                <a:gd name="connsiteY22" fmla="*/ 610266 h 1079923"/>
                <a:gd name="connsiteX0" fmla="*/ 794226 w 2349327"/>
                <a:gd name="connsiteY0" fmla="*/ 0 h 1079923"/>
                <a:gd name="connsiteX1" fmla="*/ 537051 w 2349327"/>
                <a:gd name="connsiteY1" fmla="*/ 38100 h 1079923"/>
                <a:gd name="connsiteX2" fmla="*/ 308451 w 2349327"/>
                <a:gd name="connsiteY2" fmla="*/ 123825 h 1079923"/>
                <a:gd name="connsiteX3" fmla="*/ 127476 w 2349327"/>
                <a:gd name="connsiteY3" fmla="*/ 266700 h 1079923"/>
                <a:gd name="connsiteX4" fmla="*/ 13176 w 2349327"/>
                <a:gd name="connsiteY4" fmla="*/ 476250 h 1079923"/>
                <a:gd name="connsiteX5" fmla="*/ 22701 w 2349327"/>
                <a:gd name="connsiteY5" fmla="*/ 733425 h 1079923"/>
                <a:gd name="connsiteX6" fmla="*/ 194151 w 2349327"/>
                <a:gd name="connsiteY6" fmla="*/ 933450 h 1079923"/>
                <a:gd name="connsiteX7" fmla="*/ 375126 w 2349327"/>
                <a:gd name="connsiteY7" fmla="*/ 962025 h 1079923"/>
                <a:gd name="connsiteX8" fmla="*/ 660876 w 2349327"/>
                <a:gd name="connsiteY8" fmla="*/ 866775 h 1079923"/>
                <a:gd name="connsiteX9" fmla="*/ 889476 w 2349327"/>
                <a:gd name="connsiteY9" fmla="*/ 781050 h 1079923"/>
                <a:gd name="connsiteX10" fmla="*/ 1079976 w 2349327"/>
                <a:gd name="connsiteY10" fmla="*/ 752475 h 1079923"/>
                <a:gd name="connsiteX11" fmla="*/ 1251426 w 2349327"/>
                <a:gd name="connsiteY11" fmla="*/ 762000 h 1079923"/>
                <a:gd name="connsiteX12" fmla="*/ 1356201 w 2349327"/>
                <a:gd name="connsiteY12" fmla="*/ 838200 h 1079923"/>
                <a:gd name="connsiteX13" fmla="*/ 1441926 w 2349327"/>
                <a:gd name="connsiteY13" fmla="*/ 971550 h 1079923"/>
                <a:gd name="connsiteX14" fmla="*/ 1622901 w 2349327"/>
                <a:gd name="connsiteY14" fmla="*/ 1066800 h 1079923"/>
                <a:gd name="connsiteX15" fmla="*/ 1784826 w 2349327"/>
                <a:gd name="connsiteY15" fmla="*/ 1066800 h 1079923"/>
                <a:gd name="connsiteX16" fmla="*/ 1984851 w 2349327"/>
                <a:gd name="connsiteY16" fmla="*/ 952500 h 1079923"/>
                <a:gd name="connsiteX17" fmla="*/ 2108676 w 2349327"/>
                <a:gd name="connsiteY17" fmla="*/ 847725 h 1079923"/>
                <a:gd name="connsiteX18" fmla="*/ 2184876 w 2349327"/>
                <a:gd name="connsiteY18" fmla="*/ 676275 h 1079923"/>
                <a:gd name="connsiteX19" fmla="*/ 2337276 w 2349327"/>
                <a:gd name="connsiteY19" fmla="*/ 542925 h 1079923"/>
                <a:gd name="connsiteX20" fmla="*/ 1832451 w 2349327"/>
                <a:gd name="connsiteY20" fmla="*/ 625021 h 1079923"/>
                <a:gd name="connsiteX21" fmla="*/ 2198520 w 2349327"/>
                <a:gd name="connsiteY21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1832451 w 2198520"/>
                <a:gd name="connsiteY19" fmla="*/ 625021 h 1079923"/>
                <a:gd name="connsiteX20" fmla="*/ 2198520 w 2198520"/>
                <a:gd name="connsiteY20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2198520 w 2198520"/>
                <a:gd name="connsiteY19" fmla="*/ 610266 h 1079923"/>
                <a:gd name="connsiteX0" fmla="*/ 794226 w 2190236"/>
                <a:gd name="connsiteY0" fmla="*/ 0 h 1079923"/>
                <a:gd name="connsiteX1" fmla="*/ 537051 w 2190236"/>
                <a:gd name="connsiteY1" fmla="*/ 38100 h 1079923"/>
                <a:gd name="connsiteX2" fmla="*/ 308451 w 2190236"/>
                <a:gd name="connsiteY2" fmla="*/ 123825 h 1079923"/>
                <a:gd name="connsiteX3" fmla="*/ 127476 w 2190236"/>
                <a:gd name="connsiteY3" fmla="*/ 266700 h 1079923"/>
                <a:gd name="connsiteX4" fmla="*/ 13176 w 2190236"/>
                <a:gd name="connsiteY4" fmla="*/ 476250 h 1079923"/>
                <a:gd name="connsiteX5" fmla="*/ 22701 w 2190236"/>
                <a:gd name="connsiteY5" fmla="*/ 733425 h 1079923"/>
                <a:gd name="connsiteX6" fmla="*/ 194151 w 2190236"/>
                <a:gd name="connsiteY6" fmla="*/ 933450 h 1079923"/>
                <a:gd name="connsiteX7" fmla="*/ 375126 w 2190236"/>
                <a:gd name="connsiteY7" fmla="*/ 962025 h 1079923"/>
                <a:gd name="connsiteX8" fmla="*/ 660876 w 2190236"/>
                <a:gd name="connsiteY8" fmla="*/ 866775 h 1079923"/>
                <a:gd name="connsiteX9" fmla="*/ 889476 w 2190236"/>
                <a:gd name="connsiteY9" fmla="*/ 781050 h 1079923"/>
                <a:gd name="connsiteX10" fmla="*/ 1079976 w 2190236"/>
                <a:gd name="connsiteY10" fmla="*/ 752475 h 1079923"/>
                <a:gd name="connsiteX11" fmla="*/ 1251426 w 2190236"/>
                <a:gd name="connsiteY11" fmla="*/ 762000 h 1079923"/>
                <a:gd name="connsiteX12" fmla="*/ 1356201 w 2190236"/>
                <a:gd name="connsiteY12" fmla="*/ 838200 h 1079923"/>
                <a:gd name="connsiteX13" fmla="*/ 1441926 w 2190236"/>
                <a:gd name="connsiteY13" fmla="*/ 971550 h 1079923"/>
                <a:gd name="connsiteX14" fmla="*/ 1622901 w 2190236"/>
                <a:gd name="connsiteY14" fmla="*/ 1066800 h 1079923"/>
                <a:gd name="connsiteX15" fmla="*/ 1784826 w 2190236"/>
                <a:gd name="connsiteY15" fmla="*/ 1066800 h 1079923"/>
                <a:gd name="connsiteX16" fmla="*/ 1984851 w 2190236"/>
                <a:gd name="connsiteY16" fmla="*/ 952500 h 1079923"/>
                <a:gd name="connsiteX17" fmla="*/ 2108676 w 2190236"/>
                <a:gd name="connsiteY17" fmla="*/ 847725 h 1079923"/>
                <a:gd name="connsiteX18" fmla="*/ 2184876 w 2190236"/>
                <a:gd name="connsiteY18" fmla="*/ 676275 h 1079923"/>
                <a:gd name="connsiteX19" fmla="*/ 1959623 w 2190236"/>
                <a:gd name="connsiteY19" fmla="*/ 828684 h 1079923"/>
                <a:gd name="connsiteX0" fmla="*/ 794226 w 2108847"/>
                <a:gd name="connsiteY0" fmla="*/ 0 h 1079923"/>
                <a:gd name="connsiteX1" fmla="*/ 537051 w 2108847"/>
                <a:gd name="connsiteY1" fmla="*/ 38100 h 1079923"/>
                <a:gd name="connsiteX2" fmla="*/ 308451 w 2108847"/>
                <a:gd name="connsiteY2" fmla="*/ 123825 h 1079923"/>
                <a:gd name="connsiteX3" fmla="*/ 127476 w 2108847"/>
                <a:gd name="connsiteY3" fmla="*/ 266700 h 1079923"/>
                <a:gd name="connsiteX4" fmla="*/ 13176 w 2108847"/>
                <a:gd name="connsiteY4" fmla="*/ 476250 h 1079923"/>
                <a:gd name="connsiteX5" fmla="*/ 22701 w 2108847"/>
                <a:gd name="connsiteY5" fmla="*/ 733425 h 1079923"/>
                <a:gd name="connsiteX6" fmla="*/ 194151 w 2108847"/>
                <a:gd name="connsiteY6" fmla="*/ 933450 h 1079923"/>
                <a:gd name="connsiteX7" fmla="*/ 375126 w 2108847"/>
                <a:gd name="connsiteY7" fmla="*/ 962025 h 1079923"/>
                <a:gd name="connsiteX8" fmla="*/ 660876 w 2108847"/>
                <a:gd name="connsiteY8" fmla="*/ 866775 h 1079923"/>
                <a:gd name="connsiteX9" fmla="*/ 889476 w 2108847"/>
                <a:gd name="connsiteY9" fmla="*/ 781050 h 1079923"/>
                <a:gd name="connsiteX10" fmla="*/ 1079976 w 2108847"/>
                <a:gd name="connsiteY10" fmla="*/ 752475 h 1079923"/>
                <a:gd name="connsiteX11" fmla="*/ 1251426 w 2108847"/>
                <a:gd name="connsiteY11" fmla="*/ 762000 h 1079923"/>
                <a:gd name="connsiteX12" fmla="*/ 1356201 w 2108847"/>
                <a:gd name="connsiteY12" fmla="*/ 838200 h 1079923"/>
                <a:gd name="connsiteX13" fmla="*/ 1441926 w 2108847"/>
                <a:gd name="connsiteY13" fmla="*/ 971550 h 1079923"/>
                <a:gd name="connsiteX14" fmla="*/ 1622901 w 2108847"/>
                <a:gd name="connsiteY14" fmla="*/ 1066800 h 1079923"/>
                <a:gd name="connsiteX15" fmla="*/ 1784826 w 2108847"/>
                <a:gd name="connsiteY15" fmla="*/ 1066800 h 1079923"/>
                <a:gd name="connsiteX16" fmla="*/ 1984851 w 2108847"/>
                <a:gd name="connsiteY16" fmla="*/ 952500 h 1079923"/>
                <a:gd name="connsiteX17" fmla="*/ 2108676 w 2108847"/>
                <a:gd name="connsiteY17" fmla="*/ 847725 h 1079923"/>
                <a:gd name="connsiteX18" fmla="*/ 1959623 w 2108847"/>
                <a:gd name="connsiteY18" fmla="*/ 828684 h 1079923"/>
                <a:gd name="connsiteX0" fmla="*/ 794226 w 2119228"/>
                <a:gd name="connsiteY0" fmla="*/ 0 h 1079923"/>
                <a:gd name="connsiteX1" fmla="*/ 537051 w 2119228"/>
                <a:gd name="connsiteY1" fmla="*/ 38100 h 1079923"/>
                <a:gd name="connsiteX2" fmla="*/ 308451 w 2119228"/>
                <a:gd name="connsiteY2" fmla="*/ 123825 h 1079923"/>
                <a:gd name="connsiteX3" fmla="*/ 127476 w 2119228"/>
                <a:gd name="connsiteY3" fmla="*/ 266700 h 1079923"/>
                <a:gd name="connsiteX4" fmla="*/ 13176 w 2119228"/>
                <a:gd name="connsiteY4" fmla="*/ 476250 h 1079923"/>
                <a:gd name="connsiteX5" fmla="*/ 22701 w 2119228"/>
                <a:gd name="connsiteY5" fmla="*/ 733425 h 1079923"/>
                <a:gd name="connsiteX6" fmla="*/ 194151 w 2119228"/>
                <a:gd name="connsiteY6" fmla="*/ 933450 h 1079923"/>
                <a:gd name="connsiteX7" fmla="*/ 375126 w 2119228"/>
                <a:gd name="connsiteY7" fmla="*/ 962025 h 1079923"/>
                <a:gd name="connsiteX8" fmla="*/ 660876 w 2119228"/>
                <a:gd name="connsiteY8" fmla="*/ 866775 h 1079923"/>
                <a:gd name="connsiteX9" fmla="*/ 889476 w 2119228"/>
                <a:gd name="connsiteY9" fmla="*/ 781050 h 1079923"/>
                <a:gd name="connsiteX10" fmla="*/ 1079976 w 2119228"/>
                <a:gd name="connsiteY10" fmla="*/ 752475 h 1079923"/>
                <a:gd name="connsiteX11" fmla="*/ 1251426 w 2119228"/>
                <a:gd name="connsiteY11" fmla="*/ 762000 h 1079923"/>
                <a:gd name="connsiteX12" fmla="*/ 1356201 w 2119228"/>
                <a:gd name="connsiteY12" fmla="*/ 838200 h 1079923"/>
                <a:gd name="connsiteX13" fmla="*/ 1441926 w 2119228"/>
                <a:gd name="connsiteY13" fmla="*/ 971550 h 1079923"/>
                <a:gd name="connsiteX14" fmla="*/ 1622901 w 2119228"/>
                <a:gd name="connsiteY14" fmla="*/ 1066800 h 1079923"/>
                <a:gd name="connsiteX15" fmla="*/ 1784826 w 2119228"/>
                <a:gd name="connsiteY15" fmla="*/ 1066800 h 1079923"/>
                <a:gd name="connsiteX16" fmla="*/ 1984851 w 2119228"/>
                <a:gd name="connsiteY16" fmla="*/ 952500 h 1079923"/>
                <a:gd name="connsiteX17" fmla="*/ 2108676 w 2119228"/>
                <a:gd name="connsiteY17" fmla="*/ 847725 h 1079923"/>
                <a:gd name="connsiteX18" fmla="*/ 2091429 w 2119228"/>
                <a:gd name="connsiteY18" fmla="*/ 719475 h 1079923"/>
                <a:gd name="connsiteX0" fmla="*/ 794226 w 2091429"/>
                <a:gd name="connsiteY0" fmla="*/ 0 h 1079923"/>
                <a:gd name="connsiteX1" fmla="*/ 537051 w 2091429"/>
                <a:gd name="connsiteY1" fmla="*/ 38100 h 1079923"/>
                <a:gd name="connsiteX2" fmla="*/ 308451 w 2091429"/>
                <a:gd name="connsiteY2" fmla="*/ 123825 h 1079923"/>
                <a:gd name="connsiteX3" fmla="*/ 127476 w 2091429"/>
                <a:gd name="connsiteY3" fmla="*/ 266700 h 1079923"/>
                <a:gd name="connsiteX4" fmla="*/ 13176 w 2091429"/>
                <a:gd name="connsiteY4" fmla="*/ 476250 h 1079923"/>
                <a:gd name="connsiteX5" fmla="*/ 22701 w 2091429"/>
                <a:gd name="connsiteY5" fmla="*/ 733425 h 1079923"/>
                <a:gd name="connsiteX6" fmla="*/ 194151 w 2091429"/>
                <a:gd name="connsiteY6" fmla="*/ 933450 h 1079923"/>
                <a:gd name="connsiteX7" fmla="*/ 375126 w 2091429"/>
                <a:gd name="connsiteY7" fmla="*/ 962025 h 1079923"/>
                <a:gd name="connsiteX8" fmla="*/ 660876 w 2091429"/>
                <a:gd name="connsiteY8" fmla="*/ 866775 h 1079923"/>
                <a:gd name="connsiteX9" fmla="*/ 889476 w 2091429"/>
                <a:gd name="connsiteY9" fmla="*/ 781050 h 1079923"/>
                <a:gd name="connsiteX10" fmla="*/ 1079976 w 2091429"/>
                <a:gd name="connsiteY10" fmla="*/ 752475 h 1079923"/>
                <a:gd name="connsiteX11" fmla="*/ 1251426 w 2091429"/>
                <a:gd name="connsiteY11" fmla="*/ 762000 h 1079923"/>
                <a:gd name="connsiteX12" fmla="*/ 1356201 w 2091429"/>
                <a:gd name="connsiteY12" fmla="*/ 838200 h 1079923"/>
                <a:gd name="connsiteX13" fmla="*/ 1441926 w 2091429"/>
                <a:gd name="connsiteY13" fmla="*/ 971550 h 1079923"/>
                <a:gd name="connsiteX14" fmla="*/ 1622901 w 2091429"/>
                <a:gd name="connsiteY14" fmla="*/ 1066800 h 1079923"/>
                <a:gd name="connsiteX15" fmla="*/ 1784826 w 2091429"/>
                <a:gd name="connsiteY15" fmla="*/ 1066800 h 1079923"/>
                <a:gd name="connsiteX16" fmla="*/ 1984851 w 2091429"/>
                <a:gd name="connsiteY16" fmla="*/ 952500 h 1079923"/>
                <a:gd name="connsiteX17" fmla="*/ 2091429 w 2091429"/>
                <a:gd name="connsiteY17" fmla="*/ 719475 h 1079923"/>
                <a:gd name="connsiteX0" fmla="*/ 794226 w 2140856"/>
                <a:gd name="connsiteY0" fmla="*/ 0 h 1079923"/>
                <a:gd name="connsiteX1" fmla="*/ 537051 w 2140856"/>
                <a:gd name="connsiteY1" fmla="*/ 38100 h 1079923"/>
                <a:gd name="connsiteX2" fmla="*/ 308451 w 2140856"/>
                <a:gd name="connsiteY2" fmla="*/ 123825 h 1079923"/>
                <a:gd name="connsiteX3" fmla="*/ 127476 w 2140856"/>
                <a:gd name="connsiteY3" fmla="*/ 266700 h 1079923"/>
                <a:gd name="connsiteX4" fmla="*/ 13176 w 2140856"/>
                <a:gd name="connsiteY4" fmla="*/ 476250 h 1079923"/>
                <a:gd name="connsiteX5" fmla="*/ 22701 w 2140856"/>
                <a:gd name="connsiteY5" fmla="*/ 733425 h 1079923"/>
                <a:gd name="connsiteX6" fmla="*/ 194151 w 2140856"/>
                <a:gd name="connsiteY6" fmla="*/ 933450 h 1079923"/>
                <a:gd name="connsiteX7" fmla="*/ 375126 w 2140856"/>
                <a:gd name="connsiteY7" fmla="*/ 962025 h 1079923"/>
                <a:gd name="connsiteX8" fmla="*/ 660876 w 2140856"/>
                <a:gd name="connsiteY8" fmla="*/ 866775 h 1079923"/>
                <a:gd name="connsiteX9" fmla="*/ 889476 w 2140856"/>
                <a:gd name="connsiteY9" fmla="*/ 781050 h 1079923"/>
                <a:gd name="connsiteX10" fmla="*/ 1079976 w 2140856"/>
                <a:gd name="connsiteY10" fmla="*/ 752475 h 1079923"/>
                <a:gd name="connsiteX11" fmla="*/ 1251426 w 2140856"/>
                <a:gd name="connsiteY11" fmla="*/ 762000 h 1079923"/>
                <a:gd name="connsiteX12" fmla="*/ 1356201 w 2140856"/>
                <a:gd name="connsiteY12" fmla="*/ 838200 h 1079923"/>
                <a:gd name="connsiteX13" fmla="*/ 1441926 w 2140856"/>
                <a:gd name="connsiteY13" fmla="*/ 971550 h 1079923"/>
                <a:gd name="connsiteX14" fmla="*/ 1622901 w 2140856"/>
                <a:gd name="connsiteY14" fmla="*/ 1066800 h 1079923"/>
                <a:gd name="connsiteX15" fmla="*/ 1784826 w 2140856"/>
                <a:gd name="connsiteY15" fmla="*/ 1066800 h 1079923"/>
                <a:gd name="connsiteX16" fmla="*/ 1984851 w 2140856"/>
                <a:gd name="connsiteY16" fmla="*/ 952500 h 1079923"/>
                <a:gd name="connsiteX17" fmla="*/ 2140856 w 2140856"/>
                <a:gd name="connsiteY17" fmla="*/ 719475 h 1079923"/>
                <a:gd name="connsiteX0" fmla="*/ 794226 w 2132618"/>
                <a:gd name="connsiteY0" fmla="*/ 0 h 1079923"/>
                <a:gd name="connsiteX1" fmla="*/ 537051 w 2132618"/>
                <a:gd name="connsiteY1" fmla="*/ 38100 h 1079923"/>
                <a:gd name="connsiteX2" fmla="*/ 308451 w 2132618"/>
                <a:gd name="connsiteY2" fmla="*/ 123825 h 1079923"/>
                <a:gd name="connsiteX3" fmla="*/ 127476 w 2132618"/>
                <a:gd name="connsiteY3" fmla="*/ 266700 h 1079923"/>
                <a:gd name="connsiteX4" fmla="*/ 13176 w 2132618"/>
                <a:gd name="connsiteY4" fmla="*/ 476250 h 1079923"/>
                <a:gd name="connsiteX5" fmla="*/ 22701 w 2132618"/>
                <a:gd name="connsiteY5" fmla="*/ 733425 h 1079923"/>
                <a:gd name="connsiteX6" fmla="*/ 194151 w 2132618"/>
                <a:gd name="connsiteY6" fmla="*/ 933450 h 1079923"/>
                <a:gd name="connsiteX7" fmla="*/ 375126 w 2132618"/>
                <a:gd name="connsiteY7" fmla="*/ 962025 h 1079923"/>
                <a:gd name="connsiteX8" fmla="*/ 660876 w 2132618"/>
                <a:gd name="connsiteY8" fmla="*/ 866775 h 1079923"/>
                <a:gd name="connsiteX9" fmla="*/ 889476 w 2132618"/>
                <a:gd name="connsiteY9" fmla="*/ 781050 h 1079923"/>
                <a:gd name="connsiteX10" fmla="*/ 1079976 w 2132618"/>
                <a:gd name="connsiteY10" fmla="*/ 752475 h 1079923"/>
                <a:gd name="connsiteX11" fmla="*/ 1251426 w 2132618"/>
                <a:gd name="connsiteY11" fmla="*/ 762000 h 1079923"/>
                <a:gd name="connsiteX12" fmla="*/ 1356201 w 2132618"/>
                <a:gd name="connsiteY12" fmla="*/ 838200 h 1079923"/>
                <a:gd name="connsiteX13" fmla="*/ 1441926 w 2132618"/>
                <a:gd name="connsiteY13" fmla="*/ 971550 h 1079923"/>
                <a:gd name="connsiteX14" fmla="*/ 1622901 w 2132618"/>
                <a:gd name="connsiteY14" fmla="*/ 1066800 h 1079923"/>
                <a:gd name="connsiteX15" fmla="*/ 1784826 w 2132618"/>
                <a:gd name="connsiteY15" fmla="*/ 1066800 h 1079923"/>
                <a:gd name="connsiteX16" fmla="*/ 1984851 w 2132618"/>
                <a:gd name="connsiteY16" fmla="*/ 952500 h 1079923"/>
                <a:gd name="connsiteX17" fmla="*/ 2132618 w 2132618"/>
                <a:gd name="connsiteY17" fmla="*/ 659906 h 1079923"/>
                <a:gd name="connsiteX0" fmla="*/ 794226 w 2065506"/>
                <a:gd name="connsiteY0" fmla="*/ 0 h 1079923"/>
                <a:gd name="connsiteX1" fmla="*/ 537051 w 2065506"/>
                <a:gd name="connsiteY1" fmla="*/ 38100 h 1079923"/>
                <a:gd name="connsiteX2" fmla="*/ 308451 w 2065506"/>
                <a:gd name="connsiteY2" fmla="*/ 123825 h 1079923"/>
                <a:gd name="connsiteX3" fmla="*/ 127476 w 2065506"/>
                <a:gd name="connsiteY3" fmla="*/ 266700 h 1079923"/>
                <a:gd name="connsiteX4" fmla="*/ 13176 w 2065506"/>
                <a:gd name="connsiteY4" fmla="*/ 476250 h 1079923"/>
                <a:gd name="connsiteX5" fmla="*/ 22701 w 2065506"/>
                <a:gd name="connsiteY5" fmla="*/ 733425 h 1079923"/>
                <a:gd name="connsiteX6" fmla="*/ 194151 w 2065506"/>
                <a:gd name="connsiteY6" fmla="*/ 933450 h 1079923"/>
                <a:gd name="connsiteX7" fmla="*/ 375126 w 2065506"/>
                <a:gd name="connsiteY7" fmla="*/ 962025 h 1079923"/>
                <a:gd name="connsiteX8" fmla="*/ 660876 w 2065506"/>
                <a:gd name="connsiteY8" fmla="*/ 866775 h 1079923"/>
                <a:gd name="connsiteX9" fmla="*/ 889476 w 2065506"/>
                <a:gd name="connsiteY9" fmla="*/ 781050 h 1079923"/>
                <a:gd name="connsiteX10" fmla="*/ 1079976 w 2065506"/>
                <a:gd name="connsiteY10" fmla="*/ 752475 h 1079923"/>
                <a:gd name="connsiteX11" fmla="*/ 1251426 w 2065506"/>
                <a:gd name="connsiteY11" fmla="*/ 762000 h 1079923"/>
                <a:gd name="connsiteX12" fmla="*/ 1356201 w 2065506"/>
                <a:gd name="connsiteY12" fmla="*/ 838200 h 1079923"/>
                <a:gd name="connsiteX13" fmla="*/ 1441926 w 2065506"/>
                <a:gd name="connsiteY13" fmla="*/ 971550 h 1079923"/>
                <a:gd name="connsiteX14" fmla="*/ 1622901 w 2065506"/>
                <a:gd name="connsiteY14" fmla="*/ 1066800 h 1079923"/>
                <a:gd name="connsiteX15" fmla="*/ 1784826 w 2065506"/>
                <a:gd name="connsiteY15" fmla="*/ 1066800 h 1079923"/>
                <a:gd name="connsiteX16" fmla="*/ 1984851 w 2065506"/>
                <a:gd name="connsiteY16" fmla="*/ 952500 h 1079923"/>
                <a:gd name="connsiteX17" fmla="*/ 2065506 w 2065506"/>
                <a:gd name="connsiteY17" fmla="*/ 791339 h 1079923"/>
                <a:gd name="connsiteX0" fmla="*/ 794226 w 2099062"/>
                <a:gd name="connsiteY0" fmla="*/ 0 h 1079923"/>
                <a:gd name="connsiteX1" fmla="*/ 537051 w 2099062"/>
                <a:gd name="connsiteY1" fmla="*/ 38100 h 1079923"/>
                <a:gd name="connsiteX2" fmla="*/ 308451 w 2099062"/>
                <a:gd name="connsiteY2" fmla="*/ 123825 h 1079923"/>
                <a:gd name="connsiteX3" fmla="*/ 127476 w 2099062"/>
                <a:gd name="connsiteY3" fmla="*/ 266700 h 1079923"/>
                <a:gd name="connsiteX4" fmla="*/ 13176 w 2099062"/>
                <a:gd name="connsiteY4" fmla="*/ 476250 h 1079923"/>
                <a:gd name="connsiteX5" fmla="*/ 22701 w 2099062"/>
                <a:gd name="connsiteY5" fmla="*/ 733425 h 1079923"/>
                <a:gd name="connsiteX6" fmla="*/ 194151 w 2099062"/>
                <a:gd name="connsiteY6" fmla="*/ 933450 h 1079923"/>
                <a:gd name="connsiteX7" fmla="*/ 375126 w 2099062"/>
                <a:gd name="connsiteY7" fmla="*/ 962025 h 1079923"/>
                <a:gd name="connsiteX8" fmla="*/ 660876 w 2099062"/>
                <a:gd name="connsiteY8" fmla="*/ 866775 h 1079923"/>
                <a:gd name="connsiteX9" fmla="*/ 889476 w 2099062"/>
                <a:gd name="connsiteY9" fmla="*/ 781050 h 1079923"/>
                <a:gd name="connsiteX10" fmla="*/ 1079976 w 2099062"/>
                <a:gd name="connsiteY10" fmla="*/ 752475 h 1079923"/>
                <a:gd name="connsiteX11" fmla="*/ 1251426 w 2099062"/>
                <a:gd name="connsiteY11" fmla="*/ 762000 h 1079923"/>
                <a:gd name="connsiteX12" fmla="*/ 1356201 w 2099062"/>
                <a:gd name="connsiteY12" fmla="*/ 838200 h 1079923"/>
                <a:gd name="connsiteX13" fmla="*/ 1441926 w 2099062"/>
                <a:gd name="connsiteY13" fmla="*/ 971550 h 1079923"/>
                <a:gd name="connsiteX14" fmla="*/ 1622901 w 2099062"/>
                <a:gd name="connsiteY14" fmla="*/ 1066800 h 1079923"/>
                <a:gd name="connsiteX15" fmla="*/ 1784826 w 2099062"/>
                <a:gd name="connsiteY15" fmla="*/ 1066800 h 1079923"/>
                <a:gd name="connsiteX16" fmla="*/ 1984851 w 2099062"/>
                <a:gd name="connsiteY16" fmla="*/ 952500 h 1079923"/>
                <a:gd name="connsiteX17" fmla="*/ 2099062 w 2099062"/>
                <a:gd name="connsiteY17" fmla="*/ 771119 h 1079923"/>
                <a:gd name="connsiteX0" fmla="*/ 794226 w 2099062"/>
                <a:gd name="connsiteY0" fmla="*/ 0 h 1066920"/>
                <a:gd name="connsiteX1" fmla="*/ 537051 w 2099062"/>
                <a:gd name="connsiteY1" fmla="*/ 38100 h 1066920"/>
                <a:gd name="connsiteX2" fmla="*/ 308451 w 2099062"/>
                <a:gd name="connsiteY2" fmla="*/ 123825 h 1066920"/>
                <a:gd name="connsiteX3" fmla="*/ 127476 w 2099062"/>
                <a:gd name="connsiteY3" fmla="*/ 266700 h 1066920"/>
                <a:gd name="connsiteX4" fmla="*/ 13176 w 2099062"/>
                <a:gd name="connsiteY4" fmla="*/ 476250 h 1066920"/>
                <a:gd name="connsiteX5" fmla="*/ 22701 w 2099062"/>
                <a:gd name="connsiteY5" fmla="*/ 733425 h 1066920"/>
                <a:gd name="connsiteX6" fmla="*/ 194151 w 2099062"/>
                <a:gd name="connsiteY6" fmla="*/ 933450 h 1066920"/>
                <a:gd name="connsiteX7" fmla="*/ 375126 w 2099062"/>
                <a:gd name="connsiteY7" fmla="*/ 962025 h 1066920"/>
                <a:gd name="connsiteX8" fmla="*/ 660876 w 2099062"/>
                <a:gd name="connsiteY8" fmla="*/ 866775 h 1066920"/>
                <a:gd name="connsiteX9" fmla="*/ 889476 w 2099062"/>
                <a:gd name="connsiteY9" fmla="*/ 781050 h 1066920"/>
                <a:gd name="connsiteX10" fmla="*/ 1079976 w 2099062"/>
                <a:gd name="connsiteY10" fmla="*/ 752475 h 1066920"/>
                <a:gd name="connsiteX11" fmla="*/ 1251426 w 2099062"/>
                <a:gd name="connsiteY11" fmla="*/ 762000 h 1066920"/>
                <a:gd name="connsiteX12" fmla="*/ 1356201 w 2099062"/>
                <a:gd name="connsiteY12" fmla="*/ 838200 h 1066920"/>
                <a:gd name="connsiteX13" fmla="*/ 1441926 w 2099062"/>
                <a:gd name="connsiteY13" fmla="*/ 971550 h 1066920"/>
                <a:gd name="connsiteX14" fmla="*/ 1622901 w 2099062"/>
                <a:gd name="connsiteY14" fmla="*/ 1066800 h 1066920"/>
                <a:gd name="connsiteX15" fmla="*/ 1984851 w 2099062"/>
                <a:gd name="connsiteY15" fmla="*/ 952500 h 1066920"/>
                <a:gd name="connsiteX16" fmla="*/ 2099062 w 2099062"/>
                <a:gd name="connsiteY16" fmla="*/ 771119 h 1066920"/>
                <a:gd name="connsiteX0" fmla="*/ 794226 w 2099062"/>
                <a:gd name="connsiteY0" fmla="*/ 0 h 1066800"/>
                <a:gd name="connsiteX1" fmla="*/ 537051 w 2099062"/>
                <a:gd name="connsiteY1" fmla="*/ 38100 h 1066800"/>
                <a:gd name="connsiteX2" fmla="*/ 308451 w 2099062"/>
                <a:gd name="connsiteY2" fmla="*/ 123825 h 1066800"/>
                <a:gd name="connsiteX3" fmla="*/ 127476 w 2099062"/>
                <a:gd name="connsiteY3" fmla="*/ 266700 h 1066800"/>
                <a:gd name="connsiteX4" fmla="*/ 13176 w 2099062"/>
                <a:gd name="connsiteY4" fmla="*/ 476250 h 1066800"/>
                <a:gd name="connsiteX5" fmla="*/ 22701 w 2099062"/>
                <a:gd name="connsiteY5" fmla="*/ 733425 h 1066800"/>
                <a:gd name="connsiteX6" fmla="*/ 194151 w 2099062"/>
                <a:gd name="connsiteY6" fmla="*/ 933450 h 1066800"/>
                <a:gd name="connsiteX7" fmla="*/ 375126 w 2099062"/>
                <a:gd name="connsiteY7" fmla="*/ 962025 h 1066800"/>
                <a:gd name="connsiteX8" fmla="*/ 660876 w 2099062"/>
                <a:gd name="connsiteY8" fmla="*/ 866775 h 1066800"/>
                <a:gd name="connsiteX9" fmla="*/ 889476 w 2099062"/>
                <a:gd name="connsiteY9" fmla="*/ 781050 h 1066800"/>
                <a:gd name="connsiteX10" fmla="*/ 1079976 w 2099062"/>
                <a:gd name="connsiteY10" fmla="*/ 752475 h 1066800"/>
                <a:gd name="connsiteX11" fmla="*/ 1251426 w 2099062"/>
                <a:gd name="connsiteY11" fmla="*/ 762000 h 1066800"/>
                <a:gd name="connsiteX12" fmla="*/ 1356201 w 2099062"/>
                <a:gd name="connsiteY12" fmla="*/ 838200 h 1066800"/>
                <a:gd name="connsiteX13" fmla="*/ 1622901 w 2099062"/>
                <a:gd name="connsiteY13" fmla="*/ 1066800 h 1066800"/>
                <a:gd name="connsiteX14" fmla="*/ 1984851 w 2099062"/>
                <a:gd name="connsiteY14" fmla="*/ 952500 h 1066800"/>
                <a:gd name="connsiteX15" fmla="*/ 2099062 w 2099062"/>
                <a:gd name="connsiteY15" fmla="*/ 771119 h 1066800"/>
                <a:gd name="connsiteX0" fmla="*/ 794226 w 2099062"/>
                <a:gd name="connsiteY0" fmla="*/ 0 h 968021"/>
                <a:gd name="connsiteX1" fmla="*/ 537051 w 2099062"/>
                <a:gd name="connsiteY1" fmla="*/ 38100 h 968021"/>
                <a:gd name="connsiteX2" fmla="*/ 308451 w 2099062"/>
                <a:gd name="connsiteY2" fmla="*/ 123825 h 968021"/>
                <a:gd name="connsiteX3" fmla="*/ 127476 w 2099062"/>
                <a:gd name="connsiteY3" fmla="*/ 266700 h 968021"/>
                <a:gd name="connsiteX4" fmla="*/ 13176 w 2099062"/>
                <a:gd name="connsiteY4" fmla="*/ 476250 h 968021"/>
                <a:gd name="connsiteX5" fmla="*/ 22701 w 2099062"/>
                <a:gd name="connsiteY5" fmla="*/ 733425 h 968021"/>
                <a:gd name="connsiteX6" fmla="*/ 194151 w 2099062"/>
                <a:gd name="connsiteY6" fmla="*/ 933450 h 968021"/>
                <a:gd name="connsiteX7" fmla="*/ 375126 w 2099062"/>
                <a:gd name="connsiteY7" fmla="*/ 962025 h 968021"/>
                <a:gd name="connsiteX8" fmla="*/ 660876 w 2099062"/>
                <a:gd name="connsiteY8" fmla="*/ 866775 h 968021"/>
                <a:gd name="connsiteX9" fmla="*/ 889476 w 2099062"/>
                <a:gd name="connsiteY9" fmla="*/ 781050 h 968021"/>
                <a:gd name="connsiteX10" fmla="*/ 1079976 w 2099062"/>
                <a:gd name="connsiteY10" fmla="*/ 752475 h 968021"/>
                <a:gd name="connsiteX11" fmla="*/ 1251426 w 2099062"/>
                <a:gd name="connsiteY11" fmla="*/ 762000 h 968021"/>
                <a:gd name="connsiteX12" fmla="*/ 1356201 w 2099062"/>
                <a:gd name="connsiteY12" fmla="*/ 838200 h 968021"/>
                <a:gd name="connsiteX13" fmla="*/ 1656457 w 2099062"/>
                <a:gd name="connsiteY13" fmla="*/ 913872 h 968021"/>
                <a:gd name="connsiteX14" fmla="*/ 1984851 w 2099062"/>
                <a:gd name="connsiteY14" fmla="*/ 952500 h 968021"/>
                <a:gd name="connsiteX15" fmla="*/ 2099062 w 2099062"/>
                <a:gd name="connsiteY15" fmla="*/ 771119 h 968021"/>
                <a:gd name="connsiteX0" fmla="*/ 794226 w 2123775"/>
                <a:gd name="connsiteY0" fmla="*/ 0 h 968022"/>
                <a:gd name="connsiteX1" fmla="*/ 537051 w 2123775"/>
                <a:gd name="connsiteY1" fmla="*/ 38100 h 968022"/>
                <a:gd name="connsiteX2" fmla="*/ 308451 w 2123775"/>
                <a:gd name="connsiteY2" fmla="*/ 123825 h 968022"/>
                <a:gd name="connsiteX3" fmla="*/ 127476 w 2123775"/>
                <a:gd name="connsiteY3" fmla="*/ 266700 h 968022"/>
                <a:gd name="connsiteX4" fmla="*/ 13176 w 2123775"/>
                <a:gd name="connsiteY4" fmla="*/ 476250 h 968022"/>
                <a:gd name="connsiteX5" fmla="*/ 22701 w 2123775"/>
                <a:gd name="connsiteY5" fmla="*/ 733425 h 968022"/>
                <a:gd name="connsiteX6" fmla="*/ 194151 w 2123775"/>
                <a:gd name="connsiteY6" fmla="*/ 933450 h 968022"/>
                <a:gd name="connsiteX7" fmla="*/ 375126 w 2123775"/>
                <a:gd name="connsiteY7" fmla="*/ 962025 h 968022"/>
                <a:gd name="connsiteX8" fmla="*/ 660876 w 2123775"/>
                <a:gd name="connsiteY8" fmla="*/ 866775 h 968022"/>
                <a:gd name="connsiteX9" fmla="*/ 889476 w 2123775"/>
                <a:gd name="connsiteY9" fmla="*/ 781050 h 968022"/>
                <a:gd name="connsiteX10" fmla="*/ 1079976 w 2123775"/>
                <a:gd name="connsiteY10" fmla="*/ 752475 h 968022"/>
                <a:gd name="connsiteX11" fmla="*/ 1251426 w 2123775"/>
                <a:gd name="connsiteY11" fmla="*/ 762000 h 968022"/>
                <a:gd name="connsiteX12" fmla="*/ 1356201 w 2123775"/>
                <a:gd name="connsiteY12" fmla="*/ 838200 h 968022"/>
                <a:gd name="connsiteX13" fmla="*/ 1656457 w 2123775"/>
                <a:gd name="connsiteY13" fmla="*/ 913872 h 968022"/>
                <a:gd name="connsiteX14" fmla="*/ 1984851 w 2123775"/>
                <a:gd name="connsiteY14" fmla="*/ 952500 h 968022"/>
                <a:gd name="connsiteX15" fmla="*/ 2123775 w 2123775"/>
                <a:gd name="connsiteY15" fmla="*/ 706759 h 968022"/>
                <a:gd name="connsiteX0" fmla="*/ 794226 w 2123775"/>
                <a:gd name="connsiteY0" fmla="*/ 0 h 961481"/>
                <a:gd name="connsiteX1" fmla="*/ 537051 w 2123775"/>
                <a:gd name="connsiteY1" fmla="*/ 38100 h 961481"/>
                <a:gd name="connsiteX2" fmla="*/ 308451 w 2123775"/>
                <a:gd name="connsiteY2" fmla="*/ 123825 h 961481"/>
                <a:gd name="connsiteX3" fmla="*/ 127476 w 2123775"/>
                <a:gd name="connsiteY3" fmla="*/ 266700 h 961481"/>
                <a:gd name="connsiteX4" fmla="*/ 13176 w 2123775"/>
                <a:gd name="connsiteY4" fmla="*/ 476250 h 961481"/>
                <a:gd name="connsiteX5" fmla="*/ 22701 w 2123775"/>
                <a:gd name="connsiteY5" fmla="*/ 733425 h 961481"/>
                <a:gd name="connsiteX6" fmla="*/ 194151 w 2123775"/>
                <a:gd name="connsiteY6" fmla="*/ 933450 h 961481"/>
                <a:gd name="connsiteX7" fmla="*/ 449267 w 2123775"/>
                <a:gd name="connsiteY7" fmla="*/ 897665 h 961481"/>
                <a:gd name="connsiteX8" fmla="*/ 660876 w 2123775"/>
                <a:gd name="connsiteY8" fmla="*/ 866775 h 961481"/>
                <a:gd name="connsiteX9" fmla="*/ 889476 w 2123775"/>
                <a:gd name="connsiteY9" fmla="*/ 781050 h 961481"/>
                <a:gd name="connsiteX10" fmla="*/ 1079976 w 2123775"/>
                <a:gd name="connsiteY10" fmla="*/ 752475 h 961481"/>
                <a:gd name="connsiteX11" fmla="*/ 1251426 w 2123775"/>
                <a:gd name="connsiteY11" fmla="*/ 762000 h 961481"/>
                <a:gd name="connsiteX12" fmla="*/ 1356201 w 2123775"/>
                <a:gd name="connsiteY12" fmla="*/ 838200 h 961481"/>
                <a:gd name="connsiteX13" fmla="*/ 1656457 w 2123775"/>
                <a:gd name="connsiteY13" fmla="*/ 913872 h 961481"/>
                <a:gd name="connsiteX14" fmla="*/ 1984851 w 2123775"/>
                <a:gd name="connsiteY14" fmla="*/ 952500 h 961481"/>
                <a:gd name="connsiteX15" fmla="*/ 2123775 w 2123775"/>
                <a:gd name="connsiteY15" fmla="*/ 706759 h 96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3775" h="961481">
                  <a:moveTo>
                    <a:pt x="794226" y="0"/>
                  </a:moveTo>
                  <a:cubicBezTo>
                    <a:pt x="706119" y="8731"/>
                    <a:pt x="618013" y="17463"/>
                    <a:pt x="537051" y="38100"/>
                  </a:cubicBezTo>
                  <a:cubicBezTo>
                    <a:pt x="456089" y="58737"/>
                    <a:pt x="376713" y="85725"/>
                    <a:pt x="308451" y="123825"/>
                  </a:cubicBezTo>
                  <a:cubicBezTo>
                    <a:pt x="240188" y="161925"/>
                    <a:pt x="176688" y="207963"/>
                    <a:pt x="127476" y="266700"/>
                  </a:cubicBezTo>
                  <a:cubicBezTo>
                    <a:pt x="78263" y="325438"/>
                    <a:pt x="30638" y="398463"/>
                    <a:pt x="13176" y="476250"/>
                  </a:cubicBezTo>
                  <a:cubicBezTo>
                    <a:pt x="-4286" y="554037"/>
                    <a:pt x="-7462" y="657225"/>
                    <a:pt x="22701" y="733425"/>
                  </a:cubicBezTo>
                  <a:cubicBezTo>
                    <a:pt x="52864" y="809625"/>
                    <a:pt x="123057" y="906077"/>
                    <a:pt x="194151" y="933450"/>
                  </a:cubicBezTo>
                  <a:cubicBezTo>
                    <a:pt x="265245" y="960823"/>
                    <a:pt x="371479" y="908778"/>
                    <a:pt x="449267" y="897665"/>
                  </a:cubicBezTo>
                  <a:cubicBezTo>
                    <a:pt x="527054" y="886553"/>
                    <a:pt x="587508" y="886211"/>
                    <a:pt x="660876" y="866775"/>
                  </a:cubicBezTo>
                  <a:cubicBezTo>
                    <a:pt x="734244" y="847339"/>
                    <a:pt x="819626" y="800100"/>
                    <a:pt x="889476" y="781050"/>
                  </a:cubicBezTo>
                  <a:cubicBezTo>
                    <a:pt x="959326" y="762000"/>
                    <a:pt x="1019651" y="755650"/>
                    <a:pt x="1079976" y="752475"/>
                  </a:cubicBezTo>
                  <a:cubicBezTo>
                    <a:pt x="1140301" y="749300"/>
                    <a:pt x="1205389" y="747713"/>
                    <a:pt x="1251426" y="762000"/>
                  </a:cubicBezTo>
                  <a:cubicBezTo>
                    <a:pt x="1297463" y="776287"/>
                    <a:pt x="1288696" y="812888"/>
                    <a:pt x="1356201" y="838200"/>
                  </a:cubicBezTo>
                  <a:cubicBezTo>
                    <a:pt x="1423706" y="863512"/>
                    <a:pt x="1551682" y="894822"/>
                    <a:pt x="1656457" y="913872"/>
                  </a:cubicBezTo>
                  <a:cubicBezTo>
                    <a:pt x="1746944" y="910697"/>
                    <a:pt x="1906965" y="987019"/>
                    <a:pt x="1984851" y="952500"/>
                  </a:cubicBezTo>
                  <a:cubicBezTo>
                    <a:pt x="2062737" y="917981"/>
                    <a:pt x="2101571" y="755306"/>
                    <a:pt x="2123775" y="706759"/>
                  </a:cubicBezTo>
                </a:path>
              </a:pathLst>
            </a:custGeom>
            <a:noFill/>
            <a:ln w="15875">
              <a:solidFill>
                <a:srgbClr val="0070C0"/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960000">
              <a:off x="6160058" y="3166969"/>
              <a:ext cx="939608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⑤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TCR Route</a:t>
              </a:r>
              <a:endParaRPr lang="ko-KR" altLang="en-US" sz="9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0685" y="3287084"/>
              <a:ext cx="592225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ea typeface="현대하모니 L"/>
                  <a:cs typeface="Arial" pitchFamily="34" charset="0"/>
                </a:rPr>
                <a:t>④ </a:t>
              </a:r>
              <a:r>
                <a:rPr lang="en-US" altLang="ko-KR" sz="900" b="1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POTI</a:t>
              </a:r>
              <a:endParaRPr lang="ko-KR" altLang="en-US" sz="9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61543" y="2203754"/>
              <a:ext cx="549678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RIGA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29277" y="1763979"/>
              <a:ext cx="1152000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ST. PETERSBURG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35966" y="2138249"/>
              <a:ext cx="3446119" cy="948096"/>
            </a:xfrm>
            <a:custGeom>
              <a:avLst/>
              <a:gdLst>
                <a:gd name="connsiteX0" fmla="*/ 0 w 2371725"/>
                <a:gd name="connsiteY0" fmla="*/ 503306 h 503306"/>
                <a:gd name="connsiteX1" fmla="*/ 66675 w 2371725"/>
                <a:gd name="connsiteY1" fmla="*/ 389006 h 503306"/>
                <a:gd name="connsiteX2" fmla="*/ 276225 w 2371725"/>
                <a:gd name="connsiteY2" fmla="*/ 255656 h 503306"/>
                <a:gd name="connsiteX3" fmla="*/ 571500 w 2371725"/>
                <a:gd name="connsiteY3" fmla="*/ 246131 h 503306"/>
                <a:gd name="connsiteX4" fmla="*/ 800100 w 2371725"/>
                <a:gd name="connsiteY4" fmla="*/ 198506 h 503306"/>
                <a:gd name="connsiteX5" fmla="*/ 1047750 w 2371725"/>
                <a:gd name="connsiteY5" fmla="*/ 46106 h 503306"/>
                <a:gd name="connsiteX6" fmla="*/ 1200150 w 2371725"/>
                <a:gd name="connsiteY6" fmla="*/ 8006 h 503306"/>
                <a:gd name="connsiteX7" fmla="*/ 1381125 w 2371725"/>
                <a:gd name="connsiteY7" fmla="*/ 8006 h 503306"/>
                <a:gd name="connsiteX8" fmla="*/ 1704975 w 2371725"/>
                <a:gd name="connsiteY8" fmla="*/ 93731 h 503306"/>
                <a:gd name="connsiteX9" fmla="*/ 2371725 w 2371725"/>
                <a:gd name="connsiteY9" fmla="*/ 474731 h 503306"/>
                <a:gd name="connsiteX0" fmla="*/ 0 w 2415460"/>
                <a:gd name="connsiteY0" fmla="*/ 503306 h 503306"/>
                <a:gd name="connsiteX1" fmla="*/ 66675 w 2415460"/>
                <a:gd name="connsiteY1" fmla="*/ 389006 h 503306"/>
                <a:gd name="connsiteX2" fmla="*/ 276225 w 2415460"/>
                <a:gd name="connsiteY2" fmla="*/ 255656 h 503306"/>
                <a:gd name="connsiteX3" fmla="*/ 571500 w 2415460"/>
                <a:gd name="connsiteY3" fmla="*/ 246131 h 503306"/>
                <a:gd name="connsiteX4" fmla="*/ 800100 w 2415460"/>
                <a:gd name="connsiteY4" fmla="*/ 198506 h 503306"/>
                <a:gd name="connsiteX5" fmla="*/ 1047750 w 2415460"/>
                <a:gd name="connsiteY5" fmla="*/ 46106 h 503306"/>
                <a:gd name="connsiteX6" fmla="*/ 1200150 w 2415460"/>
                <a:gd name="connsiteY6" fmla="*/ 8006 h 503306"/>
                <a:gd name="connsiteX7" fmla="*/ 1381125 w 2415460"/>
                <a:gd name="connsiteY7" fmla="*/ 8006 h 503306"/>
                <a:gd name="connsiteX8" fmla="*/ 1704975 w 2415460"/>
                <a:gd name="connsiteY8" fmla="*/ 93731 h 503306"/>
                <a:gd name="connsiteX9" fmla="*/ 2371725 w 2415460"/>
                <a:gd name="connsiteY9" fmla="*/ 474731 h 503306"/>
                <a:gd name="connsiteX10" fmla="*/ 2350652 w 2415460"/>
                <a:gd name="connsiteY10" fmla="*/ 444323 h 503306"/>
                <a:gd name="connsiteX0" fmla="*/ 0 w 2661864"/>
                <a:gd name="connsiteY0" fmla="*/ 503306 h 626277"/>
                <a:gd name="connsiteX1" fmla="*/ 66675 w 2661864"/>
                <a:gd name="connsiteY1" fmla="*/ 389006 h 626277"/>
                <a:gd name="connsiteX2" fmla="*/ 276225 w 2661864"/>
                <a:gd name="connsiteY2" fmla="*/ 255656 h 626277"/>
                <a:gd name="connsiteX3" fmla="*/ 571500 w 2661864"/>
                <a:gd name="connsiteY3" fmla="*/ 246131 h 626277"/>
                <a:gd name="connsiteX4" fmla="*/ 800100 w 2661864"/>
                <a:gd name="connsiteY4" fmla="*/ 198506 h 626277"/>
                <a:gd name="connsiteX5" fmla="*/ 1047750 w 2661864"/>
                <a:gd name="connsiteY5" fmla="*/ 46106 h 626277"/>
                <a:gd name="connsiteX6" fmla="*/ 1200150 w 2661864"/>
                <a:gd name="connsiteY6" fmla="*/ 8006 h 626277"/>
                <a:gd name="connsiteX7" fmla="*/ 1381125 w 2661864"/>
                <a:gd name="connsiteY7" fmla="*/ 8006 h 626277"/>
                <a:gd name="connsiteX8" fmla="*/ 1704975 w 2661864"/>
                <a:gd name="connsiteY8" fmla="*/ 93731 h 626277"/>
                <a:gd name="connsiteX9" fmla="*/ 2643329 w 2661864"/>
                <a:gd name="connsiteY9" fmla="*/ 616576 h 626277"/>
                <a:gd name="connsiteX10" fmla="*/ 2350652 w 2661864"/>
                <a:gd name="connsiteY10" fmla="*/ 444323 h 626277"/>
                <a:gd name="connsiteX0" fmla="*/ 0 w 2731160"/>
                <a:gd name="connsiteY0" fmla="*/ 503306 h 672093"/>
                <a:gd name="connsiteX1" fmla="*/ 66675 w 2731160"/>
                <a:gd name="connsiteY1" fmla="*/ 389006 h 672093"/>
                <a:gd name="connsiteX2" fmla="*/ 276225 w 2731160"/>
                <a:gd name="connsiteY2" fmla="*/ 255656 h 672093"/>
                <a:gd name="connsiteX3" fmla="*/ 571500 w 2731160"/>
                <a:gd name="connsiteY3" fmla="*/ 246131 h 672093"/>
                <a:gd name="connsiteX4" fmla="*/ 800100 w 2731160"/>
                <a:gd name="connsiteY4" fmla="*/ 198506 h 672093"/>
                <a:gd name="connsiteX5" fmla="*/ 1047750 w 2731160"/>
                <a:gd name="connsiteY5" fmla="*/ 46106 h 672093"/>
                <a:gd name="connsiteX6" fmla="*/ 1200150 w 2731160"/>
                <a:gd name="connsiteY6" fmla="*/ 8006 h 672093"/>
                <a:gd name="connsiteX7" fmla="*/ 1381125 w 2731160"/>
                <a:gd name="connsiteY7" fmla="*/ 8006 h 672093"/>
                <a:gd name="connsiteX8" fmla="*/ 1704975 w 2731160"/>
                <a:gd name="connsiteY8" fmla="*/ 93731 h 672093"/>
                <a:gd name="connsiteX9" fmla="*/ 2643329 w 2731160"/>
                <a:gd name="connsiteY9" fmla="*/ 616576 h 672093"/>
                <a:gd name="connsiteX10" fmla="*/ 2350652 w 2731160"/>
                <a:gd name="connsiteY10" fmla="*/ 444323 h 672093"/>
                <a:gd name="connsiteX0" fmla="*/ 0 w 2939127"/>
                <a:gd name="connsiteY0" fmla="*/ 503306 h 793478"/>
                <a:gd name="connsiteX1" fmla="*/ 66675 w 2939127"/>
                <a:gd name="connsiteY1" fmla="*/ 389006 h 793478"/>
                <a:gd name="connsiteX2" fmla="*/ 276225 w 2939127"/>
                <a:gd name="connsiteY2" fmla="*/ 255656 h 793478"/>
                <a:gd name="connsiteX3" fmla="*/ 571500 w 2939127"/>
                <a:gd name="connsiteY3" fmla="*/ 246131 h 793478"/>
                <a:gd name="connsiteX4" fmla="*/ 800100 w 2939127"/>
                <a:gd name="connsiteY4" fmla="*/ 198506 h 793478"/>
                <a:gd name="connsiteX5" fmla="*/ 1047750 w 2939127"/>
                <a:gd name="connsiteY5" fmla="*/ 46106 h 793478"/>
                <a:gd name="connsiteX6" fmla="*/ 1200150 w 2939127"/>
                <a:gd name="connsiteY6" fmla="*/ 8006 h 793478"/>
                <a:gd name="connsiteX7" fmla="*/ 1381125 w 2939127"/>
                <a:gd name="connsiteY7" fmla="*/ 8006 h 793478"/>
                <a:gd name="connsiteX8" fmla="*/ 1704975 w 2939127"/>
                <a:gd name="connsiteY8" fmla="*/ 93731 h 793478"/>
                <a:gd name="connsiteX9" fmla="*/ 2643329 w 2939127"/>
                <a:gd name="connsiteY9" fmla="*/ 616576 h 793478"/>
                <a:gd name="connsiteX10" fmla="*/ 2350652 w 2939127"/>
                <a:gd name="connsiteY10" fmla="*/ 444323 h 793478"/>
                <a:gd name="connsiteX11" fmla="*/ 2939127 w 2939127"/>
                <a:gd name="connsiteY11" fmla="*/ 793478 h 793478"/>
                <a:gd name="connsiteX0" fmla="*/ 0 w 3301266"/>
                <a:gd name="connsiteY0" fmla="*/ 503306 h 957145"/>
                <a:gd name="connsiteX1" fmla="*/ 66675 w 3301266"/>
                <a:gd name="connsiteY1" fmla="*/ 389006 h 957145"/>
                <a:gd name="connsiteX2" fmla="*/ 276225 w 3301266"/>
                <a:gd name="connsiteY2" fmla="*/ 255656 h 957145"/>
                <a:gd name="connsiteX3" fmla="*/ 571500 w 3301266"/>
                <a:gd name="connsiteY3" fmla="*/ 246131 h 957145"/>
                <a:gd name="connsiteX4" fmla="*/ 800100 w 3301266"/>
                <a:gd name="connsiteY4" fmla="*/ 198506 h 957145"/>
                <a:gd name="connsiteX5" fmla="*/ 1047750 w 3301266"/>
                <a:gd name="connsiteY5" fmla="*/ 46106 h 957145"/>
                <a:gd name="connsiteX6" fmla="*/ 1200150 w 3301266"/>
                <a:gd name="connsiteY6" fmla="*/ 8006 h 957145"/>
                <a:gd name="connsiteX7" fmla="*/ 1381125 w 3301266"/>
                <a:gd name="connsiteY7" fmla="*/ 8006 h 957145"/>
                <a:gd name="connsiteX8" fmla="*/ 1704975 w 3301266"/>
                <a:gd name="connsiteY8" fmla="*/ 93731 h 957145"/>
                <a:gd name="connsiteX9" fmla="*/ 2643329 w 3301266"/>
                <a:gd name="connsiteY9" fmla="*/ 616576 h 957145"/>
                <a:gd name="connsiteX10" fmla="*/ 2350652 w 3301266"/>
                <a:gd name="connsiteY10" fmla="*/ 444323 h 957145"/>
                <a:gd name="connsiteX11" fmla="*/ 3301266 w 3301266"/>
                <a:gd name="connsiteY11" fmla="*/ 957145 h 957145"/>
                <a:gd name="connsiteX0" fmla="*/ 0 w 3364348"/>
                <a:gd name="connsiteY0" fmla="*/ 503306 h 995131"/>
                <a:gd name="connsiteX1" fmla="*/ 66675 w 3364348"/>
                <a:gd name="connsiteY1" fmla="*/ 389006 h 995131"/>
                <a:gd name="connsiteX2" fmla="*/ 276225 w 3364348"/>
                <a:gd name="connsiteY2" fmla="*/ 255656 h 995131"/>
                <a:gd name="connsiteX3" fmla="*/ 571500 w 3364348"/>
                <a:gd name="connsiteY3" fmla="*/ 246131 h 995131"/>
                <a:gd name="connsiteX4" fmla="*/ 800100 w 3364348"/>
                <a:gd name="connsiteY4" fmla="*/ 198506 h 995131"/>
                <a:gd name="connsiteX5" fmla="*/ 1047750 w 3364348"/>
                <a:gd name="connsiteY5" fmla="*/ 46106 h 995131"/>
                <a:gd name="connsiteX6" fmla="*/ 1200150 w 3364348"/>
                <a:gd name="connsiteY6" fmla="*/ 8006 h 995131"/>
                <a:gd name="connsiteX7" fmla="*/ 1381125 w 3364348"/>
                <a:gd name="connsiteY7" fmla="*/ 8006 h 995131"/>
                <a:gd name="connsiteX8" fmla="*/ 1704975 w 3364348"/>
                <a:gd name="connsiteY8" fmla="*/ 93731 h 995131"/>
                <a:gd name="connsiteX9" fmla="*/ 2643329 w 3364348"/>
                <a:gd name="connsiteY9" fmla="*/ 616576 h 995131"/>
                <a:gd name="connsiteX10" fmla="*/ 2350652 w 3364348"/>
                <a:gd name="connsiteY10" fmla="*/ 444323 h 995131"/>
                <a:gd name="connsiteX11" fmla="*/ 3301266 w 3364348"/>
                <a:gd name="connsiteY11" fmla="*/ 957145 h 995131"/>
                <a:gd name="connsiteX12" fmla="*/ 3274104 w 3364348"/>
                <a:gd name="connsiteY12" fmla="*/ 957144 h 995131"/>
                <a:gd name="connsiteX0" fmla="*/ 0 w 3500803"/>
                <a:gd name="connsiteY0" fmla="*/ 503306 h 1088076"/>
                <a:gd name="connsiteX1" fmla="*/ 66675 w 3500803"/>
                <a:gd name="connsiteY1" fmla="*/ 389006 h 1088076"/>
                <a:gd name="connsiteX2" fmla="*/ 276225 w 3500803"/>
                <a:gd name="connsiteY2" fmla="*/ 255656 h 1088076"/>
                <a:gd name="connsiteX3" fmla="*/ 571500 w 3500803"/>
                <a:gd name="connsiteY3" fmla="*/ 246131 h 1088076"/>
                <a:gd name="connsiteX4" fmla="*/ 800100 w 3500803"/>
                <a:gd name="connsiteY4" fmla="*/ 198506 h 1088076"/>
                <a:gd name="connsiteX5" fmla="*/ 1047750 w 3500803"/>
                <a:gd name="connsiteY5" fmla="*/ 46106 h 1088076"/>
                <a:gd name="connsiteX6" fmla="*/ 1200150 w 3500803"/>
                <a:gd name="connsiteY6" fmla="*/ 8006 h 1088076"/>
                <a:gd name="connsiteX7" fmla="*/ 1381125 w 3500803"/>
                <a:gd name="connsiteY7" fmla="*/ 8006 h 1088076"/>
                <a:gd name="connsiteX8" fmla="*/ 1704975 w 3500803"/>
                <a:gd name="connsiteY8" fmla="*/ 93731 h 1088076"/>
                <a:gd name="connsiteX9" fmla="*/ 2643329 w 3500803"/>
                <a:gd name="connsiteY9" fmla="*/ 616576 h 1088076"/>
                <a:gd name="connsiteX10" fmla="*/ 2350652 w 3500803"/>
                <a:gd name="connsiteY10" fmla="*/ 444323 h 1088076"/>
                <a:gd name="connsiteX11" fmla="*/ 3301266 w 3500803"/>
                <a:gd name="connsiteY11" fmla="*/ 957145 h 1088076"/>
                <a:gd name="connsiteX12" fmla="*/ 3500440 w 3500803"/>
                <a:gd name="connsiteY12" fmla="*/ 1088076 h 1088076"/>
                <a:gd name="connsiteX13" fmla="*/ 3274104 w 3500803"/>
                <a:gd name="connsiteY13" fmla="*/ 957144 h 1088076"/>
                <a:gd name="connsiteX0" fmla="*/ 0 w 3503346"/>
                <a:gd name="connsiteY0" fmla="*/ 503306 h 1090286"/>
                <a:gd name="connsiteX1" fmla="*/ 66675 w 3503346"/>
                <a:gd name="connsiteY1" fmla="*/ 389006 h 1090286"/>
                <a:gd name="connsiteX2" fmla="*/ 276225 w 3503346"/>
                <a:gd name="connsiteY2" fmla="*/ 255656 h 1090286"/>
                <a:gd name="connsiteX3" fmla="*/ 571500 w 3503346"/>
                <a:gd name="connsiteY3" fmla="*/ 246131 h 1090286"/>
                <a:gd name="connsiteX4" fmla="*/ 800100 w 3503346"/>
                <a:gd name="connsiteY4" fmla="*/ 198506 h 1090286"/>
                <a:gd name="connsiteX5" fmla="*/ 1047750 w 3503346"/>
                <a:gd name="connsiteY5" fmla="*/ 46106 h 1090286"/>
                <a:gd name="connsiteX6" fmla="*/ 1200150 w 3503346"/>
                <a:gd name="connsiteY6" fmla="*/ 8006 h 1090286"/>
                <a:gd name="connsiteX7" fmla="*/ 1381125 w 3503346"/>
                <a:gd name="connsiteY7" fmla="*/ 8006 h 1090286"/>
                <a:gd name="connsiteX8" fmla="*/ 1704975 w 3503346"/>
                <a:gd name="connsiteY8" fmla="*/ 93731 h 1090286"/>
                <a:gd name="connsiteX9" fmla="*/ 2643329 w 3503346"/>
                <a:gd name="connsiteY9" fmla="*/ 616576 h 1090286"/>
                <a:gd name="connsiteX10" fmla="*/ 2350652 w 3503346"/>
                <a:gd name="connsiteY10" fmla="*/ 444323 h 1090286"/>
                <a:gd name="connsiteX11" fmla="*/ 3301266 w 3503346"/>
                <a:gd name="connsiteY11" fmla="*/ 957145 h 1090286"/>
                <a:gd name="connsiteX12" fmla="*/ 3500440 w 3503346"/>
                <a:gd name="connsiteY12" fmla="*/ 1088076 h 1090286"/>
                <a:gd name="connsiteX13" fmla="*/ 3409906 w 3503346"/>
                <a:gd name="connsiteY13" fmla="*/ 1033520 h 1090286"/>
                <a:gd name="connsiteX14" fmla="*/ 3274104 w 3503346"/>
                <a:gd name="connsiteY14" fmla="*/ 957144 h 1090286"/>
                <a:gd name="connsiteX0" fmla="*/ 0 w 3453466"/>
                <a:gd name="connsiteY0" fmla="*/ 503306 h 1143744"/>
                <a:gd name="connsiteX1" fmla="*/ 66675 w 3453466"/>
                <a:gd name="connsiteY1" fmla="*/ 389006 h 1143744"/>
                <a:gd name="connsiteX2" fmla="*/ 276225 w 3453466"/>
                <a:gd name="connsiteY2" fmla="*/ 255656 h 1143744"/>
                <a:gd name="connsiteX3" fmla="*/ 571500 w 3453466"/>
                <a:gd name="connsiteY3" fmla="*/ 246131 h 1143744"/>
                <a:gd name="connsiteX4" fmla="*/ 800100 w 3453466"/>
                <a:gd name="connsiteY4" fmla="*/ 198506 h 1143744"/>
                <a:gd name="connsiteX5" fmla="*/ 1047750 w 3453466"/>
                <a:gd name="connsiteY5" fmla="*/ 46106 h 1143744"/>
                <a:gd name="connsiteX6" fmla="*/ 1200150 w 3453466"/>
                <a:gd name="connsiteY6" fmla="*/ 8006 h 1143744"/>
                <a:gd name="connsiteX7" fmla="*/ 1381125 w 3453466"/>
                <a:gd name="connsiteY7" fmla="*/ 8006 h 1143744"/>
                <a:gd name="connsiteX8" fmla="*/ 1704975 w 3453466"/>
                <a:gd name="connsiteY8" fmla="*/ 93731 h 1143744"/>
                <a:gd name="connsiteX9" fmla="*/ 2643329 w 3453466"/>
                <a:gd name="connsiteY9" fmla="*/ 616576 h 1143744"/>
                <a:gd name="connsiteX10" fmla="*/ 2350652 w 3453466"/>
                <a:gd name="connsiteY10" fmla="*/ 444323 h 1143744"/>
                <a:gd name="connsiteX11" fmla="*/ 3301266 w 3453466"/>
                <a:gd name="connsiteY11" fmla="*/ 957145 h 1143744"/>
                <a:gd name="connsiteX12" fmla="*/ 3446119 w 3453466"/>
                <a:gd name="connsiteY12" fmla="*/ 1142631 h 1143744"/>
                <a:gd name="connsiteX13" fmla="*/ 3409906 w 3453466"/>
                <a:gd name="connsiteY13" fmla="*/ 1033520 h 1143744"/>
                <a:gd name="connsiteX14" fmla="*/ 3274104 w 3453466"/>
                <a:gd name="connsiteY14" fmla="*/ 957144 h 1143744"/>
                <a:gd name="connsiteX0" fmla="*/ 0 w 3453466"/>
                <a:gd name="connsiteY0" fmla="*/ 503306 h 1143745"/>
                <a:gd name="connsiteX1" fmla="*/ 66675 w 3453466"/>
                <a:gd name="connsiteY1" fmla="*/ 389006 h 1143745"/>
                <a:gd name="connsiteX2" fmla="*/ 276225 w 3453466"/>
                <a:gd name="connsiteY2" fmla="*/ 255656 h 1143745"/>
                <a:gd name="connsiteX3" fmla="*/ 571500 w 3453466"/>
                <a:gd name="connsiteY3" fmla="*/ 246131 h 1143745"/>
                <a:gd name="connsiteX4" fmla="*/ 800100 w 3453466"/>
                <a:gd name="connsiteY4" fmla="*/ 198506 h 1143745"/>
                <a:gd name="connsiteX5" fmla="*/ 1047750 w 3453466"/>
                <a:gd name="connsiteY5" fmla="*/ 46106 h 1143745"/>
                <a:gd name="connsiteX6" fmla="*/ 1200150 w 3453466"/>
                <a:gd name="connsiteY6" fmla="*/ 8006 h 1143745"/>
                <a:gd name="connsiteX7" fmla="*/ 1381125 w 3453466"/>
                <a:gd name="connsiteY7" fmla="*/ 8006 h 1143745"/>
                <a:gd name="connsiteX8" fmla="*/ 1704975 w 3453466"/>
                <a:gd name="connsiteY8" fmla="*/ 93731 h 1143745"/>
                <a:gd name="connsiteX9" fmla="*/ 2643329 w 3453466"/>
                <a:gd name="connsiteY9" fmla="*/ 616576 h 1143745"/>
                <a:gd name="connsiteX10" fmla="*/ 2350652 w 3453466"/>
                <a:gd name="connsiteY10" fmla="*/ 444323 h 1143745"/>
                <a:gd name="connsiteX11" fmla="*/ 3446119 w 3453466"/>
                <a:gd name="connsiteY11" fmla="*/ 1142631 h 1143745"/>
                <a:gd name="connsiteX12" fmla="*/ 3409906 w 3453466"/>
                <a:gd name="connsiteY12" fmla="*/ 1033520 h 1143745"/>
                <a:gd name="connsiteX13" fmla="*/ 3274104 w 3453466"/>
                <a:gd name="connsiteY13" fmla="*/ 957144 h 1143745"/>
                <a:gd name="connsiteX0" fmla="*/ 0 w 3453466"/>
                <a:gd name="connsiteY0" fmla="*/ 503306 h 1143745"/>
                <a:gd name="connsiteX1" fmla="*/ 66675 w 3453466"/>
                <a:gd name="connsiteY1" fmla="*/ 389006 h 1143745"/>
                <a:gd name="connsiteX2" fmla="*/ 276225 w 3453466"/>
                <a:gd name="connsiteY2" fmla="*/ 255656 h 1143745"/>
                <a:gd name="connsiteX3" fmla="*/ 571500 w 3453466"/>
                <a:gd name="connsiteY3" fmla="*/ 246131 h 1143745"/>
                <a:gd name="connsiteX4" fmla="*/ 800100 w 3453466"/>
                <a:gd name="connsiteY4" fmla="*/ 198506 h 1143745"/>
                <a:gd name="connsiteX5" fmla="*/ 1047750 w 3453466"/>
                <a:gd name="connsiteY5" fmla="*/ 46106 h 1143745"/>
                <a:gd name="connsiteX6" fmla="*/ 1200150 w 3453466"/>
                <a:gd name="connsiteY6" fmla="*/ 8006 h 1143745"/>
                <a:gd name="connsiteX7" fmla="*/ 1381125 w 3453466"/>
                <a:gd name="connsiteY7" fmla="*/ 8006 h 1143745"/>
                <a:gd name="connsiteX8" fmla="*/ 1704975 w 3453466"/>
                <a:gd name="connsiteY8" fmla="*/ 93731 h 1143745"/>
                <a:gd name="connsiteX9" fmla="*/ 2643329 w 3453466"/>
                <a:gd name="connsiteY9" fmla="*/ 616576 h 1143745"/>
                <a:gd name="connsiteX10" fmla="*/ 2350652 w 3453466"/>
                <a:gd name="connsiteY10" fmla="*/ 444323 h 1143745"/>
                <a:gd name="connsiteX11" fmla="*/ 3446119 w 3453466"/>
                <a:gd name="connsiteY11" fmla="*/ 1142631 h 1143745"/>
                <a:gd name="connsiteX12" fmla="*/ 3409906 w 3453466"/>
                <a:gd name="connsiteY12" fmla="*/ 1033520 h 1143745"/>
                <a:gd name="connsiteX0" fmla="*/ 0 w 3446119"/>
                <a:gd name="connsiteY0" fmla="*/ 503306 h 1142631"/>
                <a:gd name="connsiteX1" fmla="*/ 66675 w 3446119"/>
                <a:gd name="connsiteY1" fmla="*/ 389006 h 1142631"/>
                <a:gd name="connsiteX2" fmla="*/ 276225 w 3446119"/>
                <a:gd name="connsiteY2" fmla="*/ 255656 h 1142631"/>
                <a:gd name="connsiteX3" fmla="*/ 571500 w 3446119"/>
                <a:gd name="connsiteY3" fmla="*/ 246131 h 1142631"/>
                <a:gd name="connsiteX4" fmla="*/ 800100 w 3446119"/>
                <a:gd name="connsiteY4" fmla="*/ 198506 h 1142631"/>
                <a:gd name="connsiteX5" fmla="*/ 1047750 w 3446119"/>
                <a:gd name="connsiteY5" fmla="*/ 46106 h 1142631"/>
                <a:gd name="connsiteX6" fmla="*/ 1200150 w 3446119"/>
                <a:gd name="connsiteY6" fmla="*/ 8006 h 1142631"/>
                <a:gd name="connsiteX7" fmla="*/ 1381125 w 3446119"/>
                <a:gd name="connsiteY7" fmla="*/ 8006 h 1142631"/>
                <a:gd name="connsiteX8" fmla="*/ 1704975 w 3446119"/>
                <a:gd name="connsiteY8" fmla="*/ 93731 h 1142631"/>
                <a:gd name="connsiteX9" fmla="*/ 2643329 w 3446119"/>
                <a:gd name="connsiteY9" fmla="*/ 616576 h 1142631"/>
                <a:gd name="connsiteX10" fmla="*/ 2350652 w 3446119"/>
                <a:gd name="connsiteY10" fmla="*/ 444323 h 1142631"/>
                <a:gd name="connsiteX11" fmla="*/ 3446119 w 3446119"/>
                <a:gd name="connsiteY11" fmla="*/ 1142631 h 114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6119" h="1142631">
                  <a:moveTo>
                    <a:pt x="0" y="503306"/>
                  </a:moveTo>
                  <a:cubicBezTo>
                    <a:pt x="10319" y="466793"/>
                    <a:pt x="20638" y="430281"/>
                    <a:pt x="66675" y="389006"/>
                  </a:cubicBezTo>
                  <a:cubicBezTo>
                    <a:pt x="112712" y="347731"/>
                    <a:pt x="192088" y="279468"/>
                    <a:pt x="276225" y="255656"/>
                  </a:cubicBezTo>
                  <a:cubicBezTo>
                    <a:pt x="360362" y="231844"/>
                    <a:pt x="484188" y="255656"/>
                    <a:pt x="571500" y="246131"/>
                  </a:cubicBezTo>
                  <a:cubicBezTo>
                    <a:pt x="658812" y="236606"/>
                    <a:pt x="720725" y="231843"/>
                    <a:pt x="800100" y="198506"/>
                  </a:cubicBezTo>
                  <a:cubicBezTo>
                    <a:pt x="879475" y="165169"/>
                    <a:pt x="981075" y="77856"/>
                    <a:pt x="1047750" y="46106"/>
                  </a:cubicBezTo>
                  <a:cubicBezTo>
                    <a:pt x="1114425" y="14356"/>
                    <a:pt x="1144588" y="14356"/>
                    <a:pt x="1200150" y="8006"/>
                  </a:cubicBezTo>
                  <a:cubicBezTo>
                    <a:pt x="1255712" y="1656"/>
                    <a:pt x="1296988" y="-6281"/>
                    <a:pt x="1381125" y="8006"/>
                  </a:cubicBezTo>
                  <a:cubicBezTo>
                    <a:pt x="1465262" y="22293"/>
                    <a:pt x="1539875" y="15944"/>
                    <a:pt x="1704975" y="93731"/>
                  </a:cubicBezTo>
                  <a:cubicBezTo>
                    <a:pt x="1870075" y="171518"/>
                    <a:pt x="2643329" y="616576"/>
                    <a:pt x="2643329" y="616576"/>
                  </a:cubicBezTo>
                  <a:cubicBezTo>
                    <a:pt x="2950118" y="805940"/>
                    <a:pt x="2355042" y="450658"/>
                    <a:pt x="2350652" y="444323"/>
                  </a:cubicBezTo>
                  <a:lnTo>
                    <a:pt x="3446119" y="1142631"/>
                  </a:lnTo>
                </a:path>
              </a:pathLst>
            </a:cu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non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2483687" y="1959390"/>
              <a:ext cx="2557038" cy="1074301"/>
            </a:xfrm>
            <a:custGeom>
              <a:avLst/>
              <a:gdLst>
                <a:gd name="connsiteX0" fmla="*/ 0 w 1543050"/>
                <a:gd name="connsiteY0" fmla="*/ 375962 h 585512"/>
                <a:gd name="connsiteX1" fmla="*/ 161925 w 1543050"/>
                <a:gd name="connsiteY1" fmla="*/ 185462 h 585512"/>
                <a:gd name="connsiteX2" fmla="*/ 409575 w 1543050"/>
                <a:gd name="connsiteY2" fmla="*/ 33062 h 585512"/>
                <a:gd name="connsiteX3" fmla="*/ 723900 w 1543050"/>
                <a:gd name="connsiteY3" fmla="*/ 4487 h 585512"/>
                <a:gd name="connsiteX4" fmla="*/ 1076325 w 1543050"/>
                <a:gd name="connsiteY4" fmla="*/ 99737 h 585512"/>
                <a:gd name="connsiteX5" fmla="*/ 1543050 w 1543050"/>
                <a:gd name="connsiteY5" fmla="*/ 585512 h 585512"/>
                <a:gd name="connsiteX0" fmla="*/ 0 w 2557038"/>
                <a:gd name="connsiteY0" fmla="*/ 375962 h 1294735"/>
                <a:gd name="connsiteX1" fmla="*/ 161925 w 2557038"/>
                <a:gd name="connsiteY1" fmla="*/ 185462 h 1294735"/>
                <a:gd name="connsiteX2" fmla="*/ 409575 w 2557038"/>
                <a:gd name="connsiteY2" fmla="*/ 33062 h 1294735"/>
                <a:gd name="connsiteX3" fmla="*/ 723900 w 2557038"/>
                <a:gd name="connsiteY3" fmla="*/ 4487 h 1294735"/>
                <a:gd name="connsiteX4" fmla="*/ 1076325 w 2557038"/>
                <a:gd name="connsiteY4" fmla="*/ 99737 h 1294735"/>
                <a:gd name="connsiteX5" fmla="*/ 2557038 w 2557038"/>
                <a:gd name="connsiteY5" fmla="*/ 1294735 h 12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7038" h="1294735">
                  <a:moveTo>
                    <a:pt x="0" y="375962"/>
                  </a:moveTo>
                  <a:cubicBezTo>
                    <a:pt x="46831" y="309287"/>
                    <a:pt x="93663" y="242612"/>
                    <a:pt x="161925" y="185462"/>
                  </a:cubicBezTo>
                  <a:cubicBezTo>
                    <a:pt x="230187" y="128312"/>
                    <a:pt x="315913" y="63224"/>
                    <a:pt x="409575" y="33062"/>
                  </a:cubicBezTo>
                  <a:cubicBezTo>
                    <a:pt x="503237" y="2900"/>
                    <a:pt x="612775" y="-6626"/>
                    <a:pt x="723900" y="4487"/>
                  </a:cubicBezTo>
                  <a:cubicBezTo>
                    <a:pt x="835025" y="15599"/>
                    <a:pt x="939800" y="2900"/>
                    <a:pt x="1076325" y="99737"/>
                  </a:cubicBezTo>
                  <a:cubicBezTo>
                    <a:pt x="1212850" y="196574"/>
                    <a:pt x="2499888" y="1231235"/>
                    <a:pt x="2557038" y="1294735"/>
                  </a:cubicBezTo>
                </a:path>
              </a:pathLst>
            </a:custGeom>
            <a:noFill/>
            <a:ln w="15875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111220" y="1917298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2751180" y="2096543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1527044" y="2514781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298408" y="2075009"/>
              <a:ext cx="970152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⑥</a:t>
              </a:r>
              <a:r>
                <a:rPr lang="en-US" altLang="ko-KR" sz="900" b="1" dirty="0">
                  <a:solidFill>
                    <a:srgbClr val="FF0000"/>
                  </a:solidFill>
                  <a:latin typeface="Arial" pitchFamily="34" charset="0"/>
                  <a:ea typeface="현대하모니 L"/>
                  <a:cs typeface="Arial" pitchFamily="34" charset="0"/>
                </a:rPr>
                <a:t> </a:t>
              </a:r>
              <a:r>
                <a:rPr lang="en-US" altLang="ko-KR" sz="9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TSR Route</a:t>
              </a:r>
              <a:endParaRPr lang="ko-KR" altLang="en-US" sz="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92240" y="3257669"/>
              <a:ext cx="828000" cy="2826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2">
                      <a:lumMod val="75000"/>
                    </a:schemeClr>
                  </a:solidFill>
                  <a:latin typeface="현대하모니 L" pitchFamily="18" charset="-127"/>
                  <a:ea typeface="현대하모니 L" pitchFamily="18" charset="-127"/>
                  <a:cs typeface="Arial" pitchFamily="34" charset="0"/>
                </a:rPr>
                <a:t>UTCC Site</a:t>
              </a:r>
              <a:endParaRPr lang="ko-KR" altLang="en-US" sz="1100" b="1" dirty="0">
                <a:solidFill>
                  <a:schemeClr val="tx2">
                    <a:lumMod val="75000"/>
                  </a:schemeClr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55236" y="2357569"/>
              <a:ext cx="1412784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7030A0"/>
                  </a:solidFill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③</a:t>
              </a:r>
              <a:r>
                <a:rPr lang="en-US" altLang="ko-KR" sz="900" b="1" dirty="0">
                  <a:solidFill>
                    <a:srgbClr val="7030A0"/>
                  </a:solidFill>
                  <a:latin typeface="Arial" pitchFamily="34" charset="0"/>
                  <a:ea typeface="현대하모니 L"/>
                  <a:cs typeface="Arial" pitchFamily="34" charset="0"/>
                </a:rPr>
                <a:t> </a:t>
              </a:r>
              <a:r>
                <a:rPr lang="en-US" altLang="ko-KR" sz="900" b="1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DON-VOLGA</a:t>
              </a:r>
              <a:endParaRPr lang="ko-KR" altLang="en-US" sz="9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>
              <a:off x="5167096" y="2824181"/>
              <a:ext cx="3250334" cy="517330"/>
            </a:xfrm>
            <a:custGeom>
              <a:avLst/>
              <a:gdLst>
                <a:gd name="connsiteX0" fmla="*/ 3278909 w 3278909"/>
                <a:gd name="connsiteY0" fmla="*/ 542732 h 581227"/>
                <a:gd name="connsiteX1" fmla="*/ 2835564 w 3278909"/>
                <a:gd name="connsiteY1" fmla="*/ 579677 h 581227"/>
                <a:gd name="connsiteX2" fmla="*/ 2235200 w 3278909"/>
                <a:gd name="connsiteY2" fmla="*/ 496550 h 581227"/>
                <a:gd name="connsiteX3" fmla="*/ 951345 w 3278909"/>
                <a:gd name="connsiteY3" fmla="*/ 90150 h 581227"/>
                <a:gd name="connsiteX4" fmla="*/ 609600 w 3278909"/>
                <a:gd name="connsiteY4" fmla="*/ 7023 h 581227"/>
                <a:gd name="connsiteX5" fmla="*/ 415636 w 3278909"/>
                <a:gd name="connsiteY5" fmla="*/ 25496 h 581227"/>
                <a:gd name="connsiteX6" fmla="*/ 267855 w 3278909"/>
                <a:gd name="connsiteY6" fmla="*/ 191750 h 581227"/>
                <a:gd name="connsiteX7" fmla="*/ 0 w 3278909"/>
                <a:gd name="connsiteY7" fmla="*/ 311823 h 581227"/>
                <a:gd name="connsiteX0" fmla="*/ 3440834 w 3440834"/>
                <a:gd name="connsiteY0" fmla="*/ 542732 h 656205"/>
                <a:gd name="connsiteX1" fmla="*/ 2997489 w 3440834"/>
                <a:gd name="connsiteY1" fmla="*/ 579677 h 656205"/>
                <a:gd name="connsiteX2" fmla="*/ 2397125 w 3440834"/>
                <a:gd name="connsiteY2" fmla="*/ 496550 h 656205"/>
                <a:gd name="connsiteX3" fmla="*/ 1113270 w 3440834"/>
                <a:gd name="connsiteY3" fmla="*/ 90150 h 656205"/>
                <a:gd name="connsiteX4" fmla="*/ 771525 w 3440834"/>
                <a:gd name="connsiteY4" fmla="*/ 7023 h 656205"/>
                <a:gd name="connsiteX5" fmla="*/ 577561 w 3440834"/>
                <a:gd name="connsiteY5" fmla="*/ 25496 h 656205"/>
                <a:gd name="connsiteX6" fmla="*/ 429780 w 3440834"/>
                <a:gd name="connsiteY6" fmla="*/ 191750 h 656205"/>
                <a:gd name="connsiteX7" fmla="*/ 0 w 3440834"/>
                <a:gd name="connsiteY7" fmla="*/ 656205 h 656205"/>
                <a:gd name="connsiteX0" fmla="*/ 3259859 w 3259859"/>
                <a:gd name="connsiteY0" fmla="*/ 921553 h 922762"/>
                <a:gd name="connsiteX1" fmla="*/ 2997489 w 3259859"/>
                <a:gd name="connsiteY1" fmla="*/ 579677 h 922762"/>
                <a:gd name="connsiteX2" fmla="*/ 2397125 w 3259859"/>
                <a:gd name="connsiteY2" fmla="*/ 496550 h 922762"/>
                <a:gd name="connsiteX3" fmla="*/ 1113270 w 3259859"/>
                <a:gd name="connsiteY3" fmla="*/ 90150 h 922762"/>
                <a:gd name="connsiteX4" fmla="*/ 771525 w 3259859"/>
                <a:gd name="connsiteY4" fmla="*/ 7023 h 922762"/>
                <a:gd name="connsiteX5" fmla="*/ 577561 w 3259859"/>
                <a:gd name="connsiteY5" fmla="*/ 25496 h 922762"/>
                <a:gd name="connsiteX6" fmla="*/ 429780 w 3259859"/>
                <a:gd name="connsiteY6" fmla="*/ 191750 h 922762"/>
                <a:gd name="connsiteX7" fmla="*/ 0 w 3259859"/>
                <a:gd name="connsiteY7" fmla="*/ 656205 h 922762"/>
                <a:gd name="connsiteX0" fmla="*/ 3259859 w 3259859"/>
                <a:gd name="connsiteY0" fmla="*/ 921553 h 925127"/>
                <a:gd name="connsiteX1" fmla="*/ 2759364 w 3259859"/>
                <a:gd name="connsiteY1" fmla="*/ 786307 h 925127"/>
                <a:gd name="connsiteX2" fmla="*/ 2397125 w 3259859"/>
                <a:gd name="connsiteY2" fmla="*/ 496550 h 925127"/>
                <a:gd name="connsiteX3" fmla="*/ 1113270 w 3259859"/>
                <a:gd name="connsiteY3" fmla="*/ 90150 h 925127"/>
                <a:gd name="connsiteX4" fmla="*/ 771525 w 3259859"/>
                <a:gd name="connsiteY4" fmla="*/ 7023 h 925127"/>
                <a:gd name="connsiteX5" fmla="*/ 577561 w 3259859"/>
                <a:gd name="connsiteY5" fmla="*/ 25496 h 925127"/>
                <a:gd name="connsiteX6" fmla="*/ 429780 w 3259859"/>
                <a:gd name="connsiteY6" fmla="*/ 191750 h 925127"/>
                <a:gd name="connsiteX7" fmla="*/ 0 w 3259859"/>
                <a:gd name="connsiteY7" fmla="*/ 656205 h 925127"/>
                <a:gd name="connsiteX0" fmla="*/ 3259859 w 3259859"/>
                <a:gd name="connsiteY0" fmla="*/ 921553 h 924602"/>
                <a:gd name="connsiteX1" fmla="*/ 2759364 w 3259859"/>
                <a:gd name="connsiteY1" fmla="*/ 786307 h 924602"/>
                <a:gd name="connsiteX2" fmla="*/ 2311400 w 3259859"/>
                <a:gd name="connsiteY2" fmla="*/ 611345 h 924602"/>
                <a:gd name="connsiteX3" fmla="*/ 1113270 w 3259859"/>
                <a:gd name="connsiteY3" fmla="*/ 90150 h 924602"/>
                <a:gd name="connsiteX4" fmla="*/ 771525 w 3259859"/>
                <a:gd name="connsiteY4" fmla="*/ 7023 h 924602"/>
                <a:gd name="connsiteX5" fmla="*/ 577561 w 3259859"/>
                <a:gd name="connsiteY5" fmla="*/ 25496 h 924602"/>
                <a:gd name="connsiteX6" fmla="*/ 429780 w 3259859"/>
                <a:gd name="connsiteY6" fmla="*/ 191750 h 924602"/>
                <a:gd name="connsiteX7" fmla="*/ 0 w 3259859"/>
                <a:gd name="connsiteY7" fmla="*/ 656205 h 924602"/>
                <a:gd name="connsiteX0" fmla="*/ 3259859 w 3259859"/>
                <a:gd name="connsiteY0" fmla="*/ 938435 h 941483"/>
                <a:gd name="connsiteX1" fmla="*/ 2759364 w 3259859"/>
                <a:gd name="connsiteY1" fmla="*/ 803189 h 941483"/>
                <a:gd name="connsiteX2" fmla="*/ 2311400 w 3259859"/>
                <a:gd name="connsiteY2" fmla="*/ 628227 h 941483"/>
                <a:gd name="connsiteX3" fmla="*/ 1132320 w 3259859"/>
                <a:gd name="connsiteY3" fmla="*/ 336620 h 941483"/>
                <a:gd name="connsiteX4" fmla="*/ 771525 w 3259859"/>
                <a:gd name="connsiteY4" fmla="*/ 23905 h 941483"/>
                <a:gd name="connsiteX5" fmla="*/ 577561 w 3259859"/>
                <a:gd name="connsiteY5" fmla="*/ 42378 h 941483"/>
                <a:gd name="connsiteX6" fmla="*/ 429780 w 3259859"/>
                <a:gd name="connsiteY6" fmla="*/ 208632 h 941483"/>
                <a:gd name="connsiteX7" fmla="*/ 0 w 3259859"/>
                <a:gd name="connsiteY7" fmla="*/ 673087 h 941483"/>
                <a:gd name="connsiteX0" fmla="*/ 3259859 w 3259859"/>
                <a:gd name="connsiteY0" fmla="*/ 896303 h 899351"/>
                <a:gd name="connsiteX1" fmla="*/ 2759364 w 3259859"/>
                <a:gd name="connsiteY1" fmla="*/ 761057 h 899351"/>
                <a:gd name="connsiteX2" fmla="*/ 2311400 w 3259859"/>
                <a:gd name="connsiteY2" fmla="*/ 586095 h 899351"/>
                <a:gd name="connsiteX3" fmla="*/ 1132320 w 3259859"/>
                <a:gd name="connsiteY3" fmla="*/ 294488 h 899351"/>
                <a:gd name="connsiteX4" fmla="*/ 776287 w 3259859"/>
                <a:gd name="connsiteY4" fmla="*/ 205623 h 899351"/>
                <a:gd name="connsiteX5" fmla="*/ 577561 w 3259859"/>
                <a:gd name="connsiteY5" fmla="*/ 246 h 899351"/>
                <a:gd name="connsiteX6" fmla="*/ 429780 w 3259859"/>
                <a:gd name="connsiteY6" fmla="*/ 166500 h 899351"/>
                <a:gd name="connsiteX7" fmla="*/ 0 w 3259859"/>
                <a:gd name="connsiteY7" fmla="*/ 630955 h 899351"/>
                <a:gd name="connsiteX0" fmla="*/ 3259859 w 3259859"/>
                <a:gd name="connsiteY0" fmla="*/ 741744 h 744792"/>
                <a:gd name="connsiteX1" fmla="*/ 2759364 w 3259859"/>
                <a:gd name="connsiteY1" fmla="*/ 606498 h 744792"/>
                <a:gd name="connsiteX2" fmla="*/ 2311400 w 3259859"/>
                <a:gd name="connsiteY2" fmla="*/ 431536 h 744792"/>
                <a:gd name="connsiteX3" fmla="*/ 1132320 w 3259859"/>
                <a:gd name="connsiteY3" fmla="*/ 139929 h 744792"/>
                <a:gd name="connsiteX4" fmla="*/ 776287 w 3259859"/>
                <a:gd name="connsiteY4" fmla="*/ 51064 h 744792"/>
                <a:gd name="connsiteX5" fmla="*/ 610898 w 3259859"/>
                <a:gd name="connsiteY5" fmla="*/ 81016 h 744792"/>
                <a:gd name="connsiteX6" fmla="*/ 429780 w 3259859"/>
                <a:gd name="connsiteY6" fmla="*/ 11941 h 744792"/>
                <a:gd name="connsiteX7" fmla="*/ 0 w 3259859"/>
                <a:gd name="connsiteY7" fmla="*/ 476396 h 744792"/>
                <a:gd name="connsiteX0" fmla="*/ 3259859 w 3259859"/>
                <a:gd name="connsiteY0" fmla="*/ 748453 h 751501"/>
                <a:gd name="connsiteX1" fmla="*/ 2759364 w 3259859"/>
                <a:gd name="connsiteY1" fmla="*/ 613207 h 751501"/>
                <a:gd name="connsiteX2" fmla="*/ 2311400 w 3259859"/>
                <a:gd name="connsiteY2" fmla="*/ 438245 h 751501"/>
                <a:gd name="connsiteX3" fmla="*/ 1132320 w 3259859"/>
                <a:gd name="connsiteY3" fmla="*/ 146638 h 751501"/>
                <a:gd name="connsiteX4" fmla="*/ 776287 w 3259859"/>
                <a:gd name="connsiteY4" fmla="*/ 57773 h 751501"/>
                <a:gd name="connsiteX5" fmla="*/ 610898 w 3259859"/>
                <a:gd name="connsiteY5" fmla="*/ 87725 h 751501"/>
                <a:gd name="connsiteX6" fmla="*/ 419318 w 3259859"/>
                <a:gd name="connsiteY6" fmla="*/ 139989 h 751501"/>
                <a:gd name="connsiteX7" fmla="*/ 429780 w 3259859"/>
                <a:gd name="connsiteY7" fmla="*/ 18650 h 751501"/>
                <a:gd name="connsiteX8" fmla="*/ 0 w 3259859"/>
                <a:gd name="connsiteY8" fmla="*/ 483105 h 751501"/>
                <a:gd name="connsiteX0" fmla="*/ 3259859 w 3259859"/>
                <a:gd name="connsiteY0" fmla="*/ 692840 h 695888"/>
                <a:gd name="connsiteX1" fmla="*/ 2759364 w 3259859"/>
                <a:gd name="connsiteY1" fmla="*/ 557594 h 695888"/>
                <a:gd name="connsiteX2" fmla="*/ 2311400 w 3259859"/>
                <a:gd name="connsiteY2" fmla="*/ 382632 h 695888"/>
                <a:gd name="connsiteX3" fmla="*/ 1132320 w 3259859"/>
                <a:gd name="connsiteY3" fmla="*/ 91025 h 695888"/>
                <a:gd name="connsiteX4" fmla="*/ 776287 w 3259859"/>
                <a:gd name="connsiteY4" fmla="*/ 2160 h 695888"/>
                <a:gd name="connsiteX5" fmla="*/ 610898 w 3259859"/>
                <a:gd name="connsiteY5" fmla="*/ 32112 h 695888"/>
                <a:gd name="connsiteX6" fmla="*/ 419318 w 3259859"/>
                <a:gd name="connsiteY6" fmla="*/ 84376 h 695888"/>
                <a:gd name="connsiteX7" fmla="*/ 363105 w 3259859"/>
                <a:gd name="connsiteY7" fmla="*/ 129489 h 695888"/>
                <a:gd name="connsiteX8" fmla="*/ 0 w 3259859"/>
                <a:gd name="connsiteY8" fmla="*/ 427492 h 695888"/>
                <a:gd name="connsiteX0" fmla="*/ 3259859 w 3259859"/>
                <a:gd name="connsiteY0" fmla="*/ 692927 h 695975"/>
                <a:gd name="connsiteX1" fmla="*/ 2759364 w 3259859"/>
                <a:gd name="connsiteY1" fmla="*/ 557681 h 695975"/>
                <a:gd name="connsiteX2" fmla="*/ 2311400 w 3259859"/>
                <a:gd name="connsiteY2" fmla="*/ 382719 h 695975"/>
                <a:gd name="connsiteX3" fmla="*/ 1132320 w 3259859"/>
                <a:gd name="connsiteY3" fmla="*/ 91112 h 695975"/>
                <a:gd name="connsiteX4" fmla="*/ 776287 w 3259859"/>
                <a:gd name="connsiteY4" fmla="*/ 2247 h 695975"/>
                <a:gd name="connsiteX5" fmla="*/ 610898 w 3259859"/>
                <a:gd name="connsiteY5" fmla="*/ 32199 h 695975"/>
                <a:gd name="connsiteX6" fmla="*/ 424081 w 3259859"/>
                <a:gd name="connsiteY6" fmla="*/ 93071 h 695975"/>
                <a:gd name="connsiteX7" fmla="*/ 363105 w 3259859"/>
                <a:gd name="connsiteY7" fmla="*/ 129576 h 695975"/>
                <a:gd name="connsiteX8" fmla="*/ 0 w 3259859"/>
                <a:gd name="connsiteY8" fmla="*/ 427579 h 695975"/>
                <a:gd name="connsiteX0" fmla="*/ 3259859 w 3259859"/>
                <a:gd name="connsiteY0" fmla="*/ 692927 h 695975"/>
                <a:gd name="connsiteX1" fmla="*/ 2759364 w 3259859"/>
                <a:gd name="connsiteY1" fmla="*/ 557681 h 695975"/>
                <a:gd name="connsiteX2" fmla="*/ 2311400 w 3259859"/>
                <a:gd name="connsiteY2" fmla="*/ 382719 h 695975"/>
                <a:gd name="connsiteX3" fmla="*/ 1132320 w 3259859"/>
                <a:gd name="connsiteY3" fmla="*/ 91112 h 695975"/>
                <a:gd name="connsiteX4" fmla="*/ 776287 w 3259859"/>
                <a:gd name="connsiteY4" fmla="*/ 2247 h 695975"/>
                <a:gd name="connsiteX5" fmla="*/ 610898 w 3259859"/>
                <a:gd name="connsiteY5" fmla="*/ 32199 h 695975"/>
                <a:gd name="connsiteX6" fmla="*/ 424081 w 3259859"/>
                <a:gd name="connsiteY6" fmla="*/ 93071 h 695975"/>
                <a:gd name="connsiteX7" fmla="*/ 363105 w 3259859"/>
                <a:gd name="connsiteY7" fmla="*/ 129576 h 695975"/>
                <a:gd name="connsiteX8" fmla="*/ 0 w 3259859"/>
                <a:gd name="connsiteY8" fmla="*/ 427579 h 695975"/>
                <a:gd name="connsiteX0" fmla="*/ 3259859 w 3259859"/>
                <a:gd name="connsiteY0" fmla="*/ 693123 h 696171"/>
                <a:gd name="connsiteX1" fmla="*/ 2759364 w 3259859"/>
                <a:gd name="connsiteY1" fmla="*/ 557877 h 696171"/>
                <a:gd name="connsiteX2" fmla="*/ 2311400 w 3259859"/>
                <a:gd name="connsiteY2" fmla="*/ 382915 h 696171"/>
                <a:gd name="connsiteX3" fmla="*/ 1132320 w 3259859"/>
                <a:gd name="connsiteY3" fmla="*/ 91308 h 696171"/>
                <a:gd name="connsiteX4" fmla="*/ 776287 w 3259859"/>
                <a:gd name="connsiteY4" fmla="*/ 2443 h 696171"/>
                <a:gd name="connsiteX5" fmla="*/ 610898 w 3259859"/>
                <a:gd name="connsiteY5" fmla="*/ 32395 h 696171"/>
                <a:gd name="connsiteX6" fmla="*/ 419319 w 3259859"/>
                <a:gd name="connsiteY6" fmla="*/ 110487 h 696171"/>
                <a:gd name="connsiteX7" fmla="*/ 363105 w 3259859"/>
                <a:gd name="connsiteY7" fmla="*/ 129772 h 696171"/>
                <a:gd name="connsiteX8" fmla="*/ 0 w 3259859"/>
                <a:gd name="connsiteY8" fmla="*/ 427775 h 696171"/>
                <a:gd name="connsiteX0" fmla="*/ 3259859 w 3259859"/>
                <a:gd name="connsiteY0" fmla="*/ 692610 h 695658"/>
                <a:gd name="connsiteX1" fmla="*/ 2759364 w 3259859"/>
                <a:gd name="connsiteY1" fmla="*/ 557364 h 695658"/>
                <a:gd name="connsiteX2" fmla="*/ 2311400 w 3259859"/>
                <a:gd name="connsiteY2" fmla="*/ 382402 h 695658"/>
                <a:gd name="connsiteX3" fmla="*/ 1132320 w 3259859"/>
                <a:gd name="connsiteY3" fmla="*/ 90795 h 695658"/>
                <a:gd name="connsiteX4" fmla="*/ 776287 w 3259859"/>
                <a:gd name="connsiteY4" fmla="*/ 1930 h 695658"/>
                <a:gd name="connsiteX5" fmla="*/ 610898 w 3259859"/>
                <a:gd name="connsiteY5" fmla="*/ 31882 h 695658"/>
                <a:gd name="connsiteX6" fmla="*/ 483612 w 3259859"/>
                <a:gd name="connsiteY6" fmla="*/ 58317 h 695658"/>
                <a:gd name="connsiteX7" fmla="*/ 363105 w 3259859"/>
                <a:gd name="connsiteY7" fmla="*/ 129259 h 695658"/>
                <a:gd name="connsiteX8" fmla="*/ 0 w 3259859"/>
                <a:gd name="connsiteY8" fmla="*/ 427262 h 695658"/>
                <a:gd name="connsiteX0" fmla="*/ 3259859 w 3259859"/>
                <a:gd name="connsiteY0" fmla="*/ 692610 h 695658"/>
                <a:gd name="connsiteX1" fmla="*/ 2759364 w 3259859"/>
                <a:gd name="connsiteY1" fmla="*/ 557364 h 695658"/>
                <a:gd name="connsiteX2" fmla="*/ 2311400 w 3259859"/>
                <a:gd name="connsiteY2" fmla="*/ 382402 h 695658"/>
                <a:gd name="connsiteX3" fmla="*/ 1132320 w 3259859"/>
                <a:gd name="connsiteY3" fmla="*/ 90795 h 695658"/>
                <a:gd name="connsiteX4" fmla="*/ 776287 w 3259859"/>
                <a:gd name="connsiteY4" fmla="*/ 1930 h 695658"/>
                <a:gd name="connsiteX5" fmla="*/ 610898 w 3259859"/>
                <a:gd name="connsiteY5" fmla="*/ 31882 h 695658"/>
                <a:gd name="connsiteX6" fmla="*/ 483612 w 3259859"/>
                <a:gd name="connsiteY6" fmla="*/ 58317 h 695658"/>
                <a:gd name="connsiteX7" fmla="*/ 194037 w 3259859"/>
                <a:gd name="connsiteY7" fmla="*/ 189526 h 695658"/>
                <a:gd name="connsiteX8" fmla="*/ 0 w 3259859"/>
                <a:gd name="connsiteY8" fmla="*/ 427262 h 695658"/>
                <a:gd name="connsiteX0" fmla="*/ 3259859 w 3259859"/>
                <a:gd name="connsiteY0" fmla="*/ 693054 h 696102"/>
                <a:gd name="connsiteX1" fmla="*/ 2759364 w 3259859"/>
                <a:gd name="connsiteY1" fmla="*/ 557808 h 696102"/>
                <a:gd name="connsiteX2" fmla="*/ 2311400 w 3259859"/>
                <a:gd name="connsiteY2" fmla="*/ 382846 h 696102"/>
                <a:gd name="connsiteX3" fmla="*/ 1132320 w 3259859"/>
                <a:gd name="connsiteY3" fmla="*/ 91239 h 696102"/>
                <a:gd name="connsiteX4" fmla="*/ 776287 w 3259859"/>
                <a:gd name="connsiteY4" fmla="*/ 2374 h 696102"/>
                <a:gd name="connsiteX5" fmla="*/ 610898 w 3259859"/>
                <a:gd name="connsiteY5" fmla="*/ 32326 h 696102"/>
                <a:gd name="connsiteX6" fmla="*/ 414555 w 3259859"/>
                <a:gd name="connsiteY6" fmla="*/ 104679 h 696102"/>
                <a:gd name="connsiteX7" fmla="*/ 194037 w 3259859"/>
                <a:gd name="connsiteY7" fmla="*/ 189970 h 696102"/>
                <a:gd name="connsiteX8" fmla="*/ 0 w 3259859"/>
                <a:gd name="connsiteY8" fmla="*/ 427706 h 696102"/>
                <a:gd name="connsiteX0" fmla="*/ 3259859 w 3259859"/>
                <a:gd name="connsiteY0" fmla="*/ 693054 h 696612"/>
                <a:gd name="connsiteX1" fmla="*/ 2759364 w 3259859"/>
                <a:gd name="connsiteY1" fmla="*/ 557808 h 696612"/>
                <a:gd name="connsiteX2" fmla="*/ 2311400 w 3259859"/>
                <a:gd name="connsiteY2" fmla="*/ 270921 h 696612"/>
                <a:gd name="connsiteX3" fmla="*/ 1132320 w 3259859"/>
                <a:gd name="connsiteY3" fmla="*/ 91239 h 696612"/>
                <a:gd name="connsiteX4" fmla="*/ 776287 w 3259859"/>
                <a:gd name="connsiteY4" fmla="*/ 2374 h 696612"/>
                <a:gd name="connsiteX5" fmla="*/ 610898 w 3259859"/>
                <a:gd name="connsiteY5" fmla="*/ 32326 h 696612"/>
                <a:gd name="connsiteX6" fmla="*/ 414555 w 3259859"/>
                <a:gd name="connsiteY6" fmla="*/ 104679 h 696612"/>
                <a:gd name="connsiteX7" fmla="*/ 194037 w 3259859"/>
                <a:gd name="connsiteY7" fmla="*/ 189970 h 696612"/>
                <a:gd name="connsiteX8" fmla="*/ 0 w 3259859"/>
                <a:gd name="connsiteY8" fmla="*/ 427706 h 696612"/>
                <a:gd name="connsiteX0" fmla="*/ 3259859 w 3259859"/>
                <a:gd name="connsiteY0" fmla="*/ 720810 h 724368"/>
                <a:gd name="connsiteX1" fmla="*/ 2759364 w 3259859"/>
                <a:gd name="connsiteY1" fmla="*/ 585564 h 724368"/>
                <a:gd name="connsiteX2" fmla="*/ 2311400 w 3259859"/>
                <a:gd name="connsiteY2" fmla="*/ 298677 h 724368"/>
                <a:gd name="connsiteX3" fmla="*/ 1151370 w 3259859"/>
                <a:gd name="connsiteY3" fmla="*/ 18550 h 724368"/>
                <a:gd name="connsiteX4" fmla="*/ 776287 w 3259859"/>
                <a:gd name="connsiteY4" fmla="*/ 30130 h 724368"/>
                <a:gd name="connsiteX5" fmla="*/ 610898 w 3259859"/>
                <a:gd name="connsiteY5" fmla="*/ 60082 h 724368"/>
                <a:gd name="connsiteX6" fmla="*/ 414555 w 3259859"/>
                <a:gd name="connsiteY6" fmla="*/ 132435 h 724368"/>
                <a:gd name="connsiteX7" fmla="*/ 194037 w 3259859"/>
                <a:gd name="connsiteY7" fmla="*/ 217726 h 724368"/>
                <a:gd name="connsiteX8" fmla="*/ 0 w 3259859"/>
                <a:gd name="connsiteY8" fmla="*/ 455462 h 724368"/>
                <a:gd name="connsiteX0" fmla="*/ 3259859 w 3259859"/>
                <a:gd name="connsiteY0" fmla="*/ 720810 h 724368"/>
                <a:gd name="connsiteX1" fmla="*/ 2759364 w 3259859"/>
                <a:gd name="connsiteY1" fmla="*/ 585564 h 724368"/>
                <a:gd name="connsiteX2" fmla="*/ 2311400 w 3259859"/>
                <a:gd name="connsiteY2" fmla="*/ 298677 h 724368"/>
                <a:gd name="connsiteX3" fmla="*/ 1151370 w 3259859"/>
                <a:gd name="connsiteY3" fmla="*/ 18550 h 724368"/>
                <a:gd name="connsiteX4" fmla="*/ 776287 w 3259859"/>
                <a:gd name="connsiteY4" fmla="*/ 30130 h 724368"/>
                <a:gd name="connsiteX5" fmla="*/ 610898 w 3259859"/>
                <a:gd name="connsiteY5" fmla="*/ 60082 h 724368"/>
                <a:gd name="connsiteX6" fmla="*/ 414555 w 3259859"/>
                <a:gd name="connsiteY6" fmla="*/ 132435 h 724368"/>
                <a:gd name="connsiteX7" fmla="*/ 251187 w 3259859"/>
                <a:gd name="connsiteY7" fmla="*/ 252165 h 724368"/>
                <a:gd name="connsiteX8" fmla="*/ 0 w 3259859"/>
                <a:gd name="connsiteY8" fmla="*/ 455462 h 724368"/>
                <a:gd name="connsiteX0" fmla="*/ 3250334 w 3250334"/>
                <a:gd name="connsiteY0" fmla="*/ 720810 h 724368"/>
                <a:gd name="connsiteX1" fmla="*/ 2749839 w 3250334"/>
                <a:gd name="connsiteY1" fmla="*/ 585564 h 724368"/>
                <a:gd name="connsiteX2" fmla="*/ 2301875 w 3250334"/>
                <a:gd name="connsiteY2" fmla="*/ 298677 h 724368"/>
                <a:gd name="connsiteX3" fmla="*/ 1141845 w 3250334"/>
                <a:gd name="connsiteY3" fmla="*/ 18550 h 724368"/>
                <a:gd name="connsiteX4" fmla="*/ 766762 w 3250334"/>
                <a:gd name="connsiteY4" fmla="*/ 30130 h 724368"/>
                <a:gd name="connsiteX5" fmla="*/ 601373 w 3250334"/>
                <a:gd name="connsiteY5" fmla="*/ 60082 h 724368"/>
                <a:gd name="connsiteX6" fmla="*/ 405030 w 3250334"/>
                <a:gd name="connsiteY6" fmla="*/ 132435 h 724368"/>
                <a:gd name="connsiteX7" fmla="*/ 241662 w 3250334"/>
                <a:gd name="connsiteY7" fmla="*/ 252165 h 724368"/>
                <a:gd name="connsiteX8" fmla="*/ 0 w 3250334"/>
                <a:gd name="connsiteY8" fmla="*/ 554950 h 724368"/>
                <a:gd name="connsiteX0" fmla="*/ 3250334 w 3250334"/>
                <a:gd name="connsiteY0" fmla="*/ 720810 h 724368"/>
                <a:gd name="connsiteX1" fmla="*/ 2749839 w 3250334"/>
                <a:gd name="connsiteY1" fmla="*/ 585564 h 724368"/>
                <a:gd name="connsiteX2" fmla="*/ 2301875 w 3250334"/>
                <a:gd name="connsiteY2" fmla="*/ 298677 h 724368"/>
                <a:gd name="connsiteX3" fmla="*/ 1141845 w 3250334"/>
                <a:gd name="connsiteY3" fmla="*/ 18550 h 724368"/>
                <a:gd name="connsiteX4" fmla="*/ 766762 w 3250334"/>
                <a:gd name="connsiteY4" fmla="*/ 30130 h 724368"/>
                <a:gd name="connsiteX5" fmla="*/ 601373 w 3250334"/>
                <a:gd name="connsiteY5" fmla="*/ 60082 h 724368"/>
                <a:gd name="connsiteX6" fmla="*/ 405030 w 3250334"/>
                <a:gd name="connsiteY6" fmla="*/ 132435 h 724368"/>
                <a:gd name="connsiteX7" fmla="*/ 305162 w 3250334"/>
                <a:gd name="connsiteY7" fmla="*/ 435836 h 724368"/>
                <a:gd name="connsiteX8" fmla="*/ 0 w 3250334"/>
                <a:gd name="connsiteY8" fmla="*/ 554950 h 724368"/>
                <a:gd name="connsiteX0" fmla="*/ 3250334 w 3250334"/>
                <a:gd name="connsiteY0" fmla="*/ 720810 h 724368"/>
                <a:gd name="connsiteX1" fmla="*/ 2749839 w 3250334"/>
                <a:gd name="connsiteY1" fmla="*/ 585564 h 724368"/>
                <a:gd name="connsiteX2" fmla="*/ 2301875 w 3250334"/>
                <a:gd name="connsiteY2" fmla="*/ 298677 h 724368"/>
                <a:gd name="connsiteX3" fmla="*/ 1141845 w 3250334"/>
                <a:gd name="connsiteY3" fmla="*/ 18550 h 724368"/>
                <a:gd name="connsiteX4" fmla="*/ 766762 w 3250334"/>
                <a:gd name="connsiteY4" fmla="*/ 30130 h 724368"/>
                <a:gd name="connsiteX5" fmla="*/ 601373 w 3250334"/>
                <a:gd name="connsiteY5" fmla="*/ 60082 h 724368"/>
                <a:gd name="connsiteX6" fmla="*/ 528855 w 3250334"/>
                <a:gd name="connsiteY6" fmla="*/ 300801 h 724368"/>
                <a:gd name="connsiteX7" fmla="*/ 305162 w 3250334"/>
                <a:gd name="connsiteY7" fmla="*/ 435836 h 724368"/>
                <a:gd name="connsiteX8" fmla="*/ 0 w 3250334"/>
                <a:gd name="connsiteY8" fmla="*/ 554950 h 724368"/>
                <a:gd name="connsiteX0" fmla="*/ 3250334 w 3250334"/>
                <a:gd name="connsiteY0" fmla="*/ 725137 h 728695"/>
                <a:gd name="connsiteX1" fmla="*/ 2749839 w 3250334"/>
                <a:gd name="connsiteY1" fmla="*/ 589891 h 728695"/>
                <a:gd name="connsiteX2" fmla="*/ 2301875 w 3250334"/>
                <a:gd name="connsiteY2" fmla="*/ 303004 h 728695"/>
                <a:gd name="connsiteX3" fmla="*/ 1141845 w 3250334"/>
                <a:gd name="connsiteY3" fmla="*/ 22877 h 728695"/>
                <a:gd name="connsiteX4" fmla="*/ 766762 w 3250334"/>
                <a:gd name="connsiteY4" fmla="*/ 34457 h 728695"/>
                <a:gd name="connsiteX5" fmla="*/ 760123 w 3250334"/>
                <a:gd name="connsiteY5" fmla="*/ 179204 h 728695"/>
                <a:gd name="connsiteX6" fmla="*/ 528855 w 3250334"/>
                <a:gd name="connsiteY6" fmla="*/ 305128 h 728695"/>
                <a:gd name="connsiteX7" fmla="*/ 305162 w 3250334"/>
                <a:gd name="connsiteY7" fmla="*/ 440163 h 728695"/>
                <a:gd name="connsiteX8" fmla="*/ 0 w 3250334"/>
                <a:gd name="connsiteY8" fmla="*/ 559277 h 728695"/>
                <a:gd name="connsiteX0" fmla="*/ 3250334 w 3250334"/>
                <a:gd name="connsiteY0" fmla="*/ 707352 h 710910"/>
                <a:gd name="connsiteX1" fmla="*/ 2749839 w 3250334"/>
                <a:gd name="connsiteY1" fmla="*/ 572106 h 710910"/>
                <a:gd name="connsiteX2" fmla="*/ 2301875 w 3250334"/>
                <a:gd name="connsiteY2" fmla="*/ 285219 h 710910"/>
                <a:gd name="connsiteX3" fmla="*/ 1141845 w 3250334"/>
                <a:gd name="connsiteY3" fmla="*/ 5092 h 710910"/>
                <a:gd name="connsiteX4" fmla="*/ 979487 w 3250334"/>
                <a:gd name="connsiteY4" fmla="*/ 108507 h 710910"/>
                <a:gd name="connsiteX5" fmla="*/ 760123 w 3250334"/>
                <a:gd name="connsiteY5" fmla="*/ 161419 h 710910"/>
                <a:gd name="connsiteX6" fmla="*/ 528855 w 3250334"/>
                <a:gd name="connsiteY6" fmla="*/ 287343 h 710910"/>
                <a:gd name="connsiteX7" fmla="*/ 305162 w 3250334"/>
                <a:gd name="connsiteY7" fmla="*/ 422378 h 710910"/>
                <a:gd name="connsiteX8" fmla="*/ 0 w 3250334"/>
                <a:gd name="connsiteY8" fmla="*/ 541492 h 710910"/>
                <a:gd name="connsiteX0" fmla="*/ 3250334 w 3250334"/>
                <a:gd name="connsiteY0" fmla="*/ 619925 h 623483"/>
                <a:gd name="connsiteX1" fmla="*/ 2749839 w 3250334"/>
                <a:gd name="connsiteY1" fmla="*/ 484679 h 623483"/>
                <a:gd name="connsiteX2" fmla="*/ 2301875 w 3250334"/>
                <a:gd name="connsiteY2" fmla="*/ 197792 h 623483"/>
                <a:gd name="connsiteX3" fmla="*/ 1211695 w 3250334"/>
                <a:gd name="connsiteY3" fmla="*/ 13327 h 623483"/>
                <a:gd name="connsiteX4" fmla="*/ 979487 w 3250334"/>
                <a:gd name="connsiteY4" fmla="*/ 21080 h 623483"/>
                <a:gd name="connsiteX5" fmla="*/ 760123 w 3250334"/>
                <a:gd name="connsiteY5" fmla="*/ 73992 h 623483"/>
                <a:gd name="connsiteX6" fmla="*/ 528855 w 3250334"/>
                <a:gd name="connsiteY6" fmla="*/ 199916 h 623483"/>
                <a:gd name="connsiteX7" fmla="*/ 305162 w 3250334"/>
                <a:gd name="connsiteY7" fmla="*/ 334951 h 623483"/>
                <a:gd name="connsiteX8" fmla="*/ 0 w 3250334"/>
                <a:gd name="connsiteY8" fmla="*/ 454065 h 623483"/>
                <a:gd name="connsiteX0" fmla="*/ 3250334 w 3250334"/>
                <a:gd name="connsiteY0" fmla="*/ 619925 h 623483"/>
                <a:gd name="connsiteX1" fmla="*/ 2749839 w 3250334"/>
                <a:gd name="connsiteY1" fmla="*/ 484679 h 623483"/>
                <a:gd name="connsiteX2" fmla="*/ 2301875 w 3250334"/>
                <a:gd name="connsiteY2" fmla="*/ 197792 h 623483"/>
                <a:gd name="connsiteX3" fmla="*/ 1211695 w 3250334"/>
                <a:gd name="connsiteY3" fmla="*/ 13327 h 623483"/>
                <a:gd name="connsiteX4" fmla="*/ 979487 w 3250334"/>
                <a:gd name="connsiteY4" fmla="*/ 21080 h 623483"/>
                <a:gd name="connsiteX5" fmla="*/ 760123 w 3250334"/>
                <a:gd name="connsiteY5" fmla="*/ 73992 h 623483"/>
                <a:gd name="connsiteX6" fmla="*/ 528855 w 3250334"/>
                <a:gd name="connsiteY6" fmla="*/ 220006 h 623483"/>
                <a:gd name="connsiteX7" fmla="*/ 305162 w 3250334"/>
                <a:gd name="connsiteY7" fmla="*/ 334951 h 623483"/>
                <a:gd name="connsiteX8" fmla="*/ 0 w 3250334"/>
                <a:gd name="connsiteY8" fmla="*/ 454065 h 62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0334" h="623483">
                  <a:moveTo>
                    <a:pt x="3250334" y="619925"/>
                  </a:moveTo>
                  <a:cubicBezTo>
                    <a:pt x="3115637" y="642246"/>
                    <a:pt x="2907916" y="555035"/>
                    <a:pt x="2749839" y="484679"/>
                  </a:cubicBezTo>
                  <a:cubicBezTo>
                    <a:pt x="2591763" y="414324"/>
                    <a:pt x="2558232" y="276351"/>
                    <a:pt x="2301875" y="197792"/>
                  </a:cubicBezTo>
                  <a:cubicBezTo>
                    <a:pt x="2045518" y="119233"/>
                    <a:pt x="1432093" y="42779"/>
                    <a:pt x="1211695" y="13327"/>
                  </a:cubicBezTo>
                  <a:cubicBezTo>
                    <a:pt x="991297" y="-16125"/>
                    <a:pt x="1054749" y="10969"/>
                    <a:pt x="979487" y="21080"/>
                  </a:cubicBezTo>
                  <a:cubicBezTo>
                    <a:pt x="904225" y="31191"/>
                    <a:pt x="835228" y="40838"/>
                    <a:pt x="760123" y="73992"/>
                  </a:cubicBezTo>
                  <a:cubicBezTo>
                    <a:pt x="685018" y="107146"/>
                    <a:pt x="559041" y="231518"/>
                    <a:pt x="528855" y="220006"/>
                  </a:cubicBezTo>
                  <a:cubicBezTo>
                    <a:pt x="508194" y="242932"/>
                    <a:pt x="379811" y="257676"/>
                    <a:pt x="305162" y="334951"/>
                  </a:cubicBezTo>
                  <a:cubicBezTo>
                    <a:pt x="235889" y="382672"/>
                    <a:pt x="99291" y="417889"/>
                    <a:pt x="0" y="454065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321865">
              <a:off x="6498105" y="2638796"/>
              <a:ext cx="1338119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⑦</a:t>
              </a:r>
              <a:r>
                <a:rPr lang="en-US" altLang="ko-KR" sz="900" b="1" dirty="0">
                  <a:latin typeface="Arial" pitchFamily="34" charset="0"/>
                  <a:ea typeface="현대하모니 L"/>
                  <a:cs typeface="Arial" pitchFamily="34" charset="0"/>
                </a:rPr>
                <a:t> </a:t>
              </a:r>
              <a:r>
                <a:rPr lang="en-US" altLang="ko-KR" sz="900" b="1" dirty="0">
                  <a:latin typeface="Arial" pitchFamily="34" charset="0"/>
                  <a:cs typeface="Arial" pitchFamily="34" charset="0"/>
                </a:rPr>
                <a:t>CHINA TRUCKING</a:t>
              </a:r>
              <a:endParaRPr lang="ko-KR" altLang="en-US" sz="9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2895578" y="2660884"/>
              <a:ext cx="2079797" cy="519641"/>
            </a:xfrm>
            <a:custGeom>
              <a:avLst/>
              <a:gdLst>
                <a:gd name="connsiteX0" fmla="*/ 794226 w 4185126"/>
                <a:gd name="connsiteY0" fmla="*/ 0 h 1079923"/>
                <a:gd name="connsiteX1" fmla="*/ 537051 w 4185126"/>
                <a:gd name="connsiteY1" fmla="*/ 38100 h 1079923"/>
                <a:gd name="connsiteX2" fmla="*/ 308451 w 4185126"/>
                <a:gd name="connsiteY2" fmla="*/ 123825 h 1079923"/>
                <a:gd name="connsiteX3" fmla="*/ 127476 w 4185126"/>
                <a:gd name="connsiteY3" fmla="*/ 266700 h 1079923"/>
                <a:gd name="connsiteX4" fmla="*/ 13176 w 4185126"/>
                <a:gd name="connsiteY4" fmla="*/ 476250 h 1079923"/>
                <a:gd name="connsiteX5" fmla="*/ 22701 w 4185126"/>
                <a:gd name="connsiteY5" fmla="*/ 733425 h 1079923"/>
                <a:gd name="connsiteX6" fmla="*/ 194151 w 4185126"/>
                <a:gd name="connsiteY6" fmla="*/ 933450 h 1079923"/>
                <a:gd name="connsiteX7" fmla="*/ 375126 w 4185126"/>
                <a:gd name="connsiteY7" fmla="*/ 962025 h 1079923"/>
                <a:gd name="connsiteX8" fmla="*/ 660876 w 4185126"/>
                <a:gd name="connsiteY8" fmla="*/ 866775 h 1079923"/>
                <a:gd name="connsiteX9" fmla="*/ 889476 w 4185126"/>
                <a:gd name="connsiteY9" fmla="*/ 781050 h 1079923"/>
                <a:gd name="connsiteX10" fmla="*/ 1079976 w 4185126"/>
                <a:gd name="connsiteY10" fmla="*/ 752475 h 1079923"/>
                <a:gd name="connsiteX11" fmla="*/ 1251426 w 4185126"/>
                <a:gd name="connsiteY11" fmla="*/ 762000 h 1079923"/>
                <a:gd name="connsiteX12" fmla="*/ 1356201 w 4185126"/>
                <a:gd name="connsiteY12" fmla="*/ 838200 h 1079923"/>
                <a:gd name="connsiteX13" fmla="*/ 1441926 w 4185126"/>
                <a:gd name="connsiteY13" fmla="*/ 971550 h 1079923"/>
                <a:gd name="connsiteX14" fmla="*/ 1622901 w 4185126"/>
                <a:gd name="connsiteY14" fmla="*/ 1066800 h 1079923"/>
                <a:gd name="connsiteX15" fmla="*/ 1784826 w 4185126"/>
                <a:gd name="connsiteY15" fmla="*/ 1066800 h 1079923"/>
                <a:gd name="connsiteX16" fmla="*/ 1984851 w 4185126"/>
                <a:gd name="connsiteY16" fmla="*/ 952500 h 1079923"/>
                <a:gd name="connsiteX17" fmla="*/ 2108676 w 4185126"/>
                <a:gd name="connsiteY17" fmla="*/ 847725 h 1079923"/>
                <a:gd name="connsiteX18" fmla="*/ 2184876 w 4185126"/>
                <a:gd name="connsiteY18" fmla="*/ 676275 h 1079923"/>
                <a:gd name="connsiteX19" fmla="*/ 2337276 w 4185126"/>
                <a:gd name="connsiteY19" fmla="*/ 542925 h 1079923"/>
                <a:gd name="connsiteX20" fmla="*/ 2584926 w 4185126"/>
                <a:gd name="connsiteY20" fmla="*/ 495300 h 1079923"/>
                <a:gd name="connsiteX21" fmla="*/ 2823051 w 4185126"/>
                <a:gd name="connsiteY21" fmla="*/ 504825 h 1079923"/>
                <a:gd name="connsiteX22" fmla="*/ 3070701 w 4185126"/>
                <a:gd name="connsiteY22" fmla="*/ 581025 h 1079923"/>
                <a:gd name="connsiteX23" fmla="*/ 3194526 w 4185126"/>
                <a:gd name="connsiteY23" fmla="*/ 647700 h 1079923"/>
                <a:gd name="connsiteX24" fmla="*/ 3356451 w 4185126"/>
                <a:gd name="connsiteY24" fmla="*/ 714375 h 1079923"/>
                <a:gd name="connsiteX25" fmla="*/ 3499326 w 4185126"/>
                <a:gd name="connsiteY25" fmla="*/ 485775 h 1079923"/>
                <a:gd name="connsiteX26" fmla="*/ 3594576 w 4185126"/>
                <a:gd name="connsiteY26" fmla="*/ 390525 h 1079923"/>
                <a:gd name="connsiteX27" fmla="*/ 3708876 w 4185126"/>
                <a:gd name="connsiteY27" fmla="*/ 333375 h 1079923"/>
                <a:gd name="connsiteX28" fmla="*/ 3832701 w 4185126"/>
                <a:gd name="connsiteY28" fmla="*/ 371475 h 1079923"/>
                <a:gd name="connsiteX29" fmla="*/ 4004151 w 4185126"/>
                <a:gd name="connsiteY29" fmla="*/ 523875 h 1079923"/>
                <a:gd name="connsiteX30" fmla="*/ 4185126 w 4185126"/>
                <a:gd name="connsiteY30" fmla="*/ 647700 h 1079923"/>
                <a:gd name="connsiteX0" fmla="*/ 794226 w 4004151"/>
                <a:gd name="connsiteY0" fmla="*/ 0 h 1079923"/>
                <a:gd name="connsiteX1" fmla="*/ 537051 w 4004151"/>
                <a:gd name="connsiteY1" fmla="*/ 38100 h 1079923"/>
                <a:gd name="connsiteX2" fmla="*/ 308451 w 4004151"/>
                <a:gd name="connsiteY2" fmla="*/ 123825 h 1079923"/>
                <a:gd name="connsiteX3" fmla="*/ 127476 w 4004151"/>
                <a:gd name="connsiteY3" fmla="*/ 266700 h 1079923"/>
                <a:gd name="connsiteX4" fmla="*/ 13176 w 4004151"/>
                <a:gd name="connsiteY4" fmla="*/ 476250 h 1079923"/>
                <a:gd name="connsiteX5" fmla="*/ 22701 w 4004151"/>
                <a:gd name="connsiteY5" fmla="*/ 733425 h 1079923"/>
                <a:gd name="connsiteX6" fmla="*/ 194151 w 4004151"/>
                <a:gd name="connsiteY6" fmla="*/ 933450 h 1079923"/>
                <a:gd name="connsiteX7" fmla="*/ 375126 w 4004151"/>
                <a:gd name="connsiteY7" fmla="*/ 962025 h 1079923"/>
                <a:gd name="connsiteX8" fmla="*/ 660876 w 4004151"/>
                <a:gd name="connsiteY8" fmla="*/ 866775 h 1079923"/>
                <a:gd name="connsiteX9" fmla="*/ 889476 w 4004151"/>
                <a:gd name="connsiteY9" fmla="*/ 781050 h 1079923"/>
                <a:gd name="connsiteX10" fmla="*/ 1079976 w 4004151"/>
                <a:gd name="connsiteY10" fmla="*/ 752475 h 1079923"/>
                <a:gd name="connsiteX11" fmla="*/ 1251426 w 4004151"/>
                <a:gd name="connsiteY11" fmla="*/ 762000 h 1079923"/>
                <a:gd name="connsiteX12" fmla="*/ 1356201 w 4004151"/>
                <a:gd name="connsiteY12" fmla="*/ 838200 h 1079923"/>
                <a:gd name="connsiteX13" fmla="*/ 1441926 w 4004151"/>
                <a:gd name="connsiteY13" fmla="*/ 971550 h 1079923"/>
                <a:gd name="connsiteX14" fmla="*/ 1622901 w 4004151"/>
                <a:gd name="connsiteY14" fmla="*/ 1066800 h 1079923"/>
                <a:gd name="connsiteX15" fmla="*/ 1784826 w 4004151"/>
                <a:gd name="connsiteY15" fmla="*/ 1066800 h 1079923"/>
                <a:gd name="connsiteX16" fmla="*/ 1984851 w 4004151"/>
                <a:gd name="connsiteY16" fmla="*/ 952500 h 1079923"/>
                <a:gd name="connsiteX17" fmla="*/ 2108676 w 4004151"/>
                <a:gd name="connsiteY17" fmla="*/ 847725 h 1079923"/>
                <a:gd name="connsiteX18" fmla="*/ 2184876 w 4004151"/>
                <a:gd name="connsiteY18" fmla="*/ 676275 h 1079923"/>
                <a:gd name="connsiteX19" fmla="*/ 2337276 w 4004151"/>
                <a:gd name="connsiteY19" fmla="*/ 542925 h 1079923"/>
                <a:gd name="connsiteX20" fmla="*/ 2584926 w 4004151"/>
                <a:gd name="connsiteY20" fmla="*/ 495300 h 1079923"/>
                <a:gd name="connsiteX21" fmla="*/ 2823051 w 4004151"/>
                <a:gd name="connsiteY21" fmla="*/ 504825 h 1079923"/>
                <a:gd name="connsiteX22" fmla="*/ 3070701 w 4004151"/>
                <a:gd name="connsiteY22" fmla="*/ 581025 h 1079923"/>
                <a:gd name="connsiteX23" fmla="*/ 3194526 w 4004151"/>
                <a:gd name="connsiteY23" fmla="*/ 647700 h 1079923"/>
                <a:gd name="connsiteX24" fmla="*/ 3356451 w 4004151"/>
                <a:gd name="connsiteY24" fmla="*/ 714375 h 1079923"/>
                <a:gd name="connsiteX25" fmla="*/ 3499326 w 4004151"/>
                <a:gd name="connsiteY25" fmla="*/ 485775 h 1079923"/>
                <a:gd name="connsiteX26" fmla="*/ 3594576 w 4004151"/>
                <a:gd name="connsiteY26" fmla="*/ 390525 h 1079923"/>
                <a:gd name="connsiteX27" fmla="*/ 3708876 w 4004151"/>
                <a:gd name="connsiteY27" fmla="*/ 333375 h 1079923"/>
                <a:gd name="connsiteX28" fmla="*/ 3832701 w 4004151"/>
                <a:gd name="connsiteY28" fmla="*/ 371475 h 1079923"/>
                <a:gd name="connsiteX29" fmla="*/ 4004151 w 4004151"/>
                <a:gd name="connsiteY29" fmla="*/ 523875 h 1079923"/>
                <a:gd name="connsiteX0" fmla="*/ 794226 w 3832701"/>
                <a:gd name="connsiteY0" fmla="*/ 0 h 1079923"/>
                <a:gd name="connsiteX1" fmla="*/ 537051 w 3832701"/>
                <a:gd name="connsiteY1" fmla="*/ 38100 h 1079923"/>
                <a:gd name="connsiteX2" fmla="*/ 308451 w 3832701"/>
                <a:gd name="connsiteY2" fmla="*/ 123825 h 1079923"/>
                <a:gd name="connsiteX3" fmla="*/ 127476 w 3832701"/>
                <a:gd name="connsiteY3" fmla="*/ 266700 h 1079923"/>
                <a:gd name="connsiteX4" fmla="*/ 13176 w 3832701"/>
                <a:gd name="connsiteY4" fmla="*/ 476250 h 1079923"/>
                <a:gd name="connsiteX5" fmla="*/ 22701 w 3832701"/>
                <a:gd name="connsiteY5" fmla="*/ 733425 h 1079923"/>
                <a:gd name="connsiteX6" fmla="*/ 194151 w 3832701"/>
                <a:gd name="connsiteY6" fmla="*/ 933450 h 1079923"/>
                <a:gd name="connsiteX7" fmla="*/ 375126 w 3832701"/>
                <a:gd name="connsiteY7" fmla="*/ 962025 h 1079923"/>
                <a:gd name="connsiteX8" fmla="*/ 660876 w 3832701"/>
                <a:gd name="connsiteY8" fmla="*/ 866775 h 1079923"/>
                <a:gd name="connsiteX9" fmla="*/ 889476 w 3832701"/>
                <a:gd name="connsiteY9" fmla="*/ 781050 h 1079923"/>
                <a:gd name="connsiteX10" fmla="*/ 1079976 w 3832701"/>
                <a:gd name="connsiteY10" fmla="*/ 752475 h 1079923"/>
                <a:gd name="connsiteX11" fmla="*/ 1251426 w 3832701"/>
                <a:gd name="connsiteY11" fmla="*/ 762000 h 1079923"/>
                <a:gd name="connsiteX12" fmla="*/ 1356201 w 3832701"/>
                <a:gd name="connsiteY12" fmla="*/ 838200 h 1079923"/>
                <a:gd name="connsiteX13" fmla="*/ 1441926 w 3832701"/>
                <a:gd name="connsiteY13" fmla="*/ 971550 h 1079923"/>
                <a:gd name="connsiteX14" fmla="*/ 1622901 w 3832701"/>
                <a:gd name="connsiteY14" fmla="*/ 1066800 h 1079923"/>
                <a:gd name="connsiteX15" fmla="*/ 1784826 w 3832701"/>
                <a:gd name="connsiteY15" fmla="*/ 1066800 h 1079923"/>
                <a:gd name="connsiteX16" fmla="*/ 1984851 w 3832701"/>
                <a:gd name="connsiteY16" fmla="*/ 952500 h 1079923"/>
                <a:gd name="connsiteX17" fmla="*/ 2108676 w 3832701"/>
                <a:gd name="connsiteY17" fmla="*/ 847725 h 1079923"/>
                <a:gd name="connsiteX18" fmla="*/ 2184876 w 3832701"/>
                <a:gd name="connsiteY18" fmla="*/ 676275 h 1079923"/>
                <a:gd name="connsiteX19" fmla="*/ 2337276 w 3832701"/>
                <a:gd name="connsiteY19" fmla="*/ 542925 h 1079923"/>
                <a:gd name="connsiteX20" fmla="*/ 2584926 w 3832701"/>
                <a:gd name="connsiteY20" fmla="*/ 495300 h 1079923"/>
                <a:gd name="connsiteX21" fmla="*/ 2823051 w 3832701"/>
                <a:gd name="connsiteY21" fmla="*/ 504825 h 1079923"/>
                <a:gd name="connsiteX22" fmla="*/ 3070701 w 3832701"/>
                <a:gd name="connsiteY22" fmla="*/ 581025 h 1079923"/>
                <a:gd name="connsiteX23" fmla="*/ 3194526 w 3832701"/>
                <a:gd name="connsiteY23" fmla="*/ 647700 h 1079923"/>
                <a:gd name="connsiteX24" fmla="*/ 3356451 w 3832701"/>
                <a:gd name="connsiteY24" fmla="*/ 714375 h 1079923"/>
                <a:gd name="connsiteX25" fmla="*/ 3499326 w 3832701"/>
                <a:gd name="connsiteY25" fmla="*/ 485775 h 1079923"/>
                <a:gd name="connsiteX26" fmla="*/ 3594576 w 3832701"/>
                <a:gd name="connsiteY26" fmla="*/ 390525 h 1079923"/>
                <a:gd name="connsiteX27" fmla="*/ 3708876 w 3832701"/>
                <a:gd name="connsiteY27" fmla="*/ 333375 h 1079923"/>
                <a:gd name="connsiteX28" fmla="*/ 3832701 w 3832701"/>
                <a:gd name="connsiteY28" fmla="*/ 371475 h 1079923"/>
                <a:gd name="connsiteX0" fmla="*/ 794226 w 3708876"/>
                <a:gd name="connsiteY0" fmla="*/ 0 h 1079923"/>
                <a:gd name="connsiteX1" fmla="*/ 537051 w 3708876"/>
                <a:gd name="connsiteY1" fmla="*/ 38100 h 1079923"/>
                <a:gd name="connsiteX2" fmla="*/ 308451 w 3708876"/>
                <a:gd name="connsiteY2" fmla="*/ 123825 h 1079923"/>
                <a:gd name="connsiteX3" fmla="*/ 127476 w 3708876"/>
                <a:gd name="connsiteY3" fmla="*/ 266700 h 1079923"/>
                <a:gd name="connsiteX4" fmla="*/ 13176 w 3708876"/>
                <a:gd name="connsiteY4" fmla="*/ 476250 h 1079923"/>
                <a:gd name="connsiteX5" fmla="*/ 22701 w 3708876"/>
                <a:gd name="connsiteY5" fmla="*/ 733425 h 1079923"/>
                <a:gd name="connsiteX6" fmla="*/ 194151 w 3708876"/>
                <a:gd name="connsiteY6" fmla="*/ 933450 h 1079923"/>
                <a:gd name="connsiteX7" fmla="*/ 375126 w 3708876"/>
                <a:gd name="connsiteY7" fmla="*/ 962025 h 1079923"/>
                <a:gd name="connsiteX8" fmla="*/ 660876 w 3708876"/>
                <a:gd name="connsiteY8" fmla="*/ 866775 h 1079923"/>
                <a:gd name="connsiteX9" fmla="*/ 889476 w 3708876"/>
                <a:gd name="connsiteY9" fmla="*/ 781050 h 1079923"/>
                <a:gd name="connsiteX10" fmla="*/ 1079976 w 3708876"/>
                <a:gd name="connsiteY10" fmla="*/ 752475 h 1079923"/>
                <a:gd name="connsiteX11" fmla="*/ 1251426 w 3708876"/>
                <a:gd name="connsiteY11" fmla="*/ 762000 h 1079923"/>
                <a:gd name="connsiteX12" fmla="*/ 1356201 w 3708876"/>
                <a:gd name="connsiteY12" fmla="*/ 838200 h 1079923"/>
                <a:gd name="connsiteX13" fmla="*/ 1441926 w 3708876"/>
                <a:gd name="connsiteY13" fmla="*/ 971550 h 1079923"/>
                <a:gd name="connsiteX14" fmla="*/ 1622901 w 3708876"/>
                <a:gd name="connsiteY14" fmla="*/ 1066800 h 1079923"/>
                <a:gd name="connsiteX15" fmla="*/ 1784826 w 3708876"/>
                <a:gd name="connsiteY15" fmla="*/ 1066800 h 1079923"/>
                <a:gd name="connsiteX16" fmla="*/ 1984851 w 3708876"/>
                <a:gd name="connsiteY16" fmla="*/ 952500 h 1079923"/>
                <a:gd name="connsiteX17" fmla="*/ 2108676 w 3708876"/>
                <a:gd name="connsiteY17" fmla="*/ 847725 h 1079923"/>
                <a:gd name="connsiteX18" fmla="*/ 2184876 w 3708876"/>
                <a:gd name="connsiteY18" fmla="*/ 676275 h 1079923"/>
                <a:gd name="connsiteX19" fmla="*/ 2337276 w 3708876"/>
                <a:gd name="connsiteY19" fmla="*/ 542925 h 1079923"/>
                <a:gd name="connsiteX20" fmla="*/ 2584926 w 3708876"/>
                <a:gd name="connsiteY20" fmla="*/ 495300 h 1079923"/>
                <a:gd name="connsiteX21" fmla="*/ 2823051 w 3708876"/>
                <a:gd name="connsiteY21" fmla="*/ 504825 h 1079923"/>
                <a:gd name="connsiteX22" fmla="*/ 3070701 w 3708876"/>
                <a:gd name="connsiteY22" fmla="*/ 581025 h 1079923"/>
                <a:gd name="connsiteX23" fmla="*/ 3194526 w 3708876"/>
                <a:gd name="connsiteY23" fmla="*/ 647700 h 1079923"/>
                <a:gd name="connsiteX24" fmla="*/ 3356451 w 3708876"/>
                <a:gd name="connsiteY24" fmla="*/ 714375 h 1079923"/>
                <a:gd name="connsiteX25" fmla="*/ 3499326 w 3708876"/>
                <a:gd name="connsiteY25" fmla="*/ 485775 h 1079923"/>
                <a:gd name="connsiteX26" fmla="*/ 3594576 w 3708876"/>
                <a:gd name="connsiteY26" fmla="*/ 390525 h 1079923"/>
                <a:gd name="connsiteX27" fmla="*/ 3708876 w 3708876"/>
                <a:gd name="connsiteY27" fmla="*/ 333375 h 1079923"/>
                <a:gd name="connsiteX0" fmla="*/ 794226 w 3594576"/>
                <a:gd name="connsiteY0" fmla="*/ 0 h 1079923"/>
                <a:gd name="connsiteX1" fmla="*/ 537051 w 3594576"/>
                <a:gd name="connsiteY1" fmla="*/ 38100 h 1079923"/>
                <a:gd name="connsiteX2" fmla="*/ 308451 w 3594576"/>
                <a:gd name="connsiteY2" fmla="*/ 123825 h 1079923"/>
                <a:gd name="connsiteX3" fmla="*/ 127476 w 3594576"/>
                <a:gd name="connsiteY3" fmla="*/ 266700 h 1079923"/>
                <a:gd name="connsiteX4" fmla="*/ 13176 w 3594576"/>
                <a:gd name="connsiteY4" fmla="*/ 476250 h 1079923"/>
                <a:gd name="connsiteX5" fmla="*/ 22701 w 3594576"/>
                <a:gd name="connsiteY5" fmla="*/ 733425 h 1079923"/>
                <a:gd name="connsiteX6" fmla="*/ 194151 w 3594576"/>
                <a:gd name="connsiteY6" fmla="*/ 933450 h 1079923"/>
                <a:gd name="connsiteX7" fmla="*/ 375126 w 3594576"/>
                <a:gd name="connsiteY7" fmla="*/ 962025 h 1079923"/>
                <a:gd name="connsiteX8" fmla="*/ 660876 w 3594576"/>
                <a:gd name="connsiteY8" fmla="*/ 866775 h 1079923"/>
                <a:gd name="connsiteX9" fmla="*/ 889476 w 3594576"/>
                <a:gd name="connsiteY9" fmla="*/ 781050 h 1079923"/>
                <a:gd name="connsiteX10" fmla="*/ 1079976 w 3594576"/>
                <a:gd name="connsiteY10" fmla="*/ 752475 h 1079923"/>
                <a:gd name="connsiteX11" fmla="*/ 1251426 w 3594576"/>
                <a:gd name="connsiteY11" fmla="*/ 762000 h 1079923"/>
                <a:gd name="connsiteX12" fmla="*/ 1356201 w 3594576"/>
                <a:gd name="connsiteY12" fmla="*/ 838200 h 1079923"/>
                <a:gd name="connsiteX13" fmla="*/ 1441926 w 3594576"/>
                <a:gd name="connsiteY13" fmla="*/ 971550 h 1079923"/>
                <a:gd name="connsiteX14" fmla="*/ 1622901 w 3594576"/>
                <a:gd name="connsiteY14" fmla="*/ 1066800 h 1079923"/>
                <a:gd name="connsiteX15" fmla="*/ 1784826 w 3594576"/>
                <a:gd name="connsiteY15" fmla="*/ 1066800 h 1079923"/>
                <a:gd name="connsiteX16" fmla="*/ 1984851 w 3594576"/>
                <a:gd name="connsiteY16" fmla="*/ 952500 h 1079923"/>
                <a:gd name="connsiteX17" fmla="*/ 2108676 w 3594576"/>
                <a:gd name="connsiteY17" fmla="*/ 847725 h 1079923"/>
                <a:gd name="connsiteX18" fmla="*/ 2184876 w 3594576"/>
                <a:gd name="connsiteY18" fmla="*/ 676275 h 1079923"/>
                <a:gd name="connsiteX19" fmla="*/ 2337276 w 3594576"/>
                <a:gd name="connsiteY19" fmla="*/ 542925 h 1079923"/>
                <a:gd name="connsiteX20" fmla="*/ 2584926 w 3594576"/>
                <a:gd name="connsiteY20" fmla="*/ 495300 h 1079923"/>
                <a:gd name="connsiteX21" fmla="*/ 2823051 w 3594576"/>
                <a:gd name="connsiteY21" fmla="*/ 504825 h 1079923"/>
                <a:gd name="connsiteX22" fmla="*/ 3070701 w 3594576"/>
                <a:gd name="connsiteY22" fmla="*/ 581025 h 1079923"/>
                <a:gd name="connsiteX23" fmla="*/ 3194526 w 3594576"/>
                <a:gd name="connsiteY23" fmla="*/ 647700 h 1079923"/>
                <a:gd name="connsiteX24" fmla="*/ 3356451 w 3594576"/>
                <a:gd name="connsiteY24" fmla="*/ 714375 h 1079923"/>
                <a:gd name="connsiteX25" fmla="*/ 3499326 w 3594576"/>
                <a:gd name="connsiteY25" fmla="*/ 485775 h 1079923"/>
                <a:gd name="connsiteX26" fmla="*/ 3594576 w 3594576"/>
                <a:gd name="connsiteY26" fmla="*/ 390525 h 1079923"/>
                <a:gd name="connsiteX0" fmla="*/ 794226 w 3499326"/>
                <a:gd name="connsiteY0" fmla="*/ 0 h 1079923"/>
                <a:gd name="connsiteX1" fmla="*/ 537051 w 3499326"/>
                <a:gd name="connsiteY1" fmla="*/ 38100 h 1079923"/>
                <a:gd name="connsiteX2" fmla="*/ 308451 w 3499326"/>
                <a:gd name="connsiteY2" fmla="*/ 123825 h 1079923"/>
                <a:gd name="connsiteX3" fmla="*/ 127476 w 3499326"/>
                <a:gd name="connsiteY3" fmla="*/ 266700 h 1079923"/>
                <a:gd name="connsiteX4" fmla="*/ 13176 w 3499326"/>
                <a:gd name="connsiteY4" fmla="*/ 476250 h 1079923"/>
                <a:gd name="connsiteX5" fmla="*/ 22701 w 3499326"/>
                <a:gd name="connsiteY5" fmla="*/ 733425 h 1079923"/>
                <a:gd name="connsiteX6" fmla="*/ 194151 w 3499326"/>
                <a:gd name="connsiteY6" fmla="*/ 933450 h 1079923"/>
                <a:gd name="connsiteX7" fmla="*/ 375126 w 3499326"/>
                <a:gd name="connsiteY7" fmla="*/ 962025 h 1079923"/>
                <a:gd name="connsiteX8" fmla="*/ 660876 w 3499326"/>
                <a:gd name="connsiteY8" fmla="*/ 866775 h 1079923"/>
                <a:gd name="connsiteX9" fmla="*/ 889476 w 3499326"/>
                <a:gd name="connsiteY9" fmla="*/ 781050 h 1079923"/>
                <a:gd name="connsiteX10" fmla="*/ 1079976 w 3499326"/>
                <a:gd name="connsiteY10" fmla="*/ 752475 h 1079923"/>
                <a:gd name="connsiteX11" fmla="*/ 1251426 w 3499326"/>
                <a:gd name="connsiteY11" fmla="*/ 762000 h 1079923"/>
                <a:gd name="connsiteX12" fmla="*/ 1356201 w 3499326"/>
                <a:gd name="connsiteY12" fmla="*/ 838200 h 1079923"/>
                <a:gd name="connsiteX13" fmla="*/ 1441926 w 3499326"/>
                <a:gd name="connsiteY13" fmla="*/ 971550 h 1079923"/>
                <a:gd name="connsiteX14" fmla="*/ 1622901 w 3499326"/>
                <a:gd name="connsiteY14" fmla="*/ 1066800 h 1079923"/>
                <a:gd name="connsiteX15" fmla="*/ 1784826 w 3499326"/>
                <a:gd name="connsiteY15" fmla="*/ 1066800 h 1079923"/>
                <a:gd name="connsiteX16" fmla="*/ 1984851 w 3499326"/>
                <a:gd name="connsiteY16" fmla="*/ 952500 h 1079923"/>
                <a:gd name="connsiteX17" fmla="*/ 2108676 w 3499326"/>
                <a:gd name="connsiteY17" fmla="*/ 847725 h 1079923"/>
                <a:gd name="connsiteX18" fmla="*/ 2184876 w 3499326"/>
                <a:gd name="connsiteY18" fmla="*/ 676275 h 1079923"/>
                <a:gd name="connsiteX19" fmla="*/ 2337276 w 3499326"/>
                <a:gd name="connsiteY19" fmla="*/ 542925 h 1079923"/>
                <a:gd name="connsiteX20" fmla="*/ 2584926 w 3499326"/>
                <a:gd name="connsiteY20" fmla="*/ 495300 h 1079923"/>
                <a:gd name="connsiteX21" fmla="*/ 2823051 w 3499326"/>
                <a:gd name="connsiteY21" fmla="*/ 504825 h 1079923"/>
                <a:gd name="connsiteX22" fmla="*/ 3070701 w 3499326"/>
                <a:gd name="connsiteY22" fmla="*/ 581025 h 1079923"/>
                <a:gd name="connsiteX23" fmla="*/ 3194526 w 3499326"/>
                <a:gd name="connsiteY23" fmla="*/ 647700 h 1079923"/>
                <a:gd name="connsiteX24" fmla="*/ 3356451 w 3499326"/>
                <a:gd name="connsiteY24" fmla="*/ 714375 h 1079923"/>
                <a:gd name="connsiteX25" fmla="*/ 3499326 w 3499326"/>
                <a:gd name="connsiteY25" fmla="*/ 485775 h 1079923"/>
                <a:gd name="connsiteX0" fmla="*/ 794226 w 3566001"/>
                <a:gd name="connsiteY0" fmla="*/ 0 h 1079923"/>
                <a:gd name="connsiteX1" fmla="*/ 537051 w 3566001"/>
                <a:gd name="connsiteY1" fmla="*/ 38100 h 1079923"/>
                <a:gd name="connsiteX2" fmla="*/ 308451 w 3566001"/>
                <a:gd name="connsiteY2" fmla="*/ 123825 h 1079923"/>
                <a:gd name="connsiteX3" fmla="*/ 127476 w 3566001"/>
                <a:gd name="connsiteY3" fmla="*/ 266700 h 1079923"/>
                <a:gd name="connsiteX4" fmla="*/ 13176 w 3566001"/>
                <a:gd name="connsiteY4" fmla="*/ 476250 h 1079923"/>
                <a:gd name="connsiteX5" fmla="*/ 22701 w 3566001"/>
                <a:gd name="connsiteY5" fmla="*/ 733425 h 1079923"/>
                <a:gd name="connsiteX6" fmla="*/ 194151 w 3566001"/>
                <a:gd name="connsiteY6" fmla="*/ 933450 h 1079923"/>
                <a:gd name="connsiteX7" fmla="*/ 375126 w 3566001"/>
                <a:gd name="connsiteY7" fmla="*/ 962025 h 1079923"/>
                <a:gd name="connsiteX8" fmla="*/ 660876 w 3566001"/>
                <a:gd name="connsiteY8" fmla="*/ 866775 h 1079923"/>
                <a:gd name="connsiteX9" fmla="*/ 889476 w 3566001"/>
                <a:gd name="connsiteY9" fmla="*/ 781050 h 1079923"/>
                <a:gd name="connsiteX10" fmla="*/ 1079976 w 3566001"/>
                <a:gd name="connsiteY10" fmla="*/ 752475 h 1079923"/>
                <a:gd name="connsiteX11" fmla="*/ 1251426 w 3566001"/>
                <a:gd name="connsiteY11" fmla="*/ 762000 h 1079923"/>
                <a:gd name="connsiteX12" fmla="*/ 1356201 w 3566001"/>
                <a:gd name="connsiteY12" fmla="*/ 838200 h 1079923"/>
                <a:gd name="connsiteX13" fmla="*/ 1441926 w 3566001"/>
                <a:gd name="connsiteY13" fmla="*/ 971550 h 1079923"/>
                <a:gd name="connsiteX14" fmla="*/ 1622901 w 3566001"/>
                <a:gd name="connsiteY14" fmla="*/ 1066800 h 1079923"/>
                <a:gd name="connsiteX15" fmla="*/ 1784826 w 3566001"/>
                <a:gd name="connsiteY15" fmla="*/ 1066800 h 1079923"/>
                <a:gd name="connsiteX16" fmla="*/ 1984851 w 3566001"/>
                <a:gd name="connsiteY16" fmla="*/ 952500 h 1079923"/>
                <a:gd name="connsiteX17" fmla="*/ 2108676 w 3566001"/>
                <a:gd name="connsiteY17" fmla="*/ 847725 h 1079923"/>
                <a:gd name="connsiteX18" fmla="*/ 2184876 w 3566001"/>
                <a:gd name="connsiteY18" fmla="*/ 676275 h 1079923"/>
                <a:gd name="connsiteX19" fmla="*/ 2337276 w 3566001"/>
                <a:gd name="connsiteY19" fmla="*/ 542925 h 1079923"/>
                <a:gd name="connsiteX20" fmla="*/ 2584926 w 3566001"/>
                <a:gd name="connsiteY20" fmla="*/ 495300 h 1079923"/>
                <a:gd name="connsiteX21" fmla="*/ 2823051 w 3566001"/>
                <a:gd name="connsiteY21" fmla="*/ 504825 h 1079923"/>
                <a:gd name="connsiteX22" fmla="*/ 3070701 w 3566001"/>
                <a:gd name="connsiteY22" fmla="*/ 581025 h 1079923"/>
                <a:gd name="connsiteX23" fmla="*/ 3194526 w 3566001"/>
                <a:gd name="connsiteY23" fmla="*/ 647700 h 1079923"/>
                <a:gd name="connsiteX24" fmla="*/ 3356451 w 3566001"/>
                <a:gd name="connsiteY24" fmla="*/ 714375 h 1079923"/>
                <a:gd name="connsiteX25" fmla="*/ 3566001 w 3566001"/>
                <a:gd name="connsiteY25" fmla="*/ 580482 h 1079923"/>
                <a:gd name="connsiteX0" fmla="*/ 794226 w 3358661"/>
                <a:gd name="connsiteY0" fmla="*/ 0 h 1079923"/>
                <a:gd name="connsiteX1" fmla="*/ 537051 w 3358661"/>
                <a:gd name="connsiteY1" fmla="*/ 38100 h 1079923"/>
                <a:gd name="connsiteX2" fmla="*/ 308451 w 3358661"/>
                <a:gd name="connsiteY2" fmla="*/ 123825 h 1079923"/>
                <a:gd name="connsiteX3" fmla="*/ 127476 w 3358661"/>
                <a:gd name="connsiteY3" fmla="*/ 266700 h 1079923"/>
                <a:gd name="connsiteX4" fmla="*/ 13176 w 3358661"/>
                <a:gd name="connsiteY4" fmla="*/ 476250 h 1079923"/>
                <a:gd name="connsiteX5" fmla="*/ 22701 w 3358661"/>
                <a:gd name="connsiteY5" fmla="*/ 733425 h 1079923"/>
                <a:gd name="connsiteX6" fmla="*/ 194151 w 3358661"/>
                <a:gd name="connsiteY6" fmla="*/ 933450 h 1079923"/>
                <a:gd name="connsiteX7" fmla="*/ 375126 w 3358661"/>
                <a:gd name="connsiteY7" fmla="*/ 962025 h 1079923"/>
                <a:gd name="connsiteX8" fmla="*/ 660876 w 3358661"/>
                <a:gd name="connsiteY8" fmla="*/ 866775 h 1079923"/>
                <a:gd name="connsiteX9" fmla="*/ 889476 w 3358661"/>
                <a:gd name="connsiteY9" fmla="*/ 781050 h 1079923"/>
                <a:gd name="connsiteX10" fmla="*/ 1079976 w 3358661"/>
                <a:gd name="connsiteY10" fmla="*/ 752475 h 1079923"/>
                <a:gd name="connsiteX11" fmla="*/ 1251426 w 3358661"/>
                <a:gd name="connsiteY11" fmla="*/ 762000 h 1079923"/>
                <a:gd name="connsiteX12" fmla="*/ 1356201 w 3358661"/>
                <a:gd name="connsiteY12" fmla="*/ 838200 h 1079923"/>
                <a:gd name="connsiteX13" fmla="*/ 1441926 w 3358661"/>
                <a:gd name="connsiteY13" fmla="*/ 971550 h 1079923"/>
                <a:gd name="connsiteX14" fmla="*/ 1622901 w 3358661"/>
                <a:gd name="connsiteY14" fmla="*/ 1066800 h 1079923"/>
                <a:gd name="connsiteX15" fmla="*/ 1784826 w 3358661"/>
                <a:gd name="connsiteY15" fmla="*/ 1066800 h 1079923"/>
                <a:gd name="connsiteX16" fmla="*/ 1984851 w 3358661"/>
                <a:gd name="connsiteY16" fmla="*/ 952500 h 1079923"/>
                <a:gd name="connsiteX17" fmla="*/ 2108676 w 3358661"/>
                <a:gd name="connsiteY17" fmla="*/ 847725 h 1079923"/>
                <a:gd name="connsiteX18" fmla="*/ 2184876 w 3358661"/>
                <a:gd name="connsiteY18" fmla="*/ 676275 h 1079923"/>
                <a:gd name="connsiteX19" fmla="*/ 2337276 w 3358661"/>
                <a:gd name="connsiteY19" fmla="*/ 542925 h 1079923"/>
                <a:gd name="connsiteX20" fmla="*/ 2584926 w 3358661"/>
                <a:gd name="connsiteY20" fmla="*/ 495300 h 1079923"/>
                <a:gd name="connsiteX21" fmla="*/ 2823051 w 3358661"/>
                <a:gd name="connsiteY21" fmla="*/ 504825 h 1079923"/>
                <a:gd name="connsiteX22" fmla="*/ 3070701 w 3358661"/>
                <a:gd name="connsiteY22" fmla="*/ 581025 h 1079923"/>
                <a:gd name="connsiteX23" fmla="*/ 3194526 w 3358661"/>
                <a:gd name="connsiteY23" fmla="*/ 647700 h 1079923"/>
                <a:gd name="connsiteX24" fmla="*/ 3356451 w 3358661"/>
                <a:gd name="connsiteY24" fmla="*/ 714375 h 1079923"/>
                <a:gd name="connsiteX25" fmla="*/ 2198520 w 3358661"/>
                <a:gd name="connsiteY25" fmla="*/ 610266 h 1079923"/>
                <a:gd name="connsiteX0" fmla="*/ 794226 w 3271286"/>
                <a:gd name="connsiteY0" fmla="*/ 0 h 1079923"/>
                <a:gd name="connsiteX1" fmla="*/ 537051 w 3271286"/>
                <a:gd name="connsiteY1" fmla="*/ 38100 h 1079923"/>
                <a:gd name="connsiteX2" fmla="*/ 308451 w 3271286"/>
                <a:gd name="connsiteY2" fmla="*/ 123825 h 1079923"/>
                <a:gd name="connsiteX3" fmla="*/ 127476 w 3271286"/>
                <a:gd name="connsiteY3" fmla="*/ 266700 h 1079923"/>
                <a:gd name="connsiteX4" fmla="*/ 13176 w 3271286"/>
                <a:gd name="connsiteY4" fmla="*/ 476250 h 1079923"/>
                <a:gd name="connsiteX5" fmla="*/ 22701 w 3271286"/>
                <a:gd name="connsiteY5" fmla="*/ 733425 h 1079923"/>
                <a:gd name="connsiteX6" fmla="*/ 194151 w 3271286"/>
                <a:gd name="connsiteY6" fmla="*/ 933450 h 1079923"/>
                <a:gd name="connsiteX7" fmla="*/ 375126 w 3271286"/>
                <a:gd name="connsiteY7" fmla="*/ 962025 h 1079923"/>
                <a:gd name="connsiteX8" fmla="*/ 660876 w 3271286"/>
                <a:gd name="connsiteY8" fmla="*/ 866775 h 1079923"/>
                <a:gd name="connsiteX9" fmla="*/ 889476 w 3271286"/>
                <a:gd name="connsiteY9" fmla="*/ 781050 h 1079923"/>
                <a:gd name="connsiteX10" fmla="*/ 1079976 w 3271286"/>
                <a:gd name="connsiteY10" fmla="*/ 752475 h 1079923"/>
                <a:gd name="connsiteX11" fmla="*/ 1251426 w 3271286"/>
                <a:gd name="connsiteY11" fmla="*/ 762000 h 1079923"/>
                <a:gd name="connsiteX12" fmla="*/ 1356201 w 3271286"/>
                <a:gd name="connsiteY12" fmla="*/ 838200 h 1079923"/>
                <a:gd name="connsiteX13" fmla="*/ 1441926 w 3271286"/>
                <a:gd name="connsiteY13" fmla="*/ 971550 h 1079923"/>
                <a:gd name="connsiteX14" fmla="*/ 1622901 w 3271286"/>
                <a:gd name="connsiteY14" fmla="*/ 1066800 h 1079923"/>
                <a:gd name="connsiteX15" fmla="*/ 1784826 w 3271286"/>
                <a:gd name="connsiteY15" fmla="*/ 1066800 h 1079923"/>
                <a:gd name="connsiteX16" fmla="*/ 1984851 w 3271286"/>
                <a:gd name="connsiteY16" fmla="*/ 952500 h 1079923"/>
                <a:gd name="connsiteX17" fmla="*/ 2108676 w 3271286"/>
                <a:gd name="connsiteY17" fmla="*/ 847725 h 1079923"/>
                <a:gd name="connsiteX18" fmla="*/ 2184876 w 3271286"/>
                <a:gd name="connsiteY18" fmla="*/ 676275 h 1079923"/>
                <a:gd name="connsiteX19" fmla="*/ 2337276 w 3271286"/>
                <a:gd name="connsiteY19" fmla="*/ 542925 h 1079923"/>
                <a:gd name="connsiteX20" fmla="*/ 2584926 w 3271286"/>
                <a:gd name="connsiteY20" fmla="*/ 495300 h 1079923"/>
                <a:gd name="connsiteX21" fmla="*/ 2823051 w 3271286"/>
                <a:gd name="connsiteY21" fmla="*/ 504825 h 1079923"/>
                <a:gd name="connsiteX22" fmla="*/ 3070701 w 3271286"/>
                <a:gd name="connsiteY22" fmla="*/ 581025 h 1079923"/>
                <a:gd name="connsiteX23" fmla="*/ 3194526 w 3271286"/>
                <a:gd name="connsiteY23" fmla="*/ 647700 h 1079923"/>
                <a:gd name="connsiteX24" fmla="*/ 1832451 w 3271286"/>
                <a:gd name="connsiteY24" fmla="*/ 625021 h 1079923"/>
                <a:gd name="connsiteX25" fmla="*/ 2198520 w 3271286"/>
                <a:gd name="connsiteY25" fmla="*/ 610266 h 1079923"/>
                <a:gd name="connsiteX0" fmla="*/ 794226 w 3278039"/>
                <a:gd name="connsiteY0" fmla="*/ 0 h 1079923"/>
                <a:gd name="connsiteX1" fmla="*/ 537051 w 3278039"/>
                <a:gd name="connsiteY1" fmla="*/ 38100 h 1079923"/>
                <a:gd name="connsiteX2" fmla="*/ 308451 w 3278039"/>
                <a:gd name="connsiteY2" fmla="*/ 123825 h 1079923"/>
                <a:gd name="connsiteX3" fmla="*/ 127476 w 3278039"/>
                <a:gd name="connsiteY3" fmla="*/ 266700 h 1079923"/>
                <a:gd name="connsiteX4" fmla="*/ 13176 w 3278039"/>
                <a:gd name="connsiteY4" fmla="*/ 476250 h 1079923"/>
                <a:gd name="connsiteX5" fmla="*/ 22701 w 3278039"/>
                <a:gd name="connsiteY5" fmla="*/ 733425 h 1079923"/>
                <a:gd name="connsiteX6" fmla="*/ 194151 w 3278039"/>
                <a:gd name="connsiteY6" fmla="*/ 933450 h 1079923"/>
                <a:gd name="connsiteX7" fmla="*/ 375126 w 3278039"/>
                <a:gd name="connsiteY7" fmla="*/ 962025 h 1079923"/>
                <a:gd name="connsiteX8" fmla="*/ 660876 w 3278039"/>
                <a:gd name="connsiteY8" fmla="*/ 866775 h 1079923"/>
                <a:gd name="connsiteX9" fmla="*/ 889476 w 3278039"/>
                <a:gd name="connsiteY9" fmla="*/ 781050 h 1079923"/>
                <a:gd name="connsiteX10" fmla="*/ 1079976 w 3278039"/>
                <a:gd name="connsiteY10" fmla="*/ 752475 h 1079923"/>
                <a:gd name="connsiteX11" fmla="*/ 1251426 w 3278039"/>
                <a:gd name="connsiteY11" fmla="*/ 762000 h 1079923"/>
                <a:gd name="connsiteX12" fmla="*/ 1356201 w 3278039"/>
                <a:gd name="connsiteY12" fmla="*/ 838200 h 1079923"/>
                <a:gd name="connsiteX13" fmla="*/ 1441926 w 3278039"/>
                <a:gd name="connsiteY13" fmla="*/ 971550 h 1079923"/>
                <a:gd name="connsiteX14" fmla="*/ 1622901 w 3278039"/>
                <a:gd name="connsiteY14" fmla="*/ 1066800 h 1079923"/>
                <a:gd name="connsiteX15" fmla="*/ 1784826 w 3278039"/>
                <a:gd name="connsiteY15" fmla="*/ 1066800 h 1079923"/>
                <a:gd name="connsiteX16" fmla="*/ 1984851 w 3278039"/>
                <a:gd name="connsiteY16" fmla="*/ 952500 h 1079923"/>
                <a:gd name="connsiteX17" fmla="*/ 2108676 w 3278039"/>
                <a:gd name="connsiteY17" fmla="*/ 847725 h 1079923"/>
                <a:gd name="connsiteX18" fmla="*/ 2184876 w 3278039"/>
                <a:gd name="connsiteY18" fmla="*/ 676275 h 1079923"/>
                <a:gd name="connsiteX19" fmla="*/ 2337276 w 3278039"/>
                <a:gd name="connsiteY19" fmla="*/ 542925 h 1079923"/>
                <a:gd name="connsiteX20" fmla="*/ 2584926 w 3278039"/>
                <a:gd name="connsiteY20" fmla="*/ 495300 h 1079923"/>
                <a:gd name="connsiteX21" fmla="*/ 3070701 w 3278039"/>
                <a:gd name="connsiteY21" fmla="*/ 581025 h 1079923"/>
                <a:gd name="connsiteX22" fmla="*/ 3194526 w 3278039"/>
                <a:gd name="connsiteY22" fmla="*/ 647700 h 1079923"/>
                <a:gd name="connsiteX23" fmla="*/ 1832451 w 3278039"/>
                <a:gd name="connsiteY23" fmla="*/ 625021 h 1079923"/>
                <a:gd name="connsiteX24" fmla="*/ 2198520 w 3278039"/>
                <a:gd name="connsiteY24" fmla="*/ 610266 h 1079923"/>
                <a:gd name="connsiteX0" fmla="*/ 794226 w 3286060"/>
                <a:gd name="connsiteY0" fmla="*/ 0 h 1079923"/>
                <a:gd name="connsiteX1" fmla="*/ 537051 w 3286060"/>
                <a:gd name="connsiteY1" fmla="*/ 38100 h 1079923"/>
                <a:gd name="connsiteX2" fmla="*/ 308451 w 3286060"/>
                <a:gd name="connsiteY2" fmla="*/ 123825 h 1079923"/>
                <a:gd name="connsiteX3" fmla="*/ 127476 w 3286060"/>
                <a:gd name="connsiteY3" fmla="*/ 266700 h 1079923"/>
                <a:gd name="connsiteX4" fmla="*/ 13176 w 3286060"/>
                <a:gd name="connsiteY4" fmla="*/ 476250 h 1079923"/>
                <a:gd name="connsiteX5" fmla="*/ 22701 w 3286060"/>
                <a:gd name="connsiteY5" fmla="*/ 733425 h 1079923"/>
                <a:gd name="connsiteX6" fmla="*/ 194151 w 3286060"/>
                <a:gd name="connsiteY6" fmla="*/ 933450 h 1079923"/>
                <a:gd name="connsiteX7" fmla="*/ 375126 w 3286060"/>
                <a:gd name="connsiteY7" fmla="*/ 962025 h 1079923"/>
                <a:gd name="connsiteX8" fmla="*/ 660876 w 3286060"/>
                <a:gd name="connsiteY8" fmla="*/ 866775 h 1079923"/>
                <a:gd name="connsiteX9" fmla="*/ 889476 w 3286060"/>
                <a:gd name="connsiteY9" fmla="*/ 781050 h 1079923"/>
                <a:gd name="connsiteX10" fmla="*/ 1079976 w 3286060"/>
                <a:gd name="connsiteY10" fmla="*/ 752475 h 1079923"/>
                <a:gd name="connsiteX11" fmla="*/ 1251426 w 3286060"/>
                <a:gd name="connsiteY11" fmla="*/ 762000 h 1079923"/>
                <a:gd name="connsiteX12" fmla="*/ 1356201 w 3286060"/>
                <a:gd name="connsiteY12" fmla="*/ 838200 h 1079923"/>
                <a:gd name="connsiteX13" fmla="*/ 1441926 w 3286060"/>
                <a:gd name="connsiteY13" fmla="*/ 971550 h 1079923"/>
                <a:gd name="connsiteX14" fmla="*/ 1622901 w 3286060"/>
                <a:gd name="connsiteY14" fmla="*/ 1066800 h 1079923"/>
                <a:gd name="connsiteX15" fmla="*/ 1784826 w 3286060"/>
                <a:gd name="connsiteY15" fmla="*/ 1066800 h 1079923"/>
                <a:gd name="connsiteX16" fmla="*/ 1984851 w 3286060"/>
                <a:gd name="connsiteY16" fmla="*/ 952500 h 1079923"/>
                <a:gd name="connsiteX17" fmla="*/ 2108676 w 3286060"/>
                <a:gd name="connsiteY17" fmla="*/ 847725 h 1079923"/>
                <a:gd name="connsiteX18" fmla="*/ 2184876 w 3286060"/>
                <a:gd name="connsiteY18" fmla="*/ 676275 h 1079923"/>
                <a:gd name="connsiteX19" fmla="*/ 2337276 w 3286060"/>
                <a:gd name="connsiteY19" fmla="*/ 542925 h 1079923"/>
                <a:gd name="connsiteX20" fmla="*/ 3070701 w 3286060"/>
                <a:gd name="connsiteY20" fmla="*/ 581025 h 1079923"/>
                <a:gd name="connsiteX21" fmla="*/ 3194526 w 3286060"/>
                <a:gd name="connsiteY21" fmla="*/ 647700 h 1079923"/>
                <a:gd name="connsiteX22" fmla="*/ 1832451 w 3286060"/>
                <a:gd name="connsiteY22" fmla="*/ 625021 h 1079923"/>
                <a:gd name="connsiteX23" fmla="*/ 2198520 w 3286060"/>
                <a:gd name="connsiteY23" fmla="*/ 610266 h 1079923"/>
                <a:gd name="connsiteX0" fmla="*/ 794226 w 3077980"/>
                <a:gd name="connsiteY0" fmla="*/ 0 h 1079923"/>
                <a:gd name="connsiteX1" fmla="*/ 537051 w 3077980"/>
                <a:gd name="connsiteY1" fmla="*/ 38100 h 1079923"/>
                <a:gd name="connsiteX2" fmla="*/ 308451 w 3077980"/>
                <a:gd name="connsiteY2" fmla="*/ 123825 h 1079923"/>
                <a:gd name="connsiteX3" fmla="*/ 127476 w 3077980"/>
                <a:gd name="connsiteY3" fmla="*/ 266700 h 1079923"/>
                <a:gd name="connsiteX4" fmla="*/ 13176 w 3077980"/>
                <a:gd name="connsiteY4" fmla="*/ 476250 h 1079923"/>
                <a:gd name="connsiteX5" fmla="*/ 22701 w 3077980"/>
                <a:gd name="connsiteY5" fmla="*/ 733425 h 1079923"/>
                <a:gd name="connsiteX6" fmla="*/ 194151 w 3077980"/>
                <a:gd name="connsiteY6" fmla="*/ 933450 h 1079923"/>
                <a:gd name="connsiteX7" fmla="*/ 375126 w 3077980"/>
                <a:gd name="connsiteY7" fmla="*/ 962025 h 1079923"/>
                <a:gd name="connsiteX8" fmla="*/ 660876 w 3077980"/>
                <a:gd name="connsiteY8" fmla="*/ 866775 h 1079923"/>
                <a:gd name="connsiteX9" fmla="*/ 889476 w 3077980"/>
                <a:gd name="connsiteY9" fmla="*/ 781050 h 1079923"/>
                <a:gd name="connsiteX10" fmla="*/ 1079976 w 3077980"/>
                <a:gd name="connsiteY10" fmla="*/ 752475 h 1079923"/>
                <a:gd name="connsiteX11" fmla="*/ 1251426 w 3077980"/>
                <a:gd name="connsiteY11" fmla="*/ 762000 h 1079923"/>
                <a:gd name="connsiteX12" fmla="*/ 1356201 w 3077980"/>
                <a:gd name="connsiteY12" fmla="*/ 838200 h 1079923"/>
                <a:gd name="connsiteX13" fmla="*/ 1441926 w 3077980"/>
                <a:gd name="connsiteY13" fmla="*/ 971550 h 1079923"/>
                <a:gd name="connsiteX14" fmla="*/ 1622901 w 3077980"/>
                <a:gd name="connsiteY14" fmla="*/ 1066800 h 1079923"/>
                <a:gd name="connsiteX15" fmla="*/ 1784826 w 3077980"/>
                <a:gd name="connsiteY15" fmla="*/ 1066800 h 1079923"/>
                <a:gd name="connsiteX16" fmla="*/ 1984851 w 3077980"/>
                <a:gd name="connsiteY16" fmla="*/ 952500 h 1079923"/>
                <a:gd name="connsiteX17" fmla="*/ 2108676 w 3077980"/>
                <a:gd name="connsiteY17" fmla="*/ 847725 h 1079923"/>
                <a:gd name="connsiteX18" fmla="*/ 2184876 w 3077980"/>
                <a:gd name="connsiteY18" fmla="*/ 676275 h 1079923"/>
                <a:gd name="connsiteX19" fmla="*/ 2337276 w 3077980"/>
                <a:gd name="connsiteY19" fmla="*/ 542925 h 1079923"/>
                <a:gd name="connsiteX20" fmla="*/ 3070701 w 3077980"/>
                <a:gd name="connsiteY20" fmla="*/ 581025 h 1079923"/>
                <a:gd name="connsiteX21" fmla="*/ 1832451 w 3077980"/>
                <a:gd name="connsiteY21" fmla="*/ 625021 h 1079923"/>
                <a:gd name="connsiteX22" fmla="*/ 2198520 w 3077980"/>
                <a:gd name="connsiteY22" fmla="*/ 610266 h 1079923"/>
                <a:gd name="connsiteX0" fmla="*/ 794226 w 2349327"/>
                <a:gd name="connsiteY0" fmla="*/ 0 h 1079923"/>
                <a:gd name="connsiteX1" fmla="*/ 537051 w 2349327"/>
                <a:gd name="connsiteY1" fmla="*/ 38100 h 1079923"/>
                <a:gd name="connsiteX2" fmla="*/ 308451 w 2349327"/>
                <a:gd name="connsiteY2" fmla="*/ 123825 h 1079923"/>
                <a:gd name="connsiteX3" fmla="*/ 127476 w 2349327"/>
                <a:gd name="connsiteY3" fmla="*/ 266700 h 1079923"/>
                <a:gd name="connsiteX4" fmla="*/ 13176 w 2349327"/>
                <a:gd name="connsiteY4" fmla="*/ 476250 h 1079923"/>
                <a:gd name="connsiteX5" fmla="*/ 22701 w 2349327"/>
                <a:gd name="connsiteY5" fmla="*/ 733425 h 1079923"/>
                <a:gd name="connsiteX6" fmla="*/ 194151 w 2349327"/>
                <a:gd name="connsiteY6" fmla="*/ 933450 h 1079923"/>
                <a:gd name="connsiteX7" fmla="*/ 375126 w 2349327"/>
                <a:gd name="connsiteY7" fmla="*/ 962025 h 1079923"/>
                <a:gd name="connsiteX8" fmla="*/ 660876 w 2349327"/>
                <a:gd name="connsiteY8" fmla="*/ 866775 h 1079923"/>
                <a:gd name="connsiteX9" fmla="*/ 889476 w 2349327"/>
                <a:gd name="connsiteY9" fmla="*/ 781050 h 1079923"/>
                <a:gd name="connsiteX10" fmla="*/ 1079976 w 2349327"/>
                <a:gd name="connsiteY10" fmla="*/ 752475 h 1079923"/>
                <a:gd name="connsiteX11" fmla="*/ 1251426 w 2349327"/>
                <a:gd name="connsiteY11" fmla="*/ 762000 h 1079923"/>
                <a:gd name="connsiteX12" fmla="*/ 1356201 w 2349327"/>
                <a:gd name="connsiteY12" fmla="*/ 838200 h 1079923"/>
                <a:gd name="connsiteX13" fmla="*/ 1441926 w 2349327"/>
                <a:gd name="connsiteY13" fmla="*/ 971550 h 1079923"/>
                <a:gd name="connsiteX14" fmla="*/ 1622901 w 2349327"/>
                <a:gd name="connsiteY14" fmla="*/ 1066800 h 1079923"/>
                <a:gd name="connsiteX15" fmla="*/ 1784826 w 2349327"/>
                <a:gd name="connsiteY15" fmla="*/ 1066800 h 1079923"/>
                <a:gd name="connsiteX16" fmla="*/ 1984851 w 2349327"/>
                <a:gd name="connsiteY16" fmla="*/ 952500 h 1079923"/>
                <a:gd name="connsiteX17" fmla="*/ 2108676 w 2349327"/>
                <a:gd name="connsiteY17" fmla="*/ 847725 h 1079923"/>
                <a:gd name="connsiteX18" fmla="*/ 2184876 w 2349327"/>
                <a:gd name="connsiteY18" fmla="*/ 676275 h 1079923"/>
                <a:gd name="connsiteX19" fmla="*/ 2337276 w 2349327"/>
                <a:gd name="connsiteY19" fmla="*/ 542925 h 1079923"/>
                <a:gd name="connsiteX20" fmla="*/ 1832451 w 2349327"/>
                <a:gd name="connsiteY20" fmla="*/ 625021 h 1079923"/>
                <a:gd name="connsiteX21" fmla="*/ 2198520 w 2349327"/>
                <a:gd name="connsiteY21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1832451 w 2198520"/>
                <a:gd name="connsiteY19" fmla="*/ 625021 h 1079923"/>
                <a:gd name="connsiteX20" fmla="*/ 2198520 w 2198520"/>
                <a:gd name="connsiteY20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2198520 w 2198520"/>
                <a:gd name="connsiteY19" fmla="*/ 610266 h 1079923"/>
                <a:gd name="connsiteX0" fmla="*/ 8398 w 2277665"/>
                <a:gd name="connsiteY0" fmla="*/ 466373 h 1059817"/>
                <a:gd name="connsiteX1" fmla="*/ 616196 w 2277665"/>
                <a:gd name="connsiteY1" fmla="*/ 17994 h 1059817"/>
                <a:gd name="connsiteX2" fmla="*/ 387596 w 2277665"/>
                <a:gd name="connsiteY2" fmla="*/ 103719 h 1059817"/>
                <a:gd name="connsiteX3" fmla="*/ 206621 w 2277665"/>
                <a:gd name="connsiteY3" fmla="*/ 246594 h 1059817"/>
                <a:gd name="connsiteX4" fmla="*/ 92321 w 2277665"/>
                <a:gd name="connsiteY4" fmla="*/ 456144 h 1059817"/>
                <a:gd name="connsiteX5" fmla="*/ 101846 w 2277665"/>
                <a:gd name="connsiteY5" fmla="*/ 713319 h 1059817"/>
                <a:gd name="connsiteX6" fmla="*/ 273296 w 2277665"/>
                <a:gd name="connsiteY6" fmla="*/ 913344 h 1059817"/>
                <a:gd name="connsiteX7" fmla="*/ 454271 w 2277665"/>
                <a:gd name="connsiteY7" fmla="*/ 941919 h 1059817"/>
                <a:gd name="connsiteX8" fmla="*/ 740021 w 2277665"/>
                <a:gd name="connsiteY8" fmla="*/ 846669 h 1059817"/>
                <a:gd name="connsiteX9" fmla="*/ 968621 w 2277665"/>
                <a:gd name="connsiteY9" fmla="*/ 760944 h 1059817"/>
                <a:gd name="connsiteX10" fmla="*/ 1159121 w 2277665"/>
                <a:gd name="connsiteY10" fmla="*/ 732369 h 1059817"/>
                <a:gd name="connsiteX11" fmla="*/ 1330571 w 2277665"/>
                <a:gd name="connsiteY11" fmla="*/ 741894 h 1059817"/>
                <a:gd name="connsiteX12" fmla="*/ 1435346 w 2277665"/>
                <a:gd name="connsiteY12" fmla="*/ 818094 h 1059817"/>
                <a:gd name="connsiteX13" fmla="*/ 1521071 w 2277665"/>
                <a:gd name="connsiteY13" fmla="*/ 951444 h 1059817"/>
                <a:gd name="connsiteX14" fmla="*/ 1702046 w 2277665"/>
                <a:gd name="connsiteY14" fmla="*/ 1046694 h 1059817"/>
                <a:gd name="connsiteX15" fmla="*/ 1863971 w 2277665"/>
                <a:gd name="connsiteY15" fmla="*/ 1046694 h 1059817"/>
                <a:gd name="connsiteX16" fmla="*/ 2063996 w 2277665"/>
                <a:gd name="connsiteY16" fmla="*/ 932394 h 1059817"/>
                <a:gd name="connsiteX17" fmla="*/ 2187821 w 2277665"/>
                <a:gd name="connsiteY17" fmla="*/ 827619 h 1059817"/>
                <a:gd name="connsiteX18" fmla="*/ 2264021 w 2277665"/>
                <a:gd name="connsiteY18" fmla="*/ 656169 h 1059817"/>
                <a:gd name="connsiteX19" fmla="*/ 2277665 w 2277665"/>
                <a:gd name="connsiteY19" fmla="*/ 590160 h 1059817"/>
                <a:gd name="connsiteX0" fmla="*/ 0 w 2269267"/>
                <a:gd name="connsiteY0" fmla="*/ 369444 h 962888"/>
                <a:gd name="connsiteX1" fmla="*/ 379198 w 2269267"/>
                <a:gd name="connsiteY1" fmla="*/ 6790 h 962888"/>
                <a:gd name="connsiteX2" fmla="*/ 198223 w 2269267"/>
                <a:gd name="connsiteY2" fmla="*/ 149665 h 962888"/>
                <a:gd name="connsiteX3" fmla="*/ 83923 w 2269267"/>
                <a:gd name="connsiteY3" fmla="*/ 359215 h 962888"/>
                <a:gd name="connsiteX4" fmla="*/ 93448 w 2269267"/>
                <a:gd name="connsiteY4" fmla="*/ 616390 h 962888"/>
                <a:gd name="connsiteX5" fmla="*/ 264898 w 2269267"/>
                <a:gd name="connsiteY5" fmla="*/ 816415 h 962888"/>
                <a:gd name="connsiteX6" fmla="*/ 445873 w 2269267"/>
                <a:gd name="connsiteY6" fmla="*/ 844990 h 962888"/>
                <a:gd name="connsiteX7" fmla="*/ 731623 w 2269267"/>
                <a:gd name="connsiteY7" fmla="*/ 749740 h 962888"/>
                <a:gd name="connsiteX8" fmla="*/ 960223 w 2269267"/>
                <a:gd name="connsiteY8" fmla="*/ 664015 h 962888"/>
                <a:gd name="connsiteX9" fmla="*/ 1150723 w 2269267"/>
                <a:gd name="connsiteY9" fmla="*/ 635440 h 962888"/>
                <a:gd name="connsiteX10" fmla="*/ 1322173 w 2269267"/>
                <a:gd name="connsiteY10" fmla="*/ 644965 h 962888"/>
                <a:gd name="connsiteX11" fmla="*/ 1426948 w 2269267"/>
                <a:gd name="connsiteY11" fmla="*/ 721165 h 962888"/>
                <a:gd name="connsiteX12" fmla="*/ 1512673 w 2269267"/>
                <a:gd name="connsiteY12" fmla="*/ 854515 h 962888"/>
                <a:gd name="connsiteX13" fmla="*/ 1693648 w 2269267"/>
                <a:gd name="connsiteY13" fmla="*/ 949765 h 962888"/>
                <a:gd name="connsiteX14" fmla="*/ 1855573 w 2269267"/>
                <a:gd name="connsiteY14" fmla="*/ 949765 h 962888"/>
                <a:gd name="connsiteX15" fmla="*/ 2055598 w 2269267"/>
                <a:gd name="connsiteY15" fmla="*/ 835465 h 962888"/>
                <a:gd name="connsiteX16" fmla="*/ 2179423 w 2269267"/>
                <a:gd name="connsiteY16" fmla="*/ 730690 h 962888"/>
                <a:gd name="connsiteX17" fmla="*/ 2255623 w 2269267"/>
                <a:gd name="connsiteY17" fmla="*/ 559240 h 962888"/>
                <a:gd name="connsiteX18" fmla="*/ 2269267 w 2269267"/>
                <a:gd name="connsiteY18" fmla="*/ 493231 h 962888"/>
                <a:gd name="connsiteX0" fmla="*/ 0 w 2269267"/>
                <a:gd name="connsiteY0" fmla="*/ 369444 h 962888"/>
                <a:gd name="connsiteX1" fmla="*/ 379198 w 2269267"/>
                <a:gd name="connsiteY1" fmla="*/ 6790 h 962888"/>
                <a:gd name="connsiteX2" fmla="*/ 198223 w 2269267"/>
                <a:gd name="connsiteY2" fmla="*/ 149665 h 962888"/>
                <a:gd name="connsiteX3" fmla="*/ 83923 w 2269267"/>
                <a:gd name="connsiteY3" fmla="*/ 359215 h 962888"/>
                <a:gd name="connsiteX4" fmla="*/ 93448 w 2269267"/>
                <a:gd name="connsiteY4" fmla="*/ 616390 h 962888"/>
                <a:gd name="connsiteX5" fmla="*/ 264898 w 2269267"/>
                <a:gd name="connsiteY5" fmla="*/ 816415 h 962888"/>
                <a:gd name="connsiteX6" fmla="*/ 445873 w 2269267"/>
                <a:gd name="connsiteY6" fmla="*/ 844990 h 962888"/>
                <a:gd name="connsiteX7" fmla="*/ 960223 w 2269267"/>
                <a:gd name="connsiteY7" fmla="*/ 664015 h 962888"/>
                <a:gd name="connsiteX8" fmla="*/ 1150723 w 2269267"/>
                <a:gd name="connsiteY8" fmla="*/ 635440 h 962888"/>
                <a:gd name="connsiteX9" fmla="*/ 1322173 w 2269267"/>
                <a:gd name="connsiteY9" fmla="*/ 644965 h 962888"/>
                <a:gd name="connsiteX10" fmla="*/ 1426948 w 2269267"/>
                <a:gd name="connsiteY10" fmla="*/ 721165 h 962888"/>
                <a:gd name="connsiteX11" fmla="*/ 1512673 w 2269267"/>
                <a:gd name="connsiteY11" fmla="*/ 854515 h 962888"/>
                <a:gd name="connsiteX12" fmla="*/ 1693648 w 2269267"/>
                <a:gd name="connsiteY12" fmla="*/ 949765 h 962888"/>
                <a:gd name="connsiteX13" fmla="*/ 1855573 w 2269267"/>
                <a:gd name="connsiteY13" fmla="*/ 949765 h 962888"/>
                <a:gd name="connsiteX14" fmla="*/ 2055598 w 2269267"/>
                <a:gd name="connsiteY14" fmla="*/ 835465 h 962888"/>
                <a:gd name="connsiteX15" fmla="*/ 2179423 w 2269267"/>
                <a:gd name="connsiteY15" fmla="*/ 730690 h 962888"/>
                <a:gd name="connsiteX16" fmla="*/ 2255623 w 2269267"/>
                <a:gd name="connsiteY16" fmla="*/ 559240 h 962888"/>
                <a:gd name="connsiteX17" fmla="*/ 2269267 w 2269267"/>
                <a:gd name="connsiteY17" fmla="*/ 493231 h 962888"/>
                <a:gd name="connsiteX0" fmla="*/ 0 w 2310752"/>
                <a:gd name="connsiteY0" fmla="*/ 369444 h 962888"/>
                <a:gd name="connsiteX1" fmla="*/ 379198 w 2310752"/>
                <a:gd name="connsiteY1" fmla="*/ 6790 h 962888"/>
                <a:gd name="connsiteX2" fmla="*/ 198223 w 2310752"/>
                <a:gd name="connsiteY2" fmla="*/ 149665 h 962888"/>
                <a:gd name="connsiteX3" fmla="*/ 83923 w 2310752"/>
                <a:gd name="connsiteY3" fmla="*/ 359215 h 962888"/>
                <a:gd name="connsiteX4" fmla="*/ 93448 w 2310752"/>
                <a:gd name="connsiteY4" fmla="*/ 616390 h 962888"/>
                <a:gd name="connsiteX5" fmla="*/ 264898 w 2310752"/>
                <a:gd name="connsiteY5" fmla="*/ 816415 h 962888"/>
                <a:gd name="connsiteX6" fmla="*/ 445873 w 2310752"/>
                <a:gd name="connsiteY6" fmla="*/ 844990 h 962888"/>
                <a:gd name="connsiteX7" fmla="*/ 960223 w 2310752"/>
                <a:gd name="connsiteY7" fmla="*/ 664015 h 962888"/>
                <a:gd name="connsiteX8" fmla="*/ 1150723 w 2310752"/>
                <a:gd name="connsiteY8" fmla="*/ 635440 h 962888"/>
                <a:gd name="connsiteX9" fmla="*/ 1322173 w 2310752"/>
                <a:gd name="connsiteY9" fmla="*/ 644965 h 962888"/>
                <a:gd name="connsiteX10" fmla="*/ 1426948 w 2310752"/>
                <a:gd name="connsiteY10" fmla="*/ 721165 h 962888"/>
                <a:gd name="connsiteX11" fmla="*/ 1512673 w 2310752"/>
                <a:gd name="connsiteY11" fmla="*/ 854515 h 962888"/>
                <a:gd name="connsiteX12" fmla="*/ 1693648 w 2310752"/>
                <a:gd name="connsiteY12" fmla="*/ 949765 h 962888"/>
                <a:gd name="connsiteX13" fmla="*/ 1855573 w 2310752"/>
                <a:gd name="connsiteY13" fmla="*/ 949765 h 962888"/>
                <a:gd name="connsiteX14" fmla="*/ 2055598 w 2310752"/>
                <a:gd name="connsiteY14" fmla="*/ 835465 h 962888"/>
                <a:gd name="connsiteX15" fmla="*/ 2179423 w 2310752"/>
                <a:gd name="connsiteY15" fmla="*/ 730690 h 962888"/>
                <a:gd name="connsiteX16" fmla="*/ 2255623 w 2310752"/>
                <a:gd name="connsiteY16" fmla="*/ 559240 h 962888"/>
                <a:gd name="connsiteX17" fmla="*/ 1297202 w 2310752"/>
                <a:gd name="connsiteY17" fmla="*/ 294667 h 962888"/>
                <a:gd name="connsiteX0" fmla="*/ 0 w 2221113"/>
                <a:gd name="connsiteY0" fmla="*/ 369444 h 962888"/>
                <a:gd name="connsiteX1" fmla="*/ 379198 w 2221113"/>
                <a:gd name="connsiteY1" fmla="*/ 6790 h 962888"/>
                <a:gd name="connsiteX2" fmla="*/ 198223 w 2221113"/>
                <a:gd name="connsiteY2" fmla="*/ 149665 h 962888"/>
                <a:gd name="connsiteX3" fmla="*/ 83923 w 2221113"/>
                <a:gd name="connsiteY3" fmla="*/ 359215 h 962888"/>
                <a:gd name="connsiteX4" fmla="*/ 93448 w 2221113"/>
                <a:gd name="connsiteY4" fmla="*/ 616390 h 962888"/>
                <a:gd name="connsiteX5" fmla="*/ 264898 w 2221113"/>
                <a:gd name="connsiteY5" fmla="*/ 816415 h 962888"/>
                <a:gd name="connsiteX6" fmla="*/ 445873 w 2221113"/>
                <a:gd name="connsiteY6" fmla="*/ 844990 h 962888"/>
                <a:gd name="connsiteX7" fmla="*/ 960223 w 2221113"/>
                <a:gd name="connsiteY7" fmla="*/ 664015 h 962888"/>
                <a:gd name="connsiteX8" fmla="*/ 1150723 w 2221113"/>
                <a:gd name="connsiteY8" fmla="*/ 635440 h 962888"/>
                <a:gd name="connsiteX9" fmla="*/ 1322173 w 2221113"/>
                <a:gd name="connsiteY9" fmla="*/ 644965 h 962888"/>
                <a:gd name="connsiteX10" fmla="*/ 1426948 w 2221113"/>
                <a:gd name="connsiteY10" fmla="*/ 721165 h 962888"/>
                <a:gd name="connsiteX11" fmla="*/ 1512673 w 2221113"/>
                <a:gd name="connsiteY11" fmla="*/ 854515 h 962888"/>
                <a:gd name="connsiteX12" fmla="*/ 1693648 w 2221113"/>
                <a:gd name="connsiteY12" fmla="*/ 949765 h 962888"/>
                <a:gd name="connsiteX13" fmla="*/ 1855573 w 2221113"/>
                <a:gd name="connsiteY13" fmla="*/ 949765 h 962888"/>
                <a:gd name="connsiteX14" fmla="*/ 2055598 w 2221113"/>
                <a:gd name="connsiteY14" fmla="*/ 835465 h 962888"/>
                <a:gd name="connsiteX15" fmla="*/ 2179423 w 2221113"/>
                <a:gd name="connsiteY15" fmla="*/ 730690 h 962888"/>
                <a:gd name="connsiteX16" fmla="*/ 1297202 w 2221113"/>
                <a:gd name="connsiteY16" fmla="*/ 294667 h 962888"/>
                <a:gd name="connsiteX0" fmla="*/ 0 w 2221113"/>
                <a:gd name="connsiteY0" fmla="*/ 369444 h 962888"/>
                <a:gd name="connsiteX1" fmla="*/ 379198 w 2221113"/>
                <a:gd name="connsiteY1" fmla="*/ 6790 h 962888"/>
                <a:gd name="connsiteX2" fmla="*/ 198223 w 2221113"/>
                <a:gd name="connsiteY2" fmla="*/ 149665 h 962888"/>
                <a:gd name="connsiteX3" fmla="*/ 83923 w 2221113"/>
                <a:gd name="connsiteY3" fmla="*/ 359215 h 962888"/>
                <a:gd name="connsiteX4" fmla="*/ 93448 w 2221113"/>
                <a:gd name="connsiteY4" fmla="*/ 616390 h 962888"/>
                <a:gd name="connsiteX5" fmla="*/ 264898 w 2221113"/>
                <a:gd name="connsiteY5" fmla="*/ 816415 h 962888"/>
                <a:gd name="connsiteX6" fmla="*/ 445873 w 2221113"/>
                <a:gd name="connsiteY6" fmla="*/ 844990 h 962888"/>
                <a:gd name="connsiteX7" fmla="*/ 960223 w 2221113"/>
                <a:gd name="connsiteY7" fmla="*/ 664015 h 962888"/>
                <a:gd name="connsiteX8" fmla="*/ 1150723 w 2221113"/>
                <a:gd name="connsiteY8" fmla="*/ 635440 h 962888"/>
                <a:gd name="connsiteX9" fmla="*/ 1322173 w 2221113"/>
                <a:gd name="connsiteY9" fmla="*/ 644965 h 962888"/>
                <a:gd name="connsiteX10" fmla="*/ 1512673 w 2221113"/>
                <a:gd name="connsiteY10" fmla="*/ 854515 h 962888"/>
                <a:gd name="connsiteX11" fmla="*/ 1693648 w 2221113"/>
                <a:gd name="connsiteY11" fmla="*/ 949765 h 962888"/>
                <a:gd name="connsiteX12" fmla="*/ 1855573 w 2221113"/>
                <a:gd name="connsiteY12" fmla="*/ 949765 h 962888"/>
                <a:gd name="connsiteX13" fmla="*/ 2055598 w 2221113"/>
                <a:gd name="connsiteY13" fmla="*/ 835465 h 962888"/>
                <a:gd name="connsiteX14" fmla="*/ 2179423 w 2221113"/>
                <a:gd name="connsiteY14" fmla="*/ 730690 h 962888"/>
                <a:gd name="connsiteX15" fmla="*/ 1297202 w 2221113"/>
                <a:gd name="connsiteY15" fmla="*/ 294667 h 962888"/>
                <a:gd name="connsiteX0" fmla="*/ 0 w 2221113"/>
                <a:gd name="connsiteY0" fmla="*/ 369444 h 977197"/>
                <a:gd name="connsiteX1" fmla="*/ 379198 w 2221113"/>
                <a:gd name="connsiteY1" fmla="*/ 6790 h 977197"/>
                <a:gd name="connsiteX2" fmla="*/ 198223 w 2221113"/>
                <a:gd name="connsiteY2" fmla="*/ 149665 h 977197"/>
                <a:gd name="connsiteX3" fmla="*/ 83923 w 2221113"/>
                <a:gd name="connsiteY3" fmla="*/ 359215 h 977197"/>
                <a:gd name="connsiteX4" fmla="*/ 93448 w 2221113"/>
                <a:gd name="connsiteY4" fmla="*/ 616390 h 977197"/>
                <a:gd name="connsiteX5" fmla="*/ 264898 w 2221113"/>
                <a:gd name="connsiteY5" fmla="*/ 816415 h 977197"/>
                <a:gd name="connsiteX6" fmla="*/ 445873 w 2221113"/>
                <a:gd name="connsiteY6" fmla="*/ 844990 h 977197"/>
                <a:gd name="connsiteX7" fmla="*/ 960223 w 2221113"/>
                <a:gd name="connsiteY7" fmla="*/ 664015 h 977197"/>
                <a:gd name="connsiteX8" fmla="*/ 1150723 w 2221113"/>
                <a:gd name="connsiteY8" fmla="*/ 635440 h 977197"/>
                <a:gd name="connsiteX9" fmla="*/ 1322173 w 2221113"/>
                <a:gd name="connsiteY9" fmla="*/ 644965 h 977197"/>
                <a:gd name="connsiteX10" fmla="*/ 1693648 w 2221113"/>
                <a:gd name="connsiteY10" fmla="*/ 949765 h 977197"/>
                <a:gd name="connsiteX11" fmla="*/ 1855573 w 2221113"/>
                <a:gd name="connsiteY11" fmla="*/ 949765 h 977197"/>
                <a:gd name="connsiteX12" fmla="*/ 2055598 w 2221113"/>
                <a:gd name="connsiteY12" fmla="*/ 835465 h 977197"/>
                <a:gd name="connsiteX13" fmla="*/ 2179423 w 2221113"/>
                <a:gd name="connsiteY13" fmla="*/ 730690 h 977197"/>
                <a:gd name="connsiteX14" fmla="*/ 1297202 w 2221113"/>
                <a:gd name="connsiteY14" fmla="*/ 294667 h 977197"/>
                <a:gd name="connsiteX0" fmla="*/ 0 w 2221113"/>
                <a:gd name="connsiteY0" fmla="*/ 220243 h 827996"/>
                <a:gd name="connsiteX1" fmla="*/ 642808 w 2221113"/>
                <a:gd name="connsiteY1" fmla="*/ 155433 h 827996"/>
                <a:gd name="connsiteX2" fmla="*/ 198223 w 2221113"/>
                <a:gd name="connsiteY2" fmla="*/ 464 h 827996"/>
                <a:gd name="connsiteX3" fmla="*/ 83923 w 2221113"/>
                <a:gd name="connsiteY3" fmla="*/ 210014 h 827996"/>
                <a:gd name="connsiteX4" fmla="*/ 93448 w 2221113"/>
                <a:gd name="connsiteY4" fmla="*/ 467189 h 827996"/>
                <a:gd name="connsiteX5" fmla="*/ 264898 w 2221113"/>
                <a:gd name="connsiteY5" fmla="*/ 667214 h 827996"/>
                <a:gd name="connsiteX6" fmla="*/ 445873 w 2221113"/>
                <a:gd name="connsiteY6" fmla="*/ 695789 h 827996"/>
                <a:gd name="connsiteX7" fmla="*/ 960223 w 2221113"/>
                <a:gd name="connsiteY7" fmla="*/ 514814 h 827996"/>
                <a:gd name="connsiteX8" fmla="*/ 1150723 w 2221113"/>
                <a:gd name="connsiteY8" fmla="*/ 486239 h 827996"/>
                <a:gd name="connsiteX9" fmla="*/ 1322173 w 2221113"/>
                <a:gd name="connsiteY9" fmla="*/ 495764 h 827996"/>
                <a:gd name="connsiteX10" fmla="*/ 1693648 w 2221113"/>
                <a:gd name="connsiteY10" fmla="*/ 800564 h 827996"/>
                <a:gd name="connsiteX11" fmla="*/ 1855573 w 2221113"/>
                <a:gd name="connsiteY11" fmla="*/ 800564 h 827996"/>
                <a:gd name="connsiteX12" fmla="*/ 2055598 w 2221113"/>
                <a:gd name="connsiteY12" fmla="*/ 686264 h 827996"/>
                <a:gd name="connsiteX13" fmla="*/ 2179423 w 2221113"/>
                <a:gd name="connsiteY13" fmla="*/ 581489 h 827996"/>
                <a:gd name="connsiteX14" fmla="*/ 1297202 w 2221113"/>
                <a:gd name="connsiteY14" fmla="*/ 145466 h 827996"/>
                <a:gd name="connsiteX0" fmla="*/ 0 w 2221113"/>
                <a:gd name="connsiteY0" fmla="*/ 219796 h 827549"/>
                <a:gd name="connsiteX1" fmla="*/ 198223 w 2221113"/>
                <a:gd name="connsiteY1" fmla="*/ 17 h 827549"/>
                <a:gd name="connsiteX2" fmla="*/ 83923 w 2221113"/>
                <a:gd name="connsiteY2" fmla="*/ 209567 h 827549"/>
                <a:gd name="connsiteX3" fmla="*/ 93448 w 2221113"/>
                <a:gd name="connsiteY3" fmla="*/ 466742 h 827549"/>
                <a:gd name="connsiteX4" fmla="*/ 264898 w 2221113"/>
                <a:gd name="connsiteY4" fmla="*/ 666767 h 827549"/>
                <a:gd name="connsiteX5" fmla="*/ 445873 w 2221113"/>
                <a:gd name="connsiteY5" fmla="*/ 695342 h 827549"/>
                <a:gd name="connsiteX6" fmla="*/ 960223 w 2221113"/>
                <a:gd name="connsiteY6" fmla="*/ 514367 h 827549"/>
                <a:gd name="connsiteX7" fmla="*/ 1150723 w 2221113"/>
                <a:gd name="connsiteY7" fmla="*/ 485792 h 827549"/>
                <a:gd name="connsiteX8" fmla="*/ 1322173 w 2221113"/>
                <a:gd name="connsiteY8" fmla="*/ 495317 h 827549"/>
                <a:gd name="connsiteX9" fmla="*/ 1693648 w 2221113"/>
                <a:gd name="connsiteY9" fmla="*/ 800117 h 827549"/>
                <a:gd name="connsiteX10" fmla="*/ 1855573 w 2221113"/>
                <a:gd name="connsiteY10" fmla="*/ 800117 h 827549"/>
                <a:gd name="connsiteX11" fmla="*/ 2055598 w 2221113"/>
                <a:gd name="connsiteY11" fmla="*/ 685817 h 827549"/>
                <a:gd name="connsiteX12" fmla="*/ 2179423 w 2221113"/>
                <a:gd name="connsiteY12" fmla="*/ 581042 h 827549"/>
                <a:gd name="connsiteX13" fmla="*/ 1297202 w 2221113"/>
                <a:gd name="connsiteY13" fmla="*/ 145019 h 827549"/>
                <a:gd name="connsiteX0" fmla="*/ 0 w 2221113"/>
                <a:gd name="connsiteY0" fmla="*/ 224981 h 832734"/>
                <a:gd name="connsiteX1" fmla="*/ 198223 w 2221113"/>
                <a:gd name="connsiteY1" fmla="*/ 5202 h 832734"/>
                <a:gd name="connsiteX2" fmla="*/ 93448 w 2221113"/>
                <a:gd name="connsiteY2" fmla="*/ 471927 h 832734"/>
                <a:gd name="connsiteX3" fmla="*/ 264898 w 2221113"/>
                <a:gd name="connsiteY3" fmla="*/ 671952 h 832734"/>
                <a:gd name="connsiteX4" fmla="*/ 445873 w 2221113"/>
                <a:gd name="connsiteY4" fmla="*/ 700527 h 832734"/>
                <a:gd name="connsiteX5" fmla="*/ 960223 w 2221113"/>
                <a:gd name="connsiteY5" fmla="*/ 519552 h 832734"/>
                <a:gd name="connsiteX6" fmla="*/ 1150723 w 2221113"/>
                <a:gd name="connsiteY6" fmla="*/ 490977 h 832734"/>
                <a:gd name="connsiteX7" fmla="*/ 1322173 w 2221113"/>
                <a:gd name="connsiteY7" fmla="*/ 500502 h 832734"/>
                <a:gd name="connsiteX8" fmla="*/ 1693648 w 2221113"/>
                <a:gd name="connsiteY8" fmla="*/ 805302 h 832734"/>
                <a:gd name="connsiteX9" fmla="*/ 1855573 w 2221113"/>
                <a:gd name="connsiteY9" fmla="*/ 805302 h 832734"/>
                <a:gd name="connsiteX10" fmla="*/ 2055598 w 2221113"/>
                <a:gd name="connsiteY10" fmla="*/ 691002 h 832734"/>
                <a:gd name="connsiteX11" fmla="*/ 2179423 w 2221113"/>
                <a:gd name="connsiteY11" fmla="*/ 586227 h 832734"/>
                <a:gd name="connsiteX12" fmla="*/ 1297202 w 2221113"/>
                <a:gd name="connsiteY12" fmla="*/ 150204 h 832734"/>
                <a:gd name="connsiteX0" fmla="*/ 0 w 2221113"/>
                <a:gd name="connsiteY0" fmla="*/ 83791 h 691544"/>
                <a:gd name="connsiteX1" fmla="*/ 684255 w 2221113"/>
                <a:gd name="connsiteY1" fmla="*/ 12934 h 691544"/>
                <a:gd name="connsiteX2" fmla="*/ 93448 w 2221113"/>
                <a:gd name="connsiteY2" fmla="*/ 330737 h 691544"/>
                <a:gd name="connsiteX3" fmla="*/ 264898 w 2221113"/>
                <a:gd name="connsiteY3" fmla="*/ 530762 h 691544"/>
                <a:gd name="connsiteX4" fmla="*/ 445873 w 2221113"/>
                <a:gd name="connsiteY4" fmla="*/ 559337 h 691544"/>
                <a:gd name="connsiteX5" fmla="*/ 960223 w 2221113"/>
                <a:gd name="connsiteY5" fmla="*/ 378362 h 691544"/>
                <a:gd name="connsiteX6" fmla="*/ 1150723 w 2221113"/>
                <a:gd name="connsiteY6" fmla="*/ 349787 h 691544"/>
                <a:gd name="connsiteX7" fmla="*/ 1322173 w 2221113"/>
                <a:gd name="connsiteY7" fmla="*/ 359312 h 691544"/>
                <a:gd name="connsiteX8" fmla="*/ 1693648 w 2221113"/>
                <a:gd name="connsiteY8" fmla="*/ 664112 h 691544"/>
                <a:gd name="connsiteX9" fmla="*/ 1855573 w 2221113"/>
                <a:gd name="connsiteY9" fmla="*/ 664112 h 691544"/>
                <a:gd name="connsiteX10" fmla="*/ 2055598 w 2221113"/>
                <a:gd name="connsiteY10" fmla="*/ 549812 h 691544"/>
                <a:gd name="connsiteX11" fmla="*/ 2179423 w 2221113"/>
                <a:gd name="connsiteY11" fmla="*/ 445037 h 691544"/>
                <a:gd name="connsiteX12" fmla="*/ 1297202 w 2221113"/>
                <a:gd name="connsiteY12" fmla="*/ 9014 h 691544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264898 w 2221113"/>
                <a:gd name="connsiteY3" fmla="*/ 521748 h 682530"/>
                <a:gd name="connsiteX4" fmla="*/ 445873 w 2221113"/>
                <a:gd name="connsiteY4" fmla="*/ 550323 h 682530"/>
                <a:gd name="connsiteX5" fmla="*/ 960223 w 2221113"/>
                <a:gd name="connsiteY5" fmla="*/ 369348 h 682530"/>
                <a:gd name="connsiteX6" fmla="*/ 1150723 w 2221113"/>
                <a:gd name="connsiteY6" fmla="*/ 340773 h 682530"/>
                <a:gd name="connsiteX7" fmla="*/ 1322173 w 2221113"/>
                <a:gd name="connsiteY7" fmla="*/ 350298 h 682530"/>
                <a:gd name="connsiteX8" fmla="*/ 1693648 w 2221113"/>
                <a:gd name="connsiteY8" fmla="*/ 655098 h 682530"/>
                <a:gd name="connsiteX9" fmla="*/ 1855573 w 2221113"/>
                <a:gd name="connsiteY9" fmla="*/ 655098 h 682530"/>
                <a:gd name="connsiteX10" fmla="*/ 2055598 w 2221113"/>
                <a:gd name="connsiteY10" fmla="*/ 540798 h 682530"/>
                <a:gd name="connsiteX11" fmla="*/ 2179423 w 2221113"/>
                <a:gd name="connsiteY11" fmla="*/ 436023 h 682530"/>
                <a:gd name="connsiteX12" fmla="*/ 1297202 w 2221113"/>
                <a:gd name="connsiteY12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445873 w 2221113"/>
                <a:gd name="connsiteY3" fmla="*/ 550323 h 682530"/>
                <a:gd name="connsiteX4" fmla="*/ 960223 w 2221113"/>
                <a:gd name="connsiteY4" fmla="*/ 369348 h 682530"/>
                <a:gd name="connsiteX5" fmla="*/ 1150723 w 2221113"/>
                <a:gd name="connsiteY5" fmla="*/ 340773 h 682530"/>
                <a:gd name="connsiteX6" fmla="*/ 1322173 w 2221113"/>
                <a:gd name="connsiteY6" fmla="*/ 350298 h 682530"/>
                <a:gd name="connsiteX7" fmla="*/ 1693648 w 2221113"/>
                <a:gd name="connsiteY7" fmla="*/ 655098 h 682530"/>
                <a:gd name="connsiteX8" fmla="*/ 1855573 w 2221113"/>
                <a:gd name="connsiteY8" fmla="*/ 655098 h 682530"/>
                <a:gd name="connsiteX9" fmla="*/ 2055598 w 2221113"/>
                <a:gd name="connsiteY9" fmla="*/ 540798 h 682530"/>
                <a:gd name="connsiteX10" fmla="*/ 2179423 w 2221113"/>
                <a:gd name="connsiteY10" fmla="*/ 436023 h 682530"/>
                <a:gd name="connsiteX11" fmla="*/ 1297202 w 2221113"/>
                <a:gd name="connsiteY11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960223 w 2221113"/>
                <a:gd name="connsiteY3" fmla="*/ 369348 h 682530"/>
                <a:gd name="connsiteX4" fmla="*/ 1150723 w 2221113"/>
                <a:gd name="connsiteY4" fmla="*/ 340773 h 682530"/>
                <a:gd name="connsiteX5" fmla="*/ 1322173 w 2221113"/>
                <a:gd name="connsiteY5" fmla="*/ 350298 h 682530"/>
                <a:gd name="connsiteX6" fmla="*/ 1693648 w 2221113"/>
                <a:gd name="connsiteY6" fmla="*/ 655098 h 682530"/>
                <a:gd name="connsiteX7" fmla="*/ 1855573 w 2221113"/>
                <a:gd name="connsiteY7" fmla="*/ 655098 h 682530"/>
                <a:gd name="connsiteX8" fmla="*/ 2055598 w 2221113"/>
                <a:gd name="connsiteY8" fmla="*/ 540798 h 682530"/>
                <a:gd name="connsiteX9" fmla="*/ 2179423 w 2221113"/>
                <a:gd name="connsiteY9" fmla="*/ 436023 h 682530"/>
                <a:gd name="connsiteX10" fmla="*/ 1297202 w 2221113"/>
                <a:gd name="connsiteY10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960223 w 2221113"/>
                <a:gd name="connsiteY3" fmla="*/ 369348 h 682530"/>
                <a:gd name="connsiteX4" fmla="*/ 1322173 w 2221113"/>
                <a:gd name="connsiteY4" fmla="*/ 350298 h 682530"/>
                <a:gd name="connsiteX5" fmla="*/ 1693648 w 2221113"/>
                <a:gd name="connsiteY5" fmla="*/ 655098 h 682530"/>
                <a:gd name="connsiteX6" fmla="*/ 1855573 w 2221113"/>
                <a:gd name="connsiteY6" fmla="*/ 655098 h 682530"/>
                <a:gd name="connsiteX7" fmla="*/ 2055598 w 2221113"/>
                <a:gd name="connsiteY7" fmla="*/ 540798 h 682530"/>
                <a:gd name="connsiteX8" fmla="*/ 2179423 w 2221113"/>
                <a:gd name="connsiteY8" fmla="*/ 436023 h 682530"/>
                <a:gd name="connsiteX9" fmla="*/ 1297202 w 2221113"/>
                <a:gd name="connsiteY9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1322173 w 2221113"/>
                <a:gd name="connsiteY3" fmla="*/ 350298 h 682530"/>
                <a:gd name="connsiteX4" fmla="*/ 1693648 w 2221113"/>
                <a:gd name="connsiteY4" fmla="*/ 655098 h 682530"/>
                <a:gd name="connsiteX5" fmla="*/ 1855573 w 2221113"/>
                <a:gd name="connsiteY5" fmla="*/ 655098 h 682530"/>
                <a:gd name="connsiteX6" fmla="*/ 2055598 w 2221113"/>
                <a:gd name="connsiteY6" fmla="*/ 540798 h 682530"/>
                <a:gd name="connsiteX7" fmla="*/ 2179423 w 2221113"/>
                <a:gd name="connsiteY7" fmla="*/ 436023 h 682530"/>
                <a:gd name="connsiteX8" fmla="*/ 1297202 w 2221113"/>
                <a:gd name="connsiteY8" fmla="*/ 0 h 682530"/>
                <a:gd name="connsiteX0" fmla="*/ 0 w 2077292"/>
                <a:gd name="connsiteY0" fmla="*/ 74777 h 682530"/>
                <a:gd name="connsiteX1" fmla="*/ 684255 w 2077292"/>
                <a:gd name="connsiteY1" fmla="*/ 3920 h 682530"/>
                <a:gd name="connsiteX2" fmla="*/ 1073751 w 2077292"/>
                <a:gd name="connsiteY2" fmla="*/ 133089 h 682530"/>
                <a:gd name="connsiteX3" fmla="*/ 1322173 w 2077292"/>
                <a:gd name="connsiteY3" fmla="*/ 350298 h 682530"/>
                <a:gd name="connsiteX4" fmla="*/ 1693648 w 2077292"/>
                <a:gd name="connsiteY4" fmla="*/ 655098 h 682530"/>
                <a:gd name="connsiteX5" fmla="*/ 1855573 w 2077292"/>
                <a:gd name="connsiteY5" fmla="*/ 655098 h 682530"/>
                <a:gd name="connsiteX6" fmla="*/ 2055598 w 2077292"/>
                <a:gd name="connsiteY6" fmla="*/ 540798 h 682530"/>
                <a:gd name="connsiteX7" fmla="*/ 1297202 w 2077292"/>
                <a:gd name="connsiteY7" fmla="*/ 0 h 682530"/>
                <a:gd name="connsiteX0" fmla="*/ 0 w 1872800"/>
                <a:gd name="connsiteY0" fmla="*/ 74777 h 716972"/>
                <a:gd name="connsiteX1" fmla="*/ 684255 w 1872800"/>
                <a:gd name="connsiteY1" fmla="*/ 3920 h 716972"/>
                <a:gd name="connsiteX2" fmla="*/ 1073751 w 1872800"/>
                <a:gd name="connsiteY2" fmla="*/ 133089 h 716972"/>
                <a:gd name="connsiteX3" fmla="*/ 1322173 w 1872800"/>
                <a:gd name="connsiteY3" fmla="*/ 350298 h 716972"/>
                <a:gd name="connsiteX4" fmla="*/ 1693648 w 1872800"/>
                <a:gd name="connsiteY4" fmla="*/ 655098 h 716972"/>
                <a:gd name="connsiteX5" fmla="*/ 1855573 w 1872800"/>
                <a:gd name="connsiteY5" fmla="*/ 655098 h 716972"/>
                <a:gd name="connsiteX6" fmla="*/ 1297202 w 1872800"/>
                <a:gd name="connsiteY6" fmla="*/ 0 h 716972"/>
                <a:gd name="connsiteX0" fmla="*/ 0 w 1693695"/>
                <a:gd name="connsiteY0" fmla="*/ 74777 h 663128"/>
                <a:gd name="connsiteX1" fmla="*/ 684255 w 1693695"/>
                <a:gd name="connsiteY1" fmla="*/ 3920 h 663128"/>
                <a:gd name="connsiteX2" fmla="*/ 1073751 w 1693695"/>
                <a:gd name="connsiteY2" fmla="*/ 133089 h 663128"/>
                <a:gd name="connsiteX3" fmla="*/ 1322173 w 1693695"/>
                <a:gd name="connsiteY3" fmla="*/ 350298 h 663128"/>
                <a:gd name="connsiteX4" fmla="*/ 1693648 w 1693695"/>
                <a:gd name="connsiteY4" fmla="*/ 655098 h 663128"/>
                <a:gd name="connsiteX5" fmla="*/ 1297202 w 1693695"/>
                <a:gd name="connsiteY5" fmla="*/ 0 h 663128"/>
                <a:gd name="connsiteX0" fmla="*/ 0 w 1334721"/>
                <a:gd name="connsiteY0" fmla="*/ 74777 h 352164"/>
                <a:gd name="connsiteX1" fmla="*/ 684255 w 1334721"/>
                <a:gd name="connsiteY1" fmla="*/ 3920 h 352164"/>
                <a:gd name="connsiteX2" fmla="*/ 1073751 w 1334721"/>
                <a:gd name="connsiteY2" fmla="*/ 133089 h 352164"/>
                <a:gd name="connsiteX3" fmla="*/ 1322173 w 1334721"/>
                <a:gd name="connsiteY3" fmla="*/ 350298 h 352164"/>
                <a:gd name="connsiteX4" fmla="*/ 1297202 w 1334721"/>
                <a:gd name="connsiteY4" fmla="*/ 0 h 352164"/>
                <a:gd name="connsiteX0" fmla="*/ 0 w 1297202"/>
                <a:gd name="connsiteY0" fmla="*/ 74777 h 133090"/>
                <a:gd name="connsiteX1" fmla="*/ 684255 w 1297202"/>
                <a:gd name="connsiteY1" fmla="*/ 3920 h 133090"/>
                <a:gd name="connsiteX2" fmla="*/ 1073751 w 1297202"/>
                <a:gd name="connsiteY2" fmla="*/ 133089 h 133090"/>
                <a:gd name="connsiteX3" fmla="*/ 1297202 w 1297202"/>
                <a:gd name="connsiteY3" fmla="*/ 0 h 133090"/>
                <a:gd name="connsiteX0" fmla="*/ 0 w 1437245"/>
                <a:gd name="connsiteY0" fmla="*/ 144273 h 144273"/>
                <a:gd name="connsiteX1" fmla="*/ 824298 w 1437245"/>
                <a:gd name="connsiteY1" fmla="*/ 3920 h 144273"/>
                <a:gd name="connsiteX2" fmla="*/ 1213794 w 1437245"/>
                <a:gd name="connsiteY2" fmla="*/ 133089 h 144273"/>
                <a:gd name="connsiteX3" fmla="*/ 1437245 w 1437245"/>
                <a:gd name="connsiteY3" fmla="*/ 0 h 144273"/>
                <a:gd name="connsiteX0" fmla="*/ 0 w 1486672"/>
                <a:gd name="connsiteY0" fmla="*/ 323169 h 323170"/>
                <a:gd name="connsiteX1" fmla="*/ 873725 w 1486672"/>
                <a:gd name="connsiteY1" fmla="*/ 4110 h 323170"/>
                <a:gd name="connsiteX2" fmla="*/ 1263221 w 1486672"/>
                <a:gd name="connsiteY2" fmla="*/ 133279 h 323170"/>
                <a:gd name="connsiteX3" fmla="*/ 1486672 w 1486672"/>
                <a:gd name="connsiteY3" fmla="*/ 190 h 323170"/>
                <a:gd name="connsiteX0" fmla="*/ 0 w 1486672"/>
                <a:gd name="connsiteY0" fmla="*/ 470427 h 470427"/>
                <a:gd name="connsiteX1" fmla="*/ 725444 w 1486672"/>
                <a:gd name="connsiteY1" fmla="*/ 2445 h 470427"/>
                <a:gd name="connsiteX2" fmla="*/ 1263221 w 1486672"/>
                <a:gd name="connsiteY2" fmla="*/ 280537 h 470427"/>
                <a:gd name="connsiteX3" fmla="*/ 1486672 w 1486672"/>
                <a:gd name="connsiteY3" fmla="*/ 147448 h 470427"/>
                <a:gd name="connsiteX0" fmla="*/ 0 w 1486672"/>
                <a:gd name="connsiteY0" fmla="*/ 471115 h 471115"/>
                <a:gd name="connsiteX1" fmla="*/ 383080 w 1486672"/>
                <a:gd name="connsiteY1" fmla="*/ 152546 h 471115"/>
                <a:gd name="connsiteX2" fmla="*/ 725444 w 1486672"/>
                <a:gd name="connsiteY2" fmla="*/ 3133 h 471115"/>
                <a:gd name="connsiteX3" fmla="*/ 1263221 w 1486672"/>
                <a:gd name="connsiteY3" fmla="*/ 281225 h 471115"/>
                <a:gd name="connsiteX4" fmla="*/ 1486672 w 1486672"/>
                <a:gd name="connsiteY4" fmla="*/ 148136 h 471115"/>
                <a:gd name="connsiteX0" fmla="*/ 0 w 1486672"/>
                <a:gd name="connsiteY0" fmla="*/ 468083 h 468083"/>
                <a:gd name="connsiteX1" fmla="*/ 424269 w 1486672"/>
                <a:gd name="connsiteY1" fmla="*/ 248796 h 468083"/>
                <a:gd name="connsiteX2" fmla="*/ 725444 w 1486672"/>
                <a:gd name="connsiteY2" fmla="*/ 101 h 468083"/>
                <a:gd name="connsiteX3" fmla="*/ 1263221 w 1486672"/>
                <a:gd name="connsiteY3" fmla="*/ 278193 h 468083"/>
                <a:gd name="connsiteX4" fmla="*/ 1486672 w 1486672"/>
                <a:gd name="connsiteY4" fmla="*/ 145104 h 468083"/>
                <a:gd name="connsiteX0" fmla="*/ 0 w 1486672"/>
                <a:gd name="connsiteY0" fmla="*/ 471850 h 471850"/>
                <a:gd name="connsiteX1" fmla="*/ 424269 w 1486672"/>
                <a:gd name="connsiteY1" fmla="*/ 252563 h 471850"/>
                <a:gd name="connsiteX2" fmla="*/ 725444 w 1486672"/>
                <a:gd name="connsiteY2" fmla="*/ 3868 h 471850"/>
                <a:gd name="connsiteX3" fmla="*/ 984443 w 1486672"/>
                <a:gd name="connsiteY3" fmla="*/ 113568 h 471850"/>
                <a:gd name="connsiteX4" fmla="*/ 1263221 w 1486672"/>
                <a:gd name="connsiteY4" fmla="*/ 281960 h 471850"/>
                <a:gd name="connsiteX5" fmla="*/ 1486672 w 1486672"/>
                <a:gd name="connsiteY5" fmla="*/ 148871 h 471850"/>
                <a:gd name="connsiteX0" fmla="*/ 0 w 1486672"/>
                <a:gd name="connsiteY0" fmla="*/ 626265 h 626265"/>
                <a:gd name="connsiteX1" fmla="*/ 424269 w 1486672"/>
                <a:gd name="connsiteY1" fmla="*/ 406978 h 626265"/>
                <a:gd name="connsiteX2" fmla="*/ 725444 w 1486672"/>
                <a:gd name="connsiteY2" fmla="*/ 158283 h 626265"/>
                <a:gd name="connsiteX3" fmla="*/ 1033870 w 1486672"/>
                <a:gd name="connsiteY3" fmla="*/ 9852 h 626265"/>
                <a:gd name="connsiteX4" fmla="*/ 1263221 w 1486672"/>
                <a:gd name="connsiteY4" fmla="*/ 436375 h 626265"/>
                <a:gd name="connsiteX5" fmla="*/ 1486672 w 1486672"/>
                <a:gd name="connsiteY5" fmla="*/ 303286 h 626265"/>
                <a:gd name="connsiteX0" fmla="*/ 0 w 1486672"/>
                <a:gd name="connsiteY0" fmla="*/ 626265 h 626265"/>
                <a:gd name="connsiteX1" fmla="*/ 424269 w 1486672"/>
                <a:gd name="connsiteY1" fmla="*/ 406978 h 626265"/>
                <a:gd name="connsiteX2" fmla="*/ 725444 w 1486672"/>
                <a:gd name="connsiteY2" fmla="*/ 158283 h 626265"/>
                <a:gd name="connsiteX3" fmla="*/ 1033870 w 1486672"/>
                <a:gd name="connsiteY3" fmla="*/ 9852 h 626265"/>
                <a:gd name="connsiteX4" fmla="*/ 1213794 w 1486672"/>
                <a:gd name="connsiteY4" fmla="*/ 217957 h 626265"/>
                <a:gd name="connsiteX5" fmla="*/ 1486672 w 1486672"/>
                <a:gd name="connsiteY5" fmla="*/ 303286 h 626265"/>
                <a:gd name="connsiteX0" fmla="*/ 0 w 1486672"/>
                <a:gd name="connsiteY0" fmla="*/ 626265 h 626265"/>
                <a:gd name="connsiteX1" fmla="*/ 424269 w 1486672"/>
                <a:gd name="connsiteY1" fmla="*/ 406978 h 626265"/>
                <a:gd name="connsiteX2" fmla="*/ 725444 w 1486672"/>
                <a:gd name="connsiteY2" fmla="*/ 158283 h 626265"/>
                <a:gd name="connsiteX3" fmla="*/ 1033870 w 1486672"/>
                <a:gd name="connsiteY3" fmla="*/ 9852 h 626265"/>
                <a:gd name="connsiteX4" fmla="*/ 1213794 w 1486672"/>
                <a:gd name="connsiteY4" fmla="*/ 217957 h 626265"/>
                <a:gd name="connsiteX5" fmla="*/ 1338670 w 1486672"/>
                <a:gd name="connsiteY5" fmla="*/ 277913 h 626265"/>
                <a:gd name="connsiteX6" fmla="*/ 1486672 w 1486672"/>
                <a:gd name="connsiteY6" fmla="*/ 303286 h 626265"/>
                <a:gd name="connsiteX0" fmla="*/ 0 w 1486672"/>
                <a:gd name="connsiteY0" fmla="*/ 626265 h 626265"/>
                <a:gd name="connsiteX1" fmla="*/ 424269 w 1486672"/>
                <a:gd name="connsiteY1" fmla="*/ 406978 h 626265"/>
                <a:gd name="connsiteX2" fmla="*/ 725444 w 1486672"/>
                <a:gd name="connsiteY2" fmla="*/ 158283 h 626265"/>
                <a:gd name="connsiteX3" fmla="*/ 1033870 w 1486672"/>
                <a:gd name="connsiteY3" fmla="*/ 9852 h 626265"/>
                <a:gd name="connsiteX4" fmla="*/ 1213794 w 1486672"/>
                <a:gd name="connsiteY4" fmla="*/ 217957 h 626265"/>
                <a:gd name="connsiteX5" fmla="*/ 1289243 w 1486672"/>
                <a:gd name="connsiteY5" fmla="*/ 436764 h 626265"/>
                <a:gd name="connsiteX6" fmla="*/ 1486672 w 1486672"/>
                <a:gd name="connsiteY6" fmla="*/ 303286 h 626265"/>
                <a:gd name="connsiteX0" fmla="*/ 0 w 1470196"/>
                <a:gd name="connsiteY0" fmla="*/ 626265 h 626265"/>
                <a:gd name="connsiteX1" fmla="*/ 424269 w 1470196"/>
                <a:gd name="connsiteY1" fmla="*/ 406978 h 626265"/>
                <a:gd name="connsiteX2" fmla="*/ 725444 w 1470196"/>
                <a:gd name="connsiteY2" fmla="*/ 158283 h 626265"/>
                <a:gd name="connsiteX3" fmla="*/ 1033870 w 1470196"/>
                <a:gd name="connsiteY3" fmla="*/ 9852 h 626265"/>
                <a:gd name="connsiteX4" fmla="*/ 1213794 w 1470196"/>
                <a:gd name="connsiteY4" fmla="*/ 217957 h 626265"/>
                <a:gd name="connsiteX5" fmla="*/ 1289243 w 1470196"/>
                <a:gd name="connsiteY5" fmla="*/ 436764 h 626265"/>
                <a:gd name="connsiteX6" fmla="*/ 1470196 w 1470196"/>
                <a:gd name="connsiteY6" fmla="*/ 491920 h 626265"/>
                <a:gd name="connsiteX0" fmla="*/ 0 w 2203364"/>
                <a:gd name="connsiteY0" fmla="*/ 626265 h 630915"/>
                <a:gd name="connsiteX1" fmla="*/ 424269 w 2203364"/>
                <a:gd name="connsiteY1" fmla="*/ 406978 h 630915"/>
                <a:gd name="connsiteX2" fmla="*/ 725444 w 2203364"/>
                <a:gd name="connsiteY2" fmla="*/ 158283 h 630915"/>
                <a:gd name="connsiteX3" fmla="*/ 1033870 w 2203364"/>
                <a:gd name="connsiteY3" fmla="*/ 9852 h 630915"/>
                <a:gd name="connsiteX4" fmla="*/ 1213794 w 2203364"/>
                <a:gd name="connsiteY4" fmla="*/ 217957 h 630915"/>
                <a:gd name="connsiteX5" fmla="*/ 1289243 w 2203364"/>
                <a:gd name="connsiteY5" fmla="*/ 436764 h 630915"/>
                <a:gd name="connsiteX6" fmla="*/ 2203364 w 2203364"/>
                <a:gd name="connsiteY6" fmla="*/ 630915 h 630915"/>
                <a:gd name="connsiteX0" fmla="*/ 0 w 2203364"/>
                <a:gd name="connsiteY0" fmla="*/ 626265 h 630915"/>
                <a:gd name="connsiteX1" fmla="*/ 424269 w 2203364"/>
                <a:gd name="connsiteY1" fmla="*/ 406978 h 630915"/>
                <a:gd name="connsiteX2" fmla="*/ 725444 w 2203364"/>
                <a:gd name="connsiteY2" fmla="*/ 158283 h 630915"/>
                <a:gd name="connsiteX3" fmla="*/ 1033870 w 2203364"/>
                <a:gd name="connsiteY3" fmla="*/ 9852 h 630915"/>
                <a:gd name="connsiteX4" fmla="*/ 1213794 w 2203364"/>
                <a:gd name="connsiteY4" fmla="*/ 217957 h 630915"/>
                <a:gd name="connsiteX5" fmla="*/ 1289243 w 2203364"/>
                <a:gd name="connsiteY5" fmla="*/ 436764 h 630915"/>
                <a:gd name="connsiteX6" fmla="*/ 1594043 w 2203364"/>
                <a:gd name="connsiteY6" fmla="*/ 506260 h 630915"/>
                <a:gd name="connsiteX7" fmla="*/ 2203364 w 2203364"/>
                <a:gd name="connsiteY7" fmla="*/ 630915 h 630915"/>
                <a:gd name="connsiteX0" fmla="*/ 0 w 2203364"/>
                <a:gd name="connsiteY0" fmla="*/ 626265 h 630915"/>
                <a:gd name="connsiteX1" fmla="*/ 424269 w 2203364"/>
                <a:gd name="connsiteY1" fmla="*/ 406978 h 630915"/>
                <a:gd name="connsiteX2" fmla="*/ 725444 w 2203364"/>
                <a:gd name="connsiteY2" fmla="*/ 158283 h 630915"/>
                <a:gd name="connsiteX3" fmla="*/ 1033870 w 2203364"/>
                <a:gd name="connsiteY3" fmla="*/ 9852 h 630915"/>
                <a:gd name="connsiteX4" fmla="*/ 1213794 w 2203364"/>
                <a:gd name="connsiteY4" fmla="*/ 217957 h 630915"/>
                <a:gd name="connsiteX5" fmla="*/ 1289243 w 2203364"/>
                <a:gd name="connsiteY5" fmla="*/ 436764 h 630915"/>
                <a:gd name="connsiteX6" fmla="*/ 2203364 w 2203364"/>
                <a:gd name="connsiteY6" fmla="*/ 630915 h 630915"/>
                <a:gd name="connsiteX0" fmla="*/ 0 w 2203364"/>
                <a:gd name="connsiteY0" fmla="*/ 626265 h 630915"/>
                <a:gd name="connsiteX1" fmla="*/ 424269 w 2203364"/>
                <a:gd name="connsiteY1" fmla="*/ 406978 h 630915"/>
                <a:gd name="connsiteX2" fmla="*/ 725444 w 2203364"/>
                <a:gd name="connsiteY2" fmla="*/ 158283 h 630915"/>
                <a:gd name="connsiteX3" fmla="*/ 1033870 w 2203364"/>
                <a:gd name="connsiteY3" fmla="*/ 9852 h 630915"/>
                <a:gd name="connsiteX4" fmla="*/ 1213794 w 2203364"/>
                <a:gd name="connsiteY4" fmla="*/ 217957 h 630915"/>
                <a:gd name="connsiteX5" fmla="*/ 1289243 w 2203364"/>
                <a:gd name="connsiteY5" fmla="*/ 436764 h 630915"/>
                <a:gd name="connsiteX6" fmla="*/ 1453999 w 2203364"/>
                <a:gd name="connsiteY6" fmla="*/ 456619 h 630915"/>
                <a:gd name="connsiteX7" fmla="*/ 2203364 w 2203364"/>
                <a:gd name="connsiteY7" fmla="*/ 630915 h 630915"/>
                <a:gd name="connsiteX0" fmla="*/ 0 w 2203364"/>
                <a:gd name="connsiteY0" fmla="*/ 626265 h 630915"/>
                <a:gd name="connsiteX1" fmla="*/ 424269 w 2203364"/>
                <a:gd name="connsiteY1" fmla="*/ 406978 h 630915"/>
                <a:gd name="connsiteX2" fmla="*/ 725444 w 2203364"/>
                <a:gd name="connsiteY2" fmla="*/ 158283 h 630915"/>
                <a:gd name="connsiteX3" fmla="*/ 1033870 w 2203364"/>
                <a:gd name="connsiteY3" fmla="*/ 9852 h 630915"/>
                <a:gd name="connsiteX4" fmla="*/ 1213794 w 2203364"/>
                <a:gd name="connsiteY4" fmla="*/ 217957 h 630915"/>
                <a:gd name="connsiteX5" fmla="*/ 1289243 w 2203364"/>
                <a:gd name="connsiteY5" fmla="*/ 436764 h 630915"/>
                <a:gd name="connsiteX6" fmla="*/ 1486950 w 2203364"/>
                <a:gd name="connsiteY6" fmla="*/ 496333 h 630915"/>
                <a:gd name="connsiteX7" fmla="*/ 2203364 w 2203364"/>
                <a:gd name="connsiteY7" fmla="*/ 630915 h 63091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2079797 w 2079797"/>
                <a:gd name="connsiteY7" fmla="*/ 611060 h 62626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1742325 w 2079797"/>
                <a:gd name="connsiteY7" fmla="*/ 555901 h 626265"/>
                <a:gd name="connsiteX8" fmla="*/ 2079797 w 2079797"/>
                <a:gd name="connsiteY8" fmla="*/ 611060 h 62626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1767039 w 2079797"/>
                <a:gd name="connsiteY7" fmla="*/ 416908 h 626265"/>
                <a:gd name="connsiteX8" fmla="*/ 2079797 w 2079797"/>
                <a:gd name="connsiteY8" fmla="*/ 611060 h 62626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1626996 w 2079797"/>
                <a:gd name="connsiteY7" fmla="*/ 320369 h 626265"/>
                <a:gd name="connsiteX8" fmla="*/ 2079797 w 2079797"/>
                <a:gd name="connsiteY8" fmla="*/ 611060 h 62626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1626996 w 2079797"/>
                <a:gd name="connsiteY7" fmla="*/ 320369 h 626265"/>
                <a:gd name="connsiteX8" fmla="*/ 1841179 w 2079797"/>
                <a:gd name="connsiteY8" fmla="*/ 438567 h 626265"/>
                <a:gd name="connsiteX9" fmla="*/ 2079797 w 2079797"/>
                <a:gd name="connsiteY9" fmla="*/ 611060 h 626265"/>
                <a:gd name="connsiteX0" fmla="*/ 0 w 2079797"/>
                <a:gd name="connsiteY0" fmla="*/ 626265 h 626265"/>
                <a:gd name="connsiteX1" fmla="*/ 424269 w 2079797"/>
                <a:gd name="connsiteY1" fmla="*/ 406978 h 626265"/>
                <a:gd name="connsiteX2" fmla="*/ 725444 w 2079797"/>
                <a:gd name="connsiteY2" fmla="*/ 158283 h 626265"/>
                <a:gd name="connsiteX3" fmla="*/ 1033870 w 2079797"/>
                <a:gd name="connsiteY3" fmla="*/ 9852 h 626265"/>
                <a:gd name="connsiteX4" fmla="*/ 1213794 w 2079797"/>
                <a:gd name="connsiteY4" fmla="*/ 217957 h 626265"/>
                <a:gd name="connsiteX5" fmla="*/ 1289243 w 2079797"/>
                <a:gd name="connsiteY5" fmla="*/ 436764 h 626265"/>
                <a:gd name="connsiteX6" fmla="*/ 1486950 w 2079797"/>
                <a:gd name="connsiteY6" fmla="*/ 496333 h 626265"/>
                <a:gd name="connsiteX7" fmla="*/ 1626996 w 2079797"/>
                <a:gd name="connsiteY7" fmla="*/ 320369 h 626265"/>
                <a:gd name="connsiteX8" fmla="*/ 1816465 w 2079797"/>
                <a:gd name="connsiteY8" fmla="*/ 460020 h 626265"/>
                <a:gd name="connsiteX9" fmla="*/ 2079797 w 2079797"/>
                <a:gd name="connsiteY9" fmla="*/ 611060 h 62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9797" h="626265">
                  <a:moveTo>
                    <a:pt x="0" y="626265"/>
                  </a:moveTo>
                  <a:cubicBezTo>
                    <a:pt x="63847" y="573170"/>
                    <a:pt x="303362" y="484975"/>
                    <a:pt x="424269" y="406978"/>
                  </a:cubicBezTo>
                  <a:cubicBezTo>
                    <a:pt x="545176" y="328981"/>
                    <a:pt x="623844" y="224471"/>
                    <a:pt x="725444" y="158283"/>
                  </a:cubicBezTo>
                  <a:cubicBezTo>
                    <a:pt x="827044" y="92095"/>
                    <a:pt x="944241" y="-36497"/>
                    <a:pt x="1033870" y="9852"/>
                  </a:cubicBezTo>
                  <a:cubicBezTo>
                    <a:pt x="1123500" y="56201"/>
                    <a:pt x="1171232" y="146805"/>
                    <a:pt x="1213794" y="217957"/>
                  </a:cubicBezTo>
                  <a:cubicBezTo>
                    <a:pt x="1256356" y="289109"/>
                    <a:pt x="1249209" y="396987"/>
                    <a:pt x="1289243" y="436764"/>
                  </a:cubicBezTo>
                  <a:cubicBezTo>
                    <a:pt x="1329277" y="476541"/>
                    <a:pt x="1411436" y="476477"/>
                    <a:pt x="1486950" y="496333"/>
                  </a:cubicBezTo>
                  <a:cubicBezTo>
                    <a:pt x="1562464" y="516189"/>
                    <a:pt x="1567958" y="329997"/>
                    <a:pt x="1626996" y="320369"/>
                  </a:cubicBezTo>
                  <a:cubicBezTo>
                    <a:pt x="1686034" y="310741"/>
                    <a:pt x="1740998" y="411572"/>
                    <a:pt x="1816465" y="460020"/>
                  </a:cubicBezTo>
                  <a:cubicBezTo>
                    <a:pt x="1891932" y="508468"/>
                    <a:pt x="2040027" y="582311"/>
                    <a:pt x="2079797" y="611060"/>
                  </a:cubicBezTo>
                </a:path>
              </a:pathLst>
            </a:custGeom>
            <a:noFill/>
            <a:ln w="15875">
              <a:solidFill>
                <a:srgbClr val="7030A0"/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20518" y="4162326"/>
              <a:ext cx="1157607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① </a:t>
              </a:r>
              <a:r>
                <a:rPr lang="en-US" altLang="ko-KR" sz="900" b="1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ea typeface="현대하모니 L"/>
                  <a:cs typeface="Arial" pitchFamily="34" charset="0"/>
                </a:rPr>
                <a:t>ASIAN OCEAN</a:t>
              </a:r>
              <a:endParaRPr lang="ko-KR" altLang="en-US" sz="9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37566" y="3532108"/>
              <a:ext cx="1395154" cy="2493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0070C0"/>
                  </a:solidFill>
                  <a:latin typeface="Arial" pitchFamily="34" charset="0"/>
                  <a:ea typeface="현대하모니 M" pitchFamily="18" charset="-127"/>
                  <a:cs typeface="Arial" pitchFamily="34" charset="0"/>
                </a:rPr>
                <a:t>② </a:t>
              </a:r>
              <a:r>
                <a:rPr lang="en-US" altLang="ko-KR" sz="900" b="1" dirty="0">
                  <a:solidFill>
                    <a:srgbClr val="0070C0"/>
                  </a:solidFill>
                  <a:latin typeface="Arial" pitchFamily="34" charset="0"/>
                  <a:ea typeface="현대하모니 L"/>
                  <a:cs typeface="Arial" pitchFamily="34" charset="0"/>
                </a:rPr>
                <a:t>EUROPIAN OCEAN</a:t>
              </a:r>
              <a:endParaRPr lang="ko-KR" altLang="en-US" sz="9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자유형 70"/>
            <p:cNvSpPr/>
            <p:nvPr/>
          </p:nvSpPr>
          <p:spPr>
            <a:xfrm>
              <a:off x="2918484" y="2966662"/>
              <a:ext cx="2046845" cy="210722"/>
            </a:xfrm>
            <a:custGeom>
              <a:avLst/>
              <a:gdLst>
                <a:gd name="connsiteX0" fmla="*/ 794226 w 4185126"/>
                <a:gd name="connsiteY0" fmla="*/ 0 h 1079923"/>
                <a:gd name="connsiteX1" fmla="*/ 537051 w 4185126"/>
                <a:gd name="connsiteY1" fmla="*/ 38100 h 1079923"/>
                <a:gd name="connsiteX2" fmla="*/ 308451 w 4185126"/>
                <a:gd name="connsiteY2" fmla="*/ 123825 h 1079923"/>
                <a:gd name="connsiteX3" fmla="*/ 127476 w 4185126"/>
                <a:gd name="connsiteY3" fmla="*/ 266700 h 1079923"/>
                <a:gd name="connsiteX4" fmla="*/ 13176 w 4185126"/>
                <a:gd name="connsiteY4" fmla="*/ 476250 h 1079923"/>
                <a:gd name="connsiteX5" fmla="*/ 22701 w 4185126"/>
                <a:gd name="connsiteY5" fmla="*/ 733425 h 1079923"/>
                <a:gd name="connsiteX6" fmla="*/ 194151 w 4185126"/>
                <a:gd name="connsiteY6" fmla="*/ 933450 h 1079923"/>
                <a:gd name="connsiteX7" fmla="*/ 375126 w 4185126"/>
                <a:gd name="connsiteY7" fmla="*/ 962025 h 1079923"/>
                <a:gd name="connsiteX8" fmla="*/ 660876 w 4185126"/>
                <a:gd name="connsiteY8" fmla="*/ 866775 h 1079923"/>
                <a:gd name="connsiteX9" fmla="*/ 889476 w 4185126"/>
                <a:gd name="connsiteY9" fmla="*/ 781050 h 1079923"/>
                <a:gd name="connsiteX10" fmla="*/ 1079976 w 4185126"/>
                <a:gd name="connsiteY10" fmla="*/ 752475 h 1079923"/>
                <a:gd name="connsiteX11" fmla="*/ 1251426 w 4185126"/>
                <a:gd name="connsiteY11" fmla="*/ 762000 h 1079923"/>
                <a:gd name="connsiteX12" fmla="*/ 1356201 w 4185126"/>
                <a:gd name="connsiteY12" fmla="*/ 838200 h 1079923"/>
                <a:gd name="connsiteX13" fmla="*/ 1441926 w 4185126"/>
                <a:gd name="connsiteY13" fmla="*/ 971550 h 1079923"/>
                <a:gd name="connsiteX14" fmla="*/ 1622901 w 4185126"/>
                <a:gd name="connsiteY14" fmla="*/ 1066800 h 1079923"/>
                <a:gd name="connsiteX15" fmla="*/ 1784826 w 4185126"/>
                <a:gd name="connsiteY15" fmla="*/ 1066800 h 1079923"/>
                <a:gd name="connsiteX16" fmla="*/ 1984851 w 4185126"/>
                <a:gd name="connsiteY16" fmla="*/ 952500 h 1079923"/>
                <a:gd name="connsiteX17" fmla="*/ 2108676 w 4185126"/>
                <a:gd name="connsiteY17" fmla="*/ 847725 h 1079923"/>
                <a:gd name="connsiteX18" fmla="*/ 2184876 w 4185126"/>
                <a:gd name="connsiteY18" fmla="*/ 676275 h 1079923"/>
                <a:gd name="connsiteX19" fmla="*/ 2337276 w 4185126"/>
                <a:gd name="connsiteY19" fmla="*/ 542925 h 1079923"/>
                <a:gd name="connsiteX20" fmla="*/ 2584926 w 4185126"/>
                <a:gd name="connsiteY20" fmla="*/ 495300 h 1079923"/>
                <a:gd name="connsiteX21" fmla="*/ 2823051 w 4185126"/>
                <a:gd name="connsiteY21" fmla="*/ 504825 h 1079923"/>
                <a:gd name="connsiteX22" fmla="*/ 3070701 w 4185126"/>
                <a:gd name="connsiteY22" fmla="*/ 581025 h 1079923"/>
                <a:gd name="connsiteX23" fmla="*/ 3194526 w 4185126"/>
                <a:gd name="connsiteY23" fmla="*/ 647700 h 1079923"/>
                <a:gd name="connsiteX24" fmla="*/ 3356451 w 4185126"/>
                <a:gd name="connsiteY24" fmla="*/ 714375 h 1079923"/>
                <a:gd name="connsiteX25" fmla="*/ 3499326 w 4185126"/>
                <a:gd name="connsiteY25" fmla="*/ 485775 h 1079923"/>
                <a:gd name="connsiteX26" fmla="*/ 3594576 w 4185126"/>
                <a:gd name="connsiteY26" fmla="*/ 390525 h 1079923"/>
                <a:gd name="connsiteX27" fmla="*/ 3708876 w 4185126"/>
                <a:gd name="connsiteY27" fmla="*/ 333375 h 1079923"/>
                <a:gd name="connsiteX28" fmla="*/ 3832701 w 4185126"/>
                <a:gd name="connsiteY28" fmla="*/ 371475 h 1079923"/>
                <a:gd name="connsiteX29" fmla="*/ 4004151 w 4185126"/>
                <a:gd name="connsiteY29" fmla="*/ 523875 h 1079923"/>
                <a:gd name="connsiteX30" fmla="*/ 4185126 w 4185126"/>
                <a:gd name="connsiteY30" fmla="*/ 647700 h 1079923"/>
                <a:gd name="connsiteX0" fmla="*/ 794226 w 4004151"/>
                <a:gd name="connsiteY0" fmla="*/ 0 h 1079923"/>
                <a:gd name="connsiteX1" fmla="*/ 537051 w 4004151"/>
                <a:gd name="connsiteY1" fmla="*/ 38100 h 1079923"/>
                <a:gd name="connsiteX2" fmla="*/ 308451 w 4004151"/>
                <a:gd name="connsiteY2" fmla="*/ 123825 h 1079923"/>
                <a:gd name="connsiteX3" fmla="*/ 127476 w 4004151"/>
                <a:gd name="connsiteY3" fmla="*/ 266700 h 1079923"/>
                <a:gd name="connsiteX4" fmla="*/ 13176 w 4004151"/>
                <a:gd name="connsiteY4" fmla="*/ 476250 h 1079923"/>
                <a:gd name="connsiteX5" fmla="*/ 22701 w 4004151"/>
                <a:gd name="connsiteY5" fmla="*/ 733425 h 1079923"/>
                <a:gd name="connsiteX6" fmla="*/ 194151 w 4004151"/>
                <a:gd name="connsiteY6" fmla="*/ 933450 h 1079923"/>
                <a:gd name="connsiteX7" fmla="*/ 375126 w 4004151"/>
                <a:gd name="connsiteY7" fmla="*/ 962025 h 1079923"/>
                <a:gd name="connsiteX8" fmla="*/ 660876 w 4004151"/>
                <a:gd name="connsiteY8" fmla="*/ 866775 h 1079923"/>
                <a:gd name="connsiteX9" fmla="*/ 889476 w 4004151"/>
                <a:gd name="connsiteY9" fmla="*/ 781050 h 1079923"/>
                <a:gd name="connsiteX10" fmla="*/ 1079976 w 4004151"/>
                <a:gd name="connsiteY10" fmla="*/ 752475 h 1079923"/>
                <a:gd name="connsiteX11" fmla="*/ 1251426 w 4004151"/>
                <a:gd name="connsiteY11" fmla="*/ 762000 h 1079923"/>
                <a:gd name="connsiteX12" fmla="*/ 1356201 w 4004151"/>
                <a:gd name="connsiteY12" fmla="*/ 838200 h 1079923"/>
                <a:gd name="connsiteX13" fmla="*/ 1441926 w 4004151"/>
                <a:gd name="connsiteY13" fmla="*/ 971550 h 1079923"/>
                <a:gd name="connsiteX14" fmla="*/ 1622901 w 4004151"/>
                <a:gd name="connsiteY14" fmla="*/ 1066800 h 1079923"/>
                <a:gd name="connsiteX15" fmla="*/ 1784826 w 4004151"/>
                <a:gd name="connsiteY15" fmla="*/ 1066800 h 1079923"/>
                <a:gd name="connsiteX16" fmla="*/ 1984851 w 4004151"/>
                <a:gd name="connsiteY16" fmla="*/ 952500 h 1079923"/>
                <a:gd name="connsiteX17" fmla="*/ 2108676 w 4004151"/>
                <a:gd name="connsiteY17" fmla="*/ 847725 h 1079923"/>
                <a:gd name="connsiteX18" fmla="*/ 2184876 w 4004151"/>
                <a:gd name="connsiteY18" fmla="*/ 676275 h 1079923"/>
                <a:gd name="connsiteX19" fmla="*/ 2337276 w 4004151"/>
                <a:gd name="connsiteY19" fmla="*/ 542925 h 1079923"/>
                <a:gd name="connsiteX20" fmla="*/ 2584926 w 4004151"/>
                <a:gd name="connsiteY20" fmla="*/ 495300 h 1079923"/>
                <a:gd name="connsiteX21" fmla="*/ 2823051 w 4004151"/>
                <a:gd name="connsiteY21" fmla="*/ 504825 h 1079923"/>
                <a:gd name="connsiteX22" fmla="*/ 3070701 w 4004151"/>
                <a:gd name="connsiteY22" fmla="*/ 581025 h 1079923"/>
                <a:gd name="connsiteX23" fmla="*/ 3194526 w 4004151"/>
                <a:gd name="connsiteY23" fmla="*/ 647700 h 1079923"/>
                <a:gd name="connsiteX24" fmla="*/ 3356451 w 4004151"/>
                <a:gd name="connsiteY24" fmla="*/ 714375 h 1079923"/>
                <a:gd name="connsiteX25" fmla="*/ 3499326 w 4004151"/>
                <a:gd name="connsiteY25" fmla="*/ 485775 h 1079923"/>
                <a:gd name="connsiteX26" fmla="*/ 3594576 w 4004151"/>
                <a:gd name="connsiteY26" fmla="*/ 390525 h 1079923"/>
                <a:gd name="connsiteX27" fmla="*/ 3708876 w 4004151"/>
                <a:gd name="connsiteY27" fmla="*/ 333375 h 1079923"/>
                <a:gd name="connsiteX28" fmla="*/ 3832701 w 4004151"/>
                <a:gd name="connsiteY28" fmla="*/ 371475 h 1079923"/>
                <a:gd name="connsiteX29" fmla="*/ 4004151 w 4004151"/>
                <a:gd name="connsiteY29" fmla="*/ 523875 h 1079923"/>
                <a:gd name="connsiteX0" fmla="*/ 794226 w 3832701"/>
                <a:gd name="connsiteY0" fmla="*/ 0 h 1079923"/>
                <a:gd name="connsiteX1" fmla="*/ 537051 w 3832701"/>
                <a:gd name="connsiteY1" fmla="*/ 38100 h 1079923"/>
                <a:gd name="connsiteX2" fmla="*/ 308451 w 3832701"/>
                <a:gd name="connsiteY2" fmla="*/ 123825 h 1079923"/>
                <a:gd name="connsiteX3" fmla="*/ 127476 w 3832701"/>
                <a:gd name="connsiteY3" fmla="*/ 266700 h 1079923"/>
                <a:gd name="connsiteX4" fmla="*/ 13176 w 3832701"/>
                <a:gd name="connsiteY4" fmla="*/ 476250 h 1079923"/>
                <a:gd name="connsiteX5" fmla="*/ 22701 w 3832701"/>
                <a:gd name="connsiteY5" fmla="*/ 733425 h 1079923"/>
                <a:gd name="connsiteX6" fmla="*/ 194151 w 3832701"/>
                <a:gd name="connsiteY6" fmla="*/ 933450 h 1079923"/>
                <a:gd name="connsiteX7" fmla="*/ 375126 w 3832701"/>
                <a:gd name="connsiteY7" fmla="*/ 962025 h 1079923"/>
                <a:gd name="connsiteX8" fmla="*/ 660876 w 3832701"/>
                <a:gd name="connsiteY8" fmla="*/ 866775 h 1079923"/>
                <a:gd name="connsiteX9" fmla="*/ 889476 w 3832701"/>
                <a:gd name="connsiteY9" fmla="*/ 781050 h 1079923"/>
                <a:gd name="connsiteX10" fmla="*/ 1079976 w 3832701"/>
                <a:gd name="connsiteY10" fmla="*/ 752475 h 1079923"/>
                <a:gd name="connsiteX11" fmla="*/ 1251426 w 3832701"/>
                <a:gd name="connsiteY11" fmla="*/ 762000 h 1079923"/>
                <a:gd name="connsiteX12" fmla="*/ 1356201 w 3832701"/>
                <a:gd name="connsiteY12" fmla="*/ 838200 h 1079923"/>
                <a:gd name="connsiteX13" fmla="*/ 1441926 w 3832701"/>
                <a:gd name="connsiteY13" fmla="*/ 971550 h 1079923"/>
                <a:gd name="connsiteX14" fmla="*/ 1622901 w 3832701"/>
                <a:gd name="connsiteY14" fmla="*/ 1066800 h 1079923"/>
                <a:gd name="connsiteX15" fmla="*/ 1784826 w 3832701"/>
                <a:gd name="connsiteY15" fmla="*/ 1066800 h 1079923"/>
                <a:gd name="connsiteX16" fmla="*/ 1984851 w 3832701"/>
                <a:gd name="connsiteY16" fmla="*/ 952500 h 1079923"/>
                <a:gd name="connsiteX17" fmla="*/ 2108676 w 3832701"/>
                <a:gd name="connsiteY17" fmla="*/ 847725 h 1079923"/>
                <a:gd name="connsiteX18" fmla="*/ 2184876 w 3832701"/>
                <a:gd name="connsiteY18" fmla="*/ 676275 h 1079923"/>
                <a:gd name="connsiteX19" fmla="*/ 2337276 w 3832701"/>
                <a:gd name="connsiteY19" fmla="*/ 542925 h 1079923"/>
                <a:gd name="connsiteX20" fmla="*/ 2584926 w 3832701"/>
                <a:gd name="connsiteY20" fmla="*/ 495300 h 1079923"/>
                <a:gd name="connsiteX21" fmla="*/ 2823051 w 3832701"/>
                <a:gd name="connsiteY21" fmla="*/ 504825 h 1079923"/>
                <a:gd name="connsiteX22" fmla="*/ 3070701 w 3832701"/>
                <a:gd name="connsiteY22" fmla="*/ 581025 h 1079923"/>
                <a:gd name="connsiteX23" fmla="*/ 3194526 w 3832701"/>
                <a:gd name="connsiteY23" fmla="*/ 647700 h 1079923"/>
                <a:gd name="connsiteX24" fmla="*/ 3356451 w 3832701"/>
                <a:gd name="connsiteY24" fmla="*/ 714375 h 1079923"/>
                <a:gd name="connsiteX25" fmla="*/ 3499326 w 3832701"/>
                <a:gd name="connsiteY25" fmla="*/ 485775 h 1079923"/>
                <a:gd name="connsiteX26" fmla="*/ 3594576 w 3832701"/>
                <a:gd name="connsiteY26" fmla="*/ 390525 h 1079923"/>
                <a:gd name="connsiteX27" fmla="*/ 3708876 w 3832701"/>
                <a:gd name="connsiteY27" fmla="*/ 333375 h 1079923"/>
                <a:gd name="connsiteX28" fmla="*/ 3832701 w 3832701"/>
                <a:gd name="connsiteY28" fmla="*/ 371475 h 1079923"/>
                <a:gd name="connsiteX0" fmla="*/ 794226 w 3708876"/>
                <a:gd name="connsiteY0" fmla="*/ 0 h 1079923"/>
                <a:gd name="connsiteX1" fmla="*/ 537051 w 3708876"/>
                <a:gd name="connsiteY1" fmla="*/ 38100 h 1079923"/>
                <a:gd name="connsiteX2" fmla="*/ 308451 w 3708876"/>
                <a:gd name="connsiteY2" fmla="*/ 123825 h 1079923"/>
                <a:gd name="connsiteX3" fmla="*/ 127476 w 3708876"/>
                <a:gd name="connsiteY3" fmla="*/ 266700 h 1079923"/>
                <a:gd name="connsiteX4" fmla="*/ 13176 w 3708876"/>
                <a:gd name="connsiteY4" fmla="*/ 476250 h 1079923"/>
                <a:gd name="connsiteX5" fmla="*/ 22701 w 3708876"/>
                <a:gd name="connsiteY5" fmla="*/ 733425 h 1079923"/>
                <a:gd name="connsiteX6" fmla="*/ 194151 w 3708876"/>
                <a:gd name="connsiteY6" fmla="*/ 933450 h 1079923"/>
                <a:gd name="connsiteX7" fmla="*/ 375126 w 3708876"/>
                <a:gd name="connsiteY7" fmla="*/ 962025 h 1079923"/>
                <a:gd name="connsiteX8" fmla="*/ 660876 w 3708876"/>
                <a:gd name="connsiteY8" fmla="*/ 866775 h 1079923"/>
                <a:gd name="connsiteX9" fmla="*/ 889476 w 3708876"/>
                <a:gd name="connsiteY9" fmla="*/ 781050 h 1079923"/>
                <a:gd name="connsiteX10" fmla="*/ 1079976 w 3708876"/>
                <a:gd name="connsiteY10" fmla="*/ 752475 h 1079923"/>
                <a:gd name="connsiteX11" fmla="*/ 1251426 w 3708876"/>
                <a:gd name="connsiteY11" fmla="*/ 762000 h 1079923"/>
                <a:gd name="connsiteX12" fmla="*/ 1356201 w 3708876"/>
                <a:gd name="connsiteY12" fmla="*/ 838200 h 1079923"/>
                <a:gd name="connsiteX13" fmla="*/ 1441926 w 3708876"/>
                <a:gd name="connsiteY13" fmla="*/ 971550 h 1079923"/>
                <a:gd name="connsiteX14" fmla="*/ 1622901 w 3708876"/>
                <a:gd name="connsiteY14" fmla="*/ 1066800 h 1079923"/>
                <a:gd name="connsiteX15" fmla="*/ 1784826 w 3708876"/>
                <a:gd name="connsiteY15" fmla="*/ 1066800 h 1079923"/>
                <a:gd name="connsiteX16" fmla="*/ 1984851 w 3708876"/>
                <a:gd name="connsiteY16" fmla="*/ 952500 h 1079923"/>
                <a:gd name="connsiteX17" fmla="*/ 2108676 w 3708876"/>
                <a:gd name="connsiteY17" fmla="*/ 847725 h 1079923"/>
                <a:gd name="connsiteX18" fmla="*/ 2184876 w 3708876"/>
                <a:gd name="connsiteY18" fmla="*/ 676275 h 1079923"/>
                <a:gd name="connsiteX19" fmla="*/ 2337276 w 3708876"/>
                <a:gd name="connsiteY19" fmla="*/ 542925 h 1079923"/>
                <a:gd name="connsiteX20" fmla="*/ 2584926 w 3708876"/>
                <a:gd name="connsiteY20" fmla="*/ 495300 h 1079923"/>
                <a:gd name="connsiteX21" fmla="*/ 2823051 w 3708876"/>
                <a:gd name="connsiteY21" fmla="*/ 504825 h 1079923"/>
                <a:gd name="connsiteX22" fmla="*/ 3070701 w 3708876"/>
                <a:gd name="connsiteY22" fmla="*/ 581025 h 1079923"/>
                <a:gd name="connsiteX23" fmla="*/ 3194526 w 3708876"/>
                <a:gd name="connsiteY23" fmla="*/ 647700 h 1079923"/>
                <a:gd name="connsiteX24" fmla="*/ 3356451 w 3708876"/>
                <a:gd name="connsiteY24" fmla="*/ 714375 h 1079923"/>
                <a:gd name="connsiteX25" fmla="*/ 3499326 w 3708876"/>
                <a:gd name="connsiteY25" fmla="*/ 485775 h 1079923"/>
                <a:gd name="connsiteX26" fmla="*/ 3594576 w 3708876"/>
                <a:gd name="connsiteY26" fmla="*/ 390525 h 1079923"/>
                <a:gd name="connsiteX27" fmla="*/ 3708876 w 3708876"/>
                <a:gd name="connsiteY27" fmla="*/ 333375 h 1079923"/>
                <a:gd name="connsiteX0" fmla="*/ 794226 w 3594576"/>
                <a:gd name="connsiteY0" fmla="*/ 0 h 1079923"/>
                <a:gd name="connsiteX1" fmla="*/ 537051 w 3594576"/>
                <a:gd name="connsiteY1" fmla="*/ 38100 h 1079923"/>
                <a:gd name="connsiteX2" fmla="*/ 308451 w 3594576"/>
                <a:gd name="connsiteY2" fmla="*/ 123825 h 1079923"/>
                <a:gd name="connsiteX3" fmla="*/ 127476 w 3594576"/>
                <a:gd name="connsiteY3" fmla="*/ 266700 h 1079923"/>
                <a:gd name="connsiteX4" fmla="*/ 13176 w 3594576"/>
                <a:gd name="connsiteY4" fmla="*/ 476250 h 1079923"/>
                <a:gd name="connsiteX5" fmla="*/ 22701 w 3594576"/>
                <a:gd name="connsiteY5" fmla="*/ 733425 h 1079923"/>
                <a:gd name="connsiteX6" fmla="*/ 194151 w 3594576"/>
                <a:gd name="connsiteY6" fmla="*/ 933450 h 1079923"/>
                <a:gd name="connsiteX7" fmla="*/ 375126 w 3594576"/>
                <a:gd name="connsiteY7" fmla="*/ 962025 h 1079923"/>
                <a:gd name="connsiteX8" fmla="*/ 660876 w 3594576"/>
                <a:gd name="connsiteY8" fmla="*/ 866775 h 1079923"/>
                <a:gd name="connsiteX9" fmla="*/ 889476 w 3594576"/>
                <a:gd name="connsiteY9" fmla="*/ 781050 h 1079923"/>
                <a:gd name="connsiteX10" fmla="*/ 1079976 w 3594576"/>
                <a:gd name="connsiteY10" fmla="*/ 752475 h 1079923"/>
                <a:gd name="connsiteX11" fmla="*/ 1251426 w 3594576"/>
                <a:gd name="connsiteY11" fmla="*/ 762000 h 1079923"/>
                <a:gd name="connsiteX12" fmla="*/ 1356201 w 3594576"/>
                <a:gd name="connsiteY12" fmla="*/ 838200 h 1079923"/>
                <a:gd name="connsiteX13" fmla="*/ 1441926 w 3594576"/>
                <a:gd name="connsiteY13" fmla="*/ 971550 h 1079923"/>
                <a:gd name="connsiteX14" fmla="*/ 1622901 w 3594576"/>
                <a:gd name="connsiteY14" fmla="*/ 1066800 h 1079923"/>
                <a:gd name="connsiteX15" fmla="*/ 1784826 w 3594576"/>
                <a:gd name="connsiteY15" fmla="*/ 1066800 h 1079923"/>
                <a:gd name="connsiteX16" fmla="*/ 1984851 w 3594576"/>
                <a:gd name="connsiteY16" fmla="*/ 952500 h 1079923"/>
                <a:gd name="connsiteX17" fmla="*/ 2108676 w 3594576"/>
                <a:gd name="connsiteY17" fmla="*/ 847725 h 1079923"/>
                <a:gd name="connsiteX18" fmla="*/ 2184876 w 3594576"/>
                <a:gd name="connsiteY18" fmla="*/ 676275 h 1079923"/>
                <a:gd name="connsiteX19" fmla="*/ 2337276 w 3594576"/>
                <a:gd name="connsiteY19" fmla="*/ 542925 h 1079923"/>
                <a:gd name="connsiteX20" fmla="*/ 2584926 w 3594576"/>
                <a:gd name="connsiteY20" fmla="*/ 495300 h 1079923"/>
                <a:gd name="connsiteX21" fmla="*/ 2823051 w 3594576"/>
                <a:gd name="connsiteY21" fmla="*/ 504825 h 1079923"/>
                <a:gd name="connsiteX22" fmla="*/ 3070701 w 3594576"/>
                <a:gd name="connsiteY22" fmla="*/ 581025 h 1079923"/>
                <a:gd name="connsiteX23" fmla="*/ 3194526 w 3594576"/>
                <a:gd name="connsiteY23" fmla="*/ 647700 h 1079923"/>
                <a:gd name="connsiteX24" fmla="*/ 3356451 w 3594576"/>
                <a:gd name="connsiteY24" fmla="*/ 714375 h 1079923"/>
                <a:gd name="connsiteX25" fmla="*/ 3499326 w 3594576"/>
                <a:gd name="connsiteY25" fmla="*/ 485775 h 1079923"/>
                <a:gd name="connsiteX26" fmla="*/ 3594576 w 3594576"/>
                <a:gd name="connsiteY26" fmla="*/ 390525 h 1079923"/>
                <a:gd name="connsiteX0" fmla="*/ 794226 w 3499326"/>
                <a:gd name="connsiteY0" fmla="*/ 0 h 1079923"/>
                <a:gd name="connsiteX1" fmla="*/ 537051 w 3499326"/>
                <a:gd name="connsiteY1" fmla="*/ 38100 h 1079923"/>
                <a:gd name="connsiteX2" fmla="*/ 308451 w 3499326"/>
                <a:gd name="connsiteY2" fmla="*/ 123825 h 1079923"/>
                <a:gd name="connsiteX3" fmla="*/ 127476 w 3499326"/>
                <a:gd name="connsiteY3" fmla="*/ 266700 h 1079923"/>
                <a:gd name="connsiteX4" fmla="*/ 13176 w 3499326"/>
                <a:gd name="connsiteY4" fmla="*/ 476250 h 1079923"/>
                <a:gd name="connsiteX5" fmla="*/ 22701 w 3499326"/>
                <a:gd name="connsiteY5" fmla="*/ 733425 h 1079923"/>
                <a:gd name="connsiteX6" fmla="*/ 194151 w 3499326"/>
                <a:gd name="connsiteY6" fmla="*/ 933450 h 1079923"/>
                <a:gd name="connsiteX7" fmla="*/ 375126 w 3499326"/>
                <a:gd name="connsiteY7" fmla="*/ 962025 h 1079923"/>
                <a:gd name="connsiteX8" fmla="*/ 660876 w 3499326"/>
                <a:gd name="connsiteY8" fmla="*/ 866775 h 1079923"/>
                <a:gd name="connsiteX9" fmla="*/ 889476 w 3499326"/>
                <a:gd name="connsiteY9" fmla="*/ 781050 h 1079923"/>
                <a:gd name="connsiteX10" fmla="*/ 1079976 w 3499326"/>
                <a:gd name="connsiteY10" fmla="*/ 752475 h 1079923"/>
                <a:gd name="connsiteX11" fmla="*/ 1251426 w 3499326"/>
                <a:gd name="connsiteY11" fmla="*/ 762000 h 1079923"/>
                <a:gd name="connsiteX12" fmla="*/ 1356201 w 3499326"/>
                <a:gd name="connsiteY12" fmla="*/ 838200 h 1079923"/>
                <a:gd name="connsiteX13" fmla="*/ 1441926 w 3499326"/>
                <a:gd name="connsiteY13" fmla="*/ 971550 h 1079923"/>
                <a:gd name="connsiteX14" fmla="*/ 1622901 w 3499326"/>
                <a:gd name="connsiteY14" fmla="*/ 1066800 h 1079923"/>
                <a:gd name="connsiteX15" fmla="*/ 1784826 w 3499326"/>
                <a:gd name="connsiteY15" fmla="*/ 1066800 h 1079923"/>
                <a:gd name="connsiteX16" fmla="*/ 1984851 w 3499326"/>
                <a:gd name="connsiteY16" fmla="*/ 952500 h 1079923"/>
                <a:gd name="connsiteX17" fmla="*/ 2108676 w 3499326"/>
                <a:gd name="connsiteY17" fmla="*/ 847725 h 1079923"/>
                <a:gd name="connsiteX18" fmla="*/ 2184876 w 3499326"/>
                <a:gd name="connsiteY18" fmla="*/ 676275 h 1079923"/>
                <a:gd name="connsiteX19" fmla="*/ 2337276 w 3499326"/>
                <a:gd name="connsiteY19" fmla="*/ 542925 h 1079923"/>
                <a:gd name="connsiteX20" fmla="*/ 2584926 w 3499326"/>
                <a:gd name="connsiteY20" fmla="*/ 495300 h 1079923"/>
                <a:gd name="connsiteX21" fmla="*/ 2823051 w 3499326"/>
                <a:gd name="connsiteY21" fmla="*/ 504825 h 1079923"/>
                <a:gd name="connsiteX22" fmla="*/ 3070701 w 3499326"/>
                <a:gd name="connsiteY22" fmla="*/ 581025 h 1079923"/>
                <a:gd name="connsiteX23" fmla="*/ 3194526 w 3499326"/>
                <a:gd name="connsiteY23" fmla="*/ 647700 h 1079923"/>
                <a:gd name="connsiteX24" fmla="*/ 3356451 w 3499326"/>
                <a:gd name="connsiteY24" fmla="*/ 714375 h 1079923"/>
                <a:gd name="connsiteX25" fmla="*/ 3499326 w 3499326"/>
                <a:gd name="connsiteY25" fmla="*/ 485775 h 1079923"/>
                <a:gd name="connsiteX0" fmla="*/ 794226 w 3566001"/>
                <a:gd name="connsiteY0" fmla="*/ 0 h 1079923"/>
                <a:gd name="connsiteX1" fmla="*/ 537051 w 3566001"/>
                <a:gd name="connsiteY1" fmla="*/ 38100 h 1079923"/>
                <a:gd name="connsiteX2" fmla="*/ 308451 w 3566001"/>
                <a:gd name="connsiteY2" fmla="*/ 123825 h 1079923"/>
                <a:gd name="connsiteX3" fmla="*/ 127476 w 3566001"/>
                <a:gd name="connsiteY3" fmla="*/ 266700 h 1079923"/>
                <a:gd name="connsiteX4" fmla="*/ 13176 w 3566001"/>
                <a:gd name="connsiteY4" fmla="*/ 476250 h 1079923"/>
                <a:gd name="connsiteX5" fmla="*/ 22701 w 3566001"/>
                <a:gd name="connsiteY5" fmla="*/ 733425 h 1079923"/>
                <a:gd name="connsiteX6" fmla="*/ 194151 w 3566001"/>
                <a:gd name="connsiteY6" fmla="*/ 933450 h 1079923"/>
                <a:gd name="connsiteX7" fmla="*/ 375126 w 3566001"/>
                <a:gd name="connsiteY7" fmla="*/ 962025 h 1079923"/>
                <a:gd name="connsiteX8" fmla="*/ 660876 w 3566001"/>
                <a:gd name="connsiteY8" fmla="*/ 866775 h 1079923"/>
                <a:gd name="connsiteX9" fmla="*/ 889476 w 3566001"/>
                <a:gd name="connsiteY9" fmla="*/ 781050 h 1079923"/>
                <a:gd name="connsiteX10" fmla="*/ 1079976 w 3566001"/>
                <a:gd name="connsiteY10" fmla="*/ 752475 h 1079923"/>
                <a:gd name="connsiteX11" fmla="*/ 1251426 w 3566001"/>
                <a:gd name="connsiteY11" fmla="*/ 762000 h 1079923"/>
                <a:gd name="connsiteX12" fmla="*/ 1356201 w 3566001"/>
                <a:gd name="connsiteY12" fmla="*/ 838200 h 1079923"/>
                <a:gd name="connsiteX13" fmla="*/ 1441926 w 3566001"/>
                <a:gd name="connsiteY13" fmla="*/ 971550 h 1079923"/>
                <a:gd name="connsiteX14" fmla="*/ 1622901 w 3566001"/>
                <a:gd name="connsiteY14" fmla="*/ 1066800 h 1079923"/>
                <a:gd name="connsiteX15" fmla="*/ 1784826 w 3566001"/>
                <a:gd name="connsiteY15" fmla="*/ 1066800 h 1079923"/>
                <a:gd name="connsiteX16" fmla="*/ 1984851 w 3566001"/>
                <a:gd name="connsiteY16" fmla="*/ 952500 h 1079923"/>
                <a:gd name="connsiteX17" fmla="*/ 2108676 w 3566001"/>
                <a:gd name="connsiteY17" fmla="*/ 847725 h 1079923"/>
                <a:gd name="connsiteX18" fmla="*/ 2184876 w 3566001"/>
                <a:gd name="connsiteY18" fmla="*/ 676275 h 1079923"/>
                <a:gd name="connsiteX19" fmla="*/ 2337276 w 3566001"/>
                <a:gd name="connsiteY19" fmla="*/ 542925 h 1079923"/>
                <a:gd name="connsiteX20" fmla="*/ 2584926 w 3566001"/>
                <a:gd name="connsiteY20" fmla="*/ 495300 h 1079923"/>
                <a:gd name="connsiteX21" fmla="*/ 2823051 w 3566001"/>
                <a:gd name="connsiteY21" fmla="*/ 504825 h 1079923"/>
                <a:gd name="connsiteX22" fmla="*/ 3070701 w 3566001"/>
                <a:gd name="connsiteY22" fmla="*/ 581025 h 1079923"/>
                <a:gd name="connsiteX23" fmla="*/ 3194526 w 3566001"/>
                <a:gd name="connsiteY23" fmla="*/ 647700 h 1079923"/>
                <a:gd name="connsiteX24" fmla="*/ 3356451 w 3566001"/>
                <a:gd name="connsiteY24" fmla="*/ 714375 h 1079923"/>
                <a:gd name="connsiteX25" fmla="*/ 3566001 w 3566001"/>
                <a:gd name="connsiteY25" fmla="*/ 580482 h 1079923"/>
                <a:gd name="connsiteX0" fmla="*/ 794226 w 3358661"/>
                <a:gd name="connsiteY0" fmla="*/ 0 h 1079923"/>
                <a:gd name="connsiteX1" fmla="*/ 537051 w 3358661"/>
                <a:gd name="connsiteY1" fmla="*/ 38100 h 1079923"/>
                <a:gd name="connsiteX2" fmla="*/ 308451 w 3358661"/>
                <a:gd name="connsiteY2" fmla="*/ 123825 h 1079923"/>
                <a:gd name="connsiteX3" fmla="*/ 127476 w 3358661"/>
                <a:gd name="connsiteY3" fmla="*/ 266700 h 1079923"/>
                <a:gd name="connsiteX4" fmla="*/ 13176 w 3358661"/>
                <a:gd name="connsiteY4" fmla="*/ 476250 h 1079923"/>
                <a:gd name="connsiteX5" fmla="*/ 22701 w 3358661"/>
                <a:gd name="connsiteY5" fmla="*/ 733425 h 1079923"/>
                <a:gd name="connsiteX6" fmla="*/ 194151 w 3358661"/>
                <a:gd name="connsiteY6" fmla="*/ 933450 h 1079923"/>
                <a:gd name="connsiteX7" fmla="*/ 375126 w 3358661"/>
                <a:gd name="connsiteY7" fmla="*/ 962025 h 1079923"/>
                <a:gd name="connsiteX8" fmla="*/ 660876 w 3358661"/>
                <a:gd name="connsiteY8" fmla="*/ 866775 h 1079923"/>
                <a:gd name="connsiteX9" fmla="*/ 889476 w 3358661"/>
                <a:gd name="connsiteY9" fmla="*/ 781050 h 1079923"/>
                <a:gd name="connsiteX10" fmla="*/ 1079976 w 3358661"/>
                <a:gd name="connsiteY10" fmla="*/ 752475 h 1079923"/>
                <a:gd name="connsiteX11" fmla="*/ 1251426 w 3358661"/>
                <a:gd name="connsiteY11" fmla="*/ 762000 h 1079923"/>
                <a:gd name="connsiteX12" fmla="*/ 1356201 w 3358661"/>
                <a:gd name="connsiteY12" fmla="*/ 838200 h 1079923"/>
                <a:gd name="connsiteX13" fmla="*/ 1441926 w 3358661"/>
                <a:gd name="connsiteY13" fmla="*/ 971550 h 1079923"/>
                <a:gd name="connsiteX14" fmla="*/ 1622901 w 3358661"/>
                <a:gd name="connsiteY14" fmla="*/ 1066800 h 1079923"/>
                <a:gd name="connsiteX15" fmla="*/ 1784826 w 3358661"/>
                <a:gd name="connsiteY15" fmla="*/ 1066800 h 1079923"/>
                <a:gd name="connsiteX16" fmla="*/ 1984851 w 3358661"/>
                <a:gd name="connsiteY16" fmla="*/ 952500 h 1079923"/>
                <a:gd name="connsiteX17" fmla="*/ 2108676 w 3358661"/>
                <a:gd name="connsiteY17" fmla="*/ 847725 h 1079923"/>
                <a:gd name="connsiteX18" fmla="*/ 2184876 w 3358661"/>
                <a:gd name="connsiteY18" fmla="*/ 676275 h 1079923"/>
                <a:gd name="connsiteX19" fmla="*/ 2337276 w 3358661"/>
                <a:gd name="connsiteY19" fmla="*/ 542925 h 1079923"/>
                <a:gd name="connsiteX20" fmla="*/ 2584926 w 3358661"/>
                <a:gd name="connsiteY20" fmla="*/ 495300 h 1079923"/>
                <a:gd name="connsiteX21" fmla="*/ 2823051 w 3358661"/>
                <a:gd name="connsiteY21" fmla="*/ 504825 h 1079923"/>
                <a:gd name="connsiteX22" fmla="*/ 3070701 w 3358661"/>
                <a:gd name="connsiteY22" fmla="*/ 581025 h 1079923"/>
                <a:gd name="connsiteX23" fmla="*/ 3194526 w 3358661"/>
                <a:gd name="connsiteY23" fmla="*/ 647700 h 1079923"/>
                <a:gd name="connsiteX24" fmla="*/ 3356451 w 3358661"/>
                <a:gd name="connsiteY24" fmla="*/ 714375 h 1079923"/>
                <a:gd name="connsiteX25" fmla="*/ 2198520 w 3358661"/>
                <a:gd name="connsiteY25" fmla="*/ 610266 h 1079923"/>
                <a:gd name="connsiteX0" fmla="*/ 794226 w 3271286"/>
                <a:gd name="connsiteY0" fmla="*/ 0 h 1079923"/>
                <a:gd name="connsiteX1" fmla="*/ 537051 w 3271286"/>
                <a:gd name="connsiteY1" fmla="*/ 38100 h 1079923"/>
                <a:gd name="connsiteX2" fmla="*/ 308451 w 3271286"/>
                <a:gd name="connsiteY2" fmla="*/ 123825 h 1079923"/>
                <a:gd name="connsiteX3" fmla="*/ 127476 w 3271286"/>
                <a:gd name="connsiteY3" fmla="*/ 266700 h 1079923"/>
                <a:gd name="connsiteX4" fmla="*/ 13176 w 3271286"/>
                <a:gd name="connsiteY4" fmla="*/ 476250 h 1079923"/>
                <a:gd name="connsiteX5" fmla="*/ 22701 w 3271286"/>
                <a:gd name="connsiteY5" fmla="*/ 733425 h 1079923"/>
                <a:gd name="connsiteX6" fmla="*/ 194151 w 3271286"/>
                <a:gd name="connsiteY6" fmla="*/ 933450 h 1079923"/>
                <a:gd name="connsiteX7" fmla="*/ 375126 w 3271286"/>
                <a:gd name="connsiteY7" fmla="*/ 962025 h 1079923"/>
                <a:gd name="connsiteX8" fmla="*/ 660876 w 3271286"/>
                <a:gd name="connsiteY8" fmla="*/ 866775 h 1079923"/>
                <a:gd name="connsiteX9" fmla="*/ 889476 w 3271286"/>
                <a:gd name="connsiteY9" fmla="*/ 781050 h 1079923"/>
                <a:gd name="connsiteX10" fmla="*/ 1079976 w 3271286"/>
                <a:gd name="connsiteY10" fmla="*/ 752475 h 1079923"/>
                <a:gd name="connsiteX11" fmla="*/ 1251426 w 3271286"/>
                <a:gd name="connsiteY11" fmla="*/ 762000 h 1079923"/>
                <a:gd name="connsiteX12" fmla="*/ 1356201 w 3271286"/>
                <a:gd name="connsiteY12" fmla="*/ 838200 h 1079923"/>
                <a:gd name="connsiteX13" fmla="*/ 1441926 w 3271286"/>
                <a:gd name="connsiteY13" fmla="*/ 971550 h 1079923"/>
                <a:gd name="connsiteX14" fmla="*/ 1622901 w 3271286"/>
                <a:gd name="connsiteY14" fmla="*/ 1066800 h 1079923"/>
                <a:gd name="connsiteX15" fmla="*/ 1784826 w 3271286"/>
                <a:gd name="connsiteY15" fmla="*/ 1066800 h 1079923"/>
                <a:gd name="connsiteX16" fmla="*/ 1984851 w 3271286"/>
                <a:gd name="connsiteY16" fmla="*/ 952500 h 1079923"/>
                <a:gd name="connsiteX17" fmla="*/ 2108676 w 3271286"/>
                <a:gd name="connsiteY17" fmla="*/ 847725 h 1079923"/>
                <a:gd name="connsiteX18" fmla="*/ 2184876 w 3271286"/>
                <a:gd name="connsiteY18" fmla="*/ 676275 h 1079923"/>
                <a:gd name="connsiteX19" fmla="*/ 2337276 w 3271286"/>
                <a:gd name="connsiteY19" fmla="*/ 542925 h 1079923"/>
                <a:gd name="connsiteX20" fmla="*/ 2584926 w 3271286"/>
                <a:gd name="connsiteY20" fmla="*/ 495300 h 1079923"/>
                <a:gd name="connsiteX21" fmla="*/ 2823051 w 3271286"/>
                <a:gd name="connsiteY21" fmla="*/ 504825 h 1079923"/>
                <a:gd name="connsiteX22" fmla="*/ 3070701 w 3271286"/>
                <a:gd name="connsiteY22" fmla="*/ 581025 h 1079923"/>
                <a:gd name="connsiteX23" fmla="*/ 3194526 w 3271286"/>
                <a:gd name="connsiteY23" fmla="*/ 647700 h 1079923"/>
                <a:gd name="connsiteX24" fmla="*/ 1832451 w 3271286"/>
                <a:gd name="connsiteY24" fmla="*/ 625021 h 1079923"/>
                <a:gd name="connsiteX25" fmla="*/ 2198520 w 3271286"/>
                <a:gd name="connsiteY25" fmla="*/ 610266 h 1079923"/>
                <a:gd name="connsiteX0" fmla="*/ 794226 w 3278039"/>
                <a:gd name="connsiteY0" fmla="*/ 0 h 1079923"/>
                <a:gd name="connsiteX1" fmla="*/ 537051 w 3278039"/>
                <a:gd name="connsiteY1" fmla="*/ 38100 h 1079923"/>
                <a:gd name="connsiteX2" fmla="*/ 308451 w 3278039"/>
                <a:gd name="connsiteY2" fmla="*/ 123825 h 1079923"/>
                <a:gd name="connsiteX3" fmla="*/ 127476 w 3278039"/>
                <a:gd name="connsiteY3" fmla="*/ 266700 h 1079923"/>
                <a:gd name="connsiteX4" fmla="*/ 13176 w 3278039"/>
                <a:gd name="connsiteY4" fmla="*/ 476250 h 1079923"/>
                <a:gd name="connsiteX5" fmla="*/ 22701 w 3278039"/>
                <a:gd name="connsiteY5" fmla="*/ 733425 h 1079923"/>
                <a:gd name="connsiteX6" fmla="*/ 194151 w 3278039"/>
                <a:gd name="connsiteY6" fmla="*/ 933450 h 1079923"/>
                <a:gd name="connsiteX7" fmla="*/ 375126 w 3278039"/>
                <a:gd name="connsiteY7" fmla="*/ 962025 h 1079923"/>
                <a:gd name="connsiteX8" fmla="*/ 660876 w 3278039"/>
                <a:gd name="connsiteY8" fmla="*/ 866775 h 1079923"/>
                <a:gd name="connsiteX9" fmla="*/ 889476 w 3278039"/>
                <a:gd name="connsiteY9" fmla="*/ 781050 h 1079923"/>
                <a:gd name="connsiteX10" fmla="*/ 1079976 w 3278039"/>
                <a:gd name="connsiteY10" fmla="*/ 752475 h 1079923"/>
                <a:gd name="connsiteX11" fmla="*/ 1251426 w 3278039"/>
                <a:gd name="connsiteY11" fmla="*/ 762000 h 1079923"/>
                <a:gd name="connsiteX12" fmla="*/ 1356201 w 3278039"/>
                <a:gd name="connsiteY12" fmla="*/ 838200 h 1079923"/>
                <a:gd name="connsiteX13" fmla="*/ 1441926 w 3278039"/>
                <a:gd name="connsiteY13" fmla="*/ 971550 h 1079923"/>
                <a:gd name="connsiteX14" fmla="*/ 1622901 w 3278039"/>
                <a:gd name="connsiteY14" fmla="*/ 1066800 h 1079923"/>
                <a:gd name="connsiteX15" fmla="*/ 1784826 w 3278039"/>
                <a:gd name="connsiteY15" fmla="*/ 1066800 h 1079923"/>
                <a:gd name="connsiteX16" fmla="*/ 1984851 w 3278039"/>
                <a:gd name="connsiteY16" fmla="*/ 952500 h 1079923"/>
                <a:gd name="connsiteX17" fmla="*/ 2108676 w 3278039"/>
                <a:gd name="connsiteY17" fmla="*/ 847725 h 1079923"/>
                <a:gd name="connsiteX18" fmla="*/ 2184876 w 3278039"/>
                <a:gd name="connsiteY18" fmla="*/ 676275 h 1079923"/>
                <a:gd name="connsiteX19" fmla="*/ 2337276 w 3278039"/>
                <a:gd name="connsiteY19" fmla="*/ 542925 h 1079923"/>
                <a:gd name="connsiteX20" fmla="*/ 2584926 w 3278039"/>
                <a:gd name="connsiteY20" fmla="*/ 495300 h 1079923"/>
                <a:gd name="connsiteX21" fmla="*/ 3070701 w 3278039"/>
                <a:gd name="connsiteY21" fmla="*/ 581025 h 1079923"/>
                <a:gd name="connsiteX22" fmla="*/ 3194526 w 3278039"/>
                <a:gd name="connsiteY22" fmla="*/ 647700 h 1079923"/>
                <a:gd name="connsiteX23" fmla="*/ 1832451 w 3278039"/>
                <a:gd name="connsiteY23" fmla="*/ 625021 h 1079923"/>
                <a:gd name="connsiteX24" fmla="*/ 2198520 w 3278039"/>
                <a:gd name="connsiteY24" fmla="*/ 610266 h 1079923"/>
                <a:gd name="connsiteX0" fmla="*/ 794226 w 3286060"/>
                <a:gd name="connsiteY0" fmla="*/ 0 h 1079923"/>
                <a:gd name="connsiteX1" fmla="*/ 537051 w 3286060"/>
                <a:gd name="connsiteY1" fmla="*/ 38100 h 1079923"/>
                <a:gd name="connsiteX2" fmla="*/ 308451 w 3286060"/>
                <a:gd name="connsiteY2" fmla="*/ 123825 h 1079923"/>
                <a:gd name="connsiteX3" fmla="*/ 127476 w 3286060"/>
                <a:gd name="connsiteY3" fmla="*/ 266700 h 1079923"/>
                <a:gd name="connsiteX4" fmla="*/ 13176 w 3286060"/>
                <a:gd name="connsiteY4" fmla="*/ 476250 h 1079923"/>
                <a:gd name="connsiteX5" fmla="*/ 22701 w 3286060"/>
                <a:gd name="connsiteY5" fmla="*/ 733425 h 1079923"/>
                <a:gd name="connsiteX6" fmla="*/ 194151 w 3286060"/>
                <a:gd name="connsiteY6" fmla="*/ 933450 h 1079923"/>
                <a:gd name="connsiteX7" fmla="*/ 375126 w 3286060"/>
                <a:gd name="connsiteY7" fmla="*/ 962025 h 1079923"/>
                <a:gd name="connsiteX8" fmla="*/ 660876 w 3286060"/>
                <a:gd name="connsiteY8" fmla="*/ 866775 h 1079923"/>
                <a:gd name="connsiteX9" fmla="*/ 889476 w 3286060"/>
                <a:gd name="connsiteY9" fmla="*/ 781050 h 1079923"/>
                <a:gd name="connsiteX10" fmla="*/ 1079976 w 3286060"/>
                <a:gd name="connsiteY10" fmla="*/ 752475 h 1079923"/>
                <a:gd name="connsiteX11" fmla="*/ 1251426 w 3286060"/>
                <a:gd name="connsiteY11" fmla="*/ 762000 h 1079923"/>
                <a:gd name="connsiteX12" fmla="*/ 1356201 w 3286060"/>
                <a:gd name="connsiteY12" fmla="*/ 838200 h 1079923"/>
                <a:gd name="connsiteX13" fmla="*/ 1441926 w 3286060"/>
                <a:gd name="connsiteY13" fmla="*/ 971550 h 1079923"/>
                <a:gd name="connsiteX14" fmla="*/ 1622901 w 3286060"/>
                <a:gd name="connsiteY14" fmla="*/ 1066800 h 1079923"/>
                <a:gd name="connsiteX15" fmla="*/ 1784826 w 3286060"/>
                <a:gd name="connsiteY15" fmla="*/ 1066800 h 1079923"/>
                <a:gd name="connsiteX16" fmla="*/ 1984851 w 3286060"/>
                <a:gd name="connsiteY16" fmla="*/ 952500 h 1079923"/>
                <a:gd name="connsiteX17" fmla="*/ 2108676 w 3286060"/>
                <a:gd name="connsiteY17" fmla="*/ 847725 h 1079923"/>
                <a:gd name="connsiteX18" fmla="*/ 2184876 w 3286060"/>
                <a:gd name="connsiteY18" fmla="*/ 676275 h 1079923"/>
                <a:gd name="connsiteX19" fmla="*/ 2337276 w 3286060"/>
                <a:gd name="connsiteY19" fmla="*/ 542925 h 1079923"/>
                <a:gd name="connsiteX20" fmla="*/ 3070701 w 3286060"/>
                <a:gd name="connsiteY20" fmla="*/ 581025 h 1079923"/>
                <a:gd name="connsiteX21" fmla="*/ 3194526 w 3286060"/>
                <a:gd name="connsiteY21" fmla="*/ 647700 h 1079923"/>
                <a:gd name="connsiteX22" fmla="*/ 1832451 w 3286060"/>
                <a:gd name="connsiteY22" fmla="*/ 625021 h 1079923"/>
                <a:gd name="connsiteX23" fmla="*/ 2198520 w 3286060"/>
                <a:gd name="connsiteY23" fmla="*/ 610266 h 1079923"/>
                <a:gd name="connsiteX0" fmla="*/ 794226 w 3077980"/>
                <a:gd name="connsiteY0" fmla="*/ 0 h 1079923"/>
                <a:gd name="connsiteX1" fmla="*/ 537051 w 3077980"/>
                <a:gd name="connsiteY1" fmla="*/ 38100 h 1079923"/>
                <a:gd name="connsiteX2" fmla="*/ 308451 w 3077980"/>
                <a:gd name="connsiteY2" fmla="*/ 123825 h 1079923"/>
                <a:gd name="connsiteX3" fmla="*/ 127476 w 3077980"/>
                <a:gd name="connsiteY3" fmla="*/ 266700 h 1079923"/>
                <a:gd name="connsiteX4" fmla="*/ 13176 w 3077980"/>
                <a:gd name="connsiteY4" fmla="*/ 476250 h 1079923"/>
                <a:gd name="connsiteX5" fmla="*/ 22701 w 3077980"/>
                <a:gd name="connsiteY5" fmla="*/ 733425 h 1079923"/>
                <a:gd name="connsiteX6" fmla="*/ 194151 w 3077980"/>
                <a:gd name="connsiteY6" fmla="*/ 933450 h 1079923"/>
                <a:gd name="connsiteX7" fmla="*/ 375126 w 3077980"/>
                <a:gd name="connsiteY7" fmla="*/ 962025 h 1079923"/>
                <a:gd name="connsiteX8" fmla="*/ 660876 w 3077980"/>
                <a:gd name="connsiteY8" fmla="*/ 866775 h 1079923"/>
                <a:gd name="connsiteX9" fmla="*/ 889476 w 3077980"/>
                <a:gd name="connsiteY9" fmla="*/ 781050 h 1079923"/>
                <a:gd name="connsiteX10" fmla="*/ 1079976 w 3077980"/>
                <a:gd name="connsiteY10" fmla="*/ 752475 h 1079923"/>
                <a:gd name="connsiteX11" fmla="*/ 1251426 w 3077980"/>
                <a:gd name="connsiteY11" fmla="*/ 762000 h 1079923"/>
                <a:gd name="connsiteX12" fmla="*/ 1356201 w 3077980"/>
                <a:gd name="connsiteY12" fmla="*/ 838200 h 1079923"/>
                <a:gd name="connsiteX13" fmla="*/ 1441926 w 3077980"/>
                <a:gd name="connsiteY13" fmla="*/ 971550 h 1079923"/>
                <a:gd name="connsiteX14" fmla="*/ 1622901 w 3077980"/>
                <a:gd name="connsiteY14" fmla="*/ 1066800 h 1079923"/>
                <a:gd name="connsiteX15" fmla="*/ 1784826 w 3077980"/>
                <a:gd name="connsiteY15" fmla="*/ 1066800 h 1079923"/>
                <a:gd name="connsiteX16" fmla="*/ 1984851 w 3077980"/>
                <a:gd name="connsiteY16" fmla="*/ 952500 h 1079923"/>
                <a:gd name="connsiteX17" fmla="*/ 2108676 w 3077980"/>
                <a:gd name="connsiteY17" fmla="*/ 847725 h 1079923"/>
                <a:gd name="connsiteX18" fmla="*/ 2184876 w 3077980"/>
                <a:gd name="connsiteY18" fmla="*/ 676275 h 1079923"/>
                <a:gd name="connsiteX19" fmla="*/ 2337276 w 3077980"/>
                <a:gd name="connsiteY19" fmla="*/ 542925 h 1079923"/>
                <a:gd name="connsiteX20" fmla="*/ 3070701 w 3077980"/>
                <a:gd name="connsiteY20" fmla="*/ 581025 h 1079923"/>
                <a:gd name="connsiteX21" fmla="*/ 1832451 w 3077980"/>
                <a:gd name="connsiteY21" fmla="*/ 625021 h 1079923"/>
                <a:gd name="connsiteX22" fmla="*/ 2198520 w 3077980"/>
                <a:gd name="connsiteY22" fmla="*/ 610266 h 1079923"/>
                <a:gd name="connsiteX0" fmla="*/ 794226 w 2349327"/>
                <a:gd name="connsiteY0" fmla="*/ 0 h 1079923"/>
                <a:gd name="connsiteX1" fmla="*/ 537051 w 2349327"/>
                <a:gd name="connsiteY1" fmla="*/ 38100 h 1079923"/>
                <a:gd name="connsiteX2" fmla="*/ 308451 w 2349327"/>
                <a:gd name="connsiteY2" fmla="*/ 123825 h 1079923"/>
                <a:gd name="connsiteX3" fmla="*/ 127476 w 2349327"/>
                <a:gd name="connsiteY3" fmla="*/ 266700 h 1079923"/>
                <a:gd name="connsiteX4" fmla="*/ 13176 w 2349327"/>
                <a:gd name="connsiteY4" fmla="*/ 476250 h 1079923"/>
                <a:gd name="connsiteX5" fmla="*/ 22701 w 2349327"/>
                <a:gd name="connsiteY5" fmla="*/ 733425 h 1079923"/>
                <a:gd name="connsiteX6" fmla="*/ 194151 w 2349327"/>
                <a:gd name="connsiteY6" fmla="*/ 933450 h 1079923"/>
                <a:gd name="connsiteX7" fmla="*/ 375126 w 2349327"/>
                <a:gd name="connsiteY7" fmla="*/ 962025 h 1079923"/>
                <a:gd name="connsiteX8" fmla="*/ 660876 w 2349327"/>
                <a:gd name="connsiteY8" fmla="*/ 866775 h 1079923"/>
                <a:gd name="connsiteX9" fmla="*/ 889476 w 2349327"/>
                <a:gd name="connsiteY9" fmla="*/ 781050 h 1079923"/>
                <a:gd name="connsiteX10" fmla="*/ 1079976 w 2349327"/>
                <a:gd name="connsiteY10" fmla="*/ 752475 h 1079923"/>
                <a:gd name="connsiteX11" fmla="*/ 1251426 w 2349327"/>
                <a:gd name="connsiteY11" fmla="*/ 762000 h 1079923"/>
                <a:gd name="connsiteX12" fmla="*/ 1356201 w 2349327"/>
                <a:gd name="connsiteY12" fmla="*/ 838200 h 1079923"/>
                <a:gd name="connsiteX13" fmla="*/ 1441926 w 2349327"/>
                <a:gd name="connsiteY13" fmla="*/ 971550 h 1079923"/>
                <a:gd name="connsiteX14" fmla="*/ 1622901 w 2349327"/>
                <a:gd name="connsiteY14" fmla="*/ 1066800 h 1079923"/>
                <a:gd name="connsiteX15" fmla="*/ 1784826 w 2349327"/>
                <a:gd name="connsiteY15" fmla="*/ 1066800 h 1079923"/>
                <a:gd name="connsiteX16" fmla="*/ 1984851 w 2349327"/>
                <a:gd name="connsiteY16" fmla="*/ 952500 h 1079923"/>
                <a:gd name="connsiteX17" fmla="*/ 2108676 w 2349327"/>
                <a:gd name="connsiteY17" fmla="*/ 847725 h 1079923"/>
                <a:gd name="connsiteX18" fmla="*/ 2184876 w 2349327"/>
                <a:gd name="connsiteY18" fmla="*/ 676275 h 1079923"/>
                <a:gd name="connsiteX19" fmla="*/ 2337276 w 2349327"/>
                <a:gd name="connsiteY19" fmla="*/ 542925 h 1079923"/>
                <a:gd name="connsiteX20" fmla="*/ 1832451 w 2349327"/>
                <a:gd name="connsiteY20" fmla="*/ 625021 h 1079923"/>
                <a:gd name="connsiteX21" fmla="*/ 2198520 w 2349327"/>
                <a:gd name="connsiteY21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1832451 w 2198520"/>
                <a:gd name="connsiteY19" fmla="*/ 625021 h 1079923"/>
                <a:gd name="connsiteX20" fmla="*/ 2198520 w 2198520"/>
                <a:gd name="connsiteY20" fmla="*/ 610266 h 1079923"/>
                <a:gd name="connsiteX0" fmla="*/ 794226 w 2198520"/>
                <a:gd name="connsiteY0" fmla="*/ 0 h 1079923"/>
                <a:gd name="connsiteX1" fmla="*/ 537051 w 2198520"/>
                <a:gd name="connsiteY1" fmla="*/ 38100 h 1079923"/>
                <a:gd name="connsiteX2" fmla="*/ 308451 w 2198520"/>
                <a:gd name="connsiteY2" fmla="*/ 123825 h 1079923"/>
                <a:gd name="connsiteX3" fmla="*/ 127476 w 2198520"/>
                <a:gd name="connsiteY3" fmla="*/ 266700 h 1079923"/>
                <a:gd name="connsiteX4" fmla="*/ 13176 w 2198520"/>
                <a:gd name="connsiteY4" fmla="*/ 476250 h 1079923"/>
                <a:gd name="connsiteX5" fmla="*/ 22701 w 2198520"/>
                <a:gd name="connsiteY5" fmla="*/ 733425 h 1079923"/>
                <a:gd name="connsiteX6" fmla="*/ 194151 w 2198520"/>
                <a:gd name="connsiteY6" fmla="*/ 933450 h 1079923"/>
                <a:gd name="connsiteX7" fmla="*/ 375126 w 2198520"/>
                <a:gd name="connsiteY7" fmla="*/ 962025 h 1079923"/>
                <a:gd name="connsiteX8" fmla="*/ 660876 w 2198520"/>
                <a:gd name="connsiteY8" fmla="*/ 866775 h 1079923"/>
                <a:gd name="connsiteX9" fmla="*/ 889476 w 2198520"/>
                <a:gd name="connsiteY9" fmla="*/ 781050 h 1079923"/>
                <a:gd name="connsiteX10" fmla="*/ 1079976 w 2198520"/>
                <a:gd name="connsiteY10" fmla="*/ 752475 h 1079923"/>
                <a:gd name="connsiteX11" fmla="*/ 1251426 w 2198520"/>
                <a:gd name="connsiteY11" fmla="*/ 762000 h 1079923"/>
                <a:gd name="connsiteX12" fmla="*/ 1356201 w 2198520"/>
                <a:gd name="connsiteY12" fmla="*/ 838200 h 1079923"/>
                <a:gd name="connsiteX13" fmla="*/ 1441926 w 2198520"/>
                <a:gd name="connsiteY13" fmla="*/ 971550 h 1079923"/>
                <a:gd name="connsiteX14" fmla="*/ 1622901 w 2198520"/>
                <a:gd name="connsiteY14" fmla="*/ 1066800 h 1079923"/>
                <a:gd name="connsiteX15" fmla="*/ 1784826 w 2198520"/>
                <a:gd name="connsiteY15" fmla="*/ 1066800 h 1079923"/>
                <a:gd name="connsiteX16" fmla="*/ 1984851 w 2198520"/>
                <a:gd name="connsiteY16" fmla="*/ 952500 h 1079923"/>
                <a:gd name="connsiteX17" fmla="*/ 2108676 w 2198520"/>
                <a:gd name="connsiteY17" fmla="*/ 847725 h 1079923"/>
                <a:gd name="connsiteX18" fmla="*/ 2184876 w 2198520"/>
                <a:gd name="connsiteY18" fmla="*/ 676275 h 1079923"/>
                <a:gd name="connsiteX19" fmla="*/ 2198520 w 2198520"/>
                <a:gd name="connsiteY19" fmla="*/ 610266 h 1079923"/>
                <a:gd name="connsiteX0" fmla="*/ 8398 w 2277665"/>
                <a:gd name="connsiteY0" fmla="*/ 466373 h 1059817"/>
                <a:gd name="connsiteX1" fmla="*/ 616196 w 2277665"/>
                <a:gd name="connsiteY1" fmla="*/ 17994 h 1059817"/>
                <a:gd name="connsiteX2" fmla="*/ 387596 w 2277665"/>
                <a:gd name="connsiteY2" fmla="*/ 103719 h 1059817"/>
                <a:gd name="connsiteX3" fmla="*/ 206621 w 2277665"/>
                <a:gd name="connsiteY3" fmla="*/ 246594 h 1059817"/>
                <a:gd name="connsiteX4" fmla="*/ 92321 w 2277665"/>
                <a:gd name="connsiteY4" fmla="*/ 456144 h 1059817"/>
                <a:gd name="connsiteX5" fmla="*/ 101846 w 2277665"/>
                <a:gd name="connsiteY5" fmla="*/ 713319 h 1059817"/>
                <a:gd name="connsiteX6" fmla="*/ 273296 w 2277665"/>
                <a:gd name="connsiteY6" fmla="*/ 913344 h 1059817"/>
                <a:gd name="connsiteX7" fmla="*/ 454271 w 2277665"/>
                <a:gd name="connsiteY7" fmla="*/ 941919 h 1059817"/>
                <a:gd name="connsiteX8" fmla="*/ 740021 w 2277665"/>
                <a:gd name="connsiteY8" fmla="*/ 846669 h 1059817"/>
                <a:gd name="connsiteX9" fmla="*/ 968621 w 2277665"/>
                <a:gd name="connsiteY9" fmla="*/ 760944 h 1059817"/>
                <a:gd name="connsiteX10" fmla="*/ 1159121 w 2277665"/>
                <a:gd name="connsiteY10" fmla="*/ 732369 h 1059817"/>
                <a:gd name="connsiteX11" fmla="*/ 1330571 w 2277665"/>
                <a:gd name="connsiteY11" fmla="*/ 741894 h 1059817"/>
                <a:gd name="connsiteX12" fmla="*/ 1435346 w 2277665"/>
                <a:gd name="connsiteY12" fmla="*/ 818094 h 1059817"/>
                <a:gd name="connsiteX13" fmla="*/ 1521071 w 2277665"/>
                <a:gd name="connsiteY13" fmla="*/ 951444 h 1059817"/>
                <a:gd name="connsiteX14" fmla="*/ 1702046 w 2277665"/>
                <a:gd name="connsiteY14" fmla="*/ 1046694 h 1059817"/>
                <a:gd name="connsiteX15" fmla="*/ 1863971 w 2277665"/>
                <a:gd name="connsiteY15" fmla="*/ 1046694 h 1059817"/>
                <a:gd name="connsiteX16" fmla="*/ 2063996 w 2277665"/>
                <a:gd name="connsiteY16" fmla="*/ 932394 h 1059817"/>
                <a:gd name="connsiteX17" fmla="*/ 2187821 w 2277665"/>
                <a:gd name="connsiteY17" fmla="*/ 827619 h 1059817"/>
                <a:gd name="connsiteX18" fmla="*/ 2264021 w 2277665"/>
                <a:gd name="connsiteY18" fmla="*/ 656169 h 1059817"/>
                <a:gd name="connsiteX19" fmla="*/ 2277665 w 2277665"/>
                <a:gd name="connsiteY19" fmla="*/ 590160 h 1059817"/>
                <a:gd name="connsiteX0" fmla="*/ 0 w 2269267"/>
                <a:gd name="connsiteY0" fmla="*/ 369444 h 962888"/>
                <a:gd name="connsiteX1" fmla="*/ 379198 w 2269267"/>
                <a:gd name="connsiteY1" fmla="*/ 6790 h 962888"/>
                <a:gd name="connsiteX2" fmla="*/ 198223 w 2269267"/>
                <a:gd name="connsiteY2" fmla="*/ 149665 h 962888"/>
                <a:gd name="connsiteX3" fmla="*/ 83923 w 2269267"/>
                <a:gd name="connsiteY3" fmla="*/ 359215 h 962888"/>
                <a:gd name="connsiteX4" fmla="*/ 93448 w 2269267"/>
                <a:gd name="connsiteY4" fmla="*/ 616390 h 962888"/>
                <a:gd name="connsiteX5" fmla="*/ 264898 w 2269267"/>
                <a:gd name="connsiteY5" fmla="*/ 816415 h 962888"/>
                <a:gd name="connsiteX6" fmla="*/ 445873 w 2269267"/>
                <a:gd name="connsiteY6" fmla="*/ 844990 h 962888"/>
                <a:gd name="connsiteX7" fmla="*/ 731623 w 2269267"/>
                <a:gd name="connsiteY7" fmla="*/ 749740 h 962888"/>
                <a:gd name="connsiteX8" fmla="*/ 960223 w 2269267"/>
                <a:gd name="connsiteY8" fmla="*/ 664015 h 962888"/>
                <a:gd name="connsiteX9" fmla="*/ 1150723 w 2269267"/>
                <a:gd name="connsiteY9" fmla="*/ 635440 h 962888"/>
                <a:gd name="connsiteX10" fmla="*/ 1322173 w 2269267"/>
                <a:gd name="connsiteY10" fmla="*/ 644965 h 962888"/>
                <a:gd name="connsiteX11" fmla="*/ 1426948 w 2269267"/>
                <a:gd name="connsiteY11" fmla="*/ 721165 h 962888"/>
                <a:gd name="connsiteX12" fmla="*/ 1512673 w 2269267"/>
                <a:gd name="connsiteY12" fmla="*/ 854515 h 962888"/>
                <a:gd name="connsiteX13" fmla="*/ 1693648 w 2269267"/>
                <a:gd name="connsiteY13" fmla="*/ 949765 h 962888"/>
                <a:gd name="connsiteX14" fmla="*/ 1855573 w 2269267"/>
                <a:gd name="connsiteY14" fmla="*/ 949765 h 962888"/>
                <a:gd name="connsiteX15" fmla="*/ 2055598 w 2269267"/>
                <a:gd name="connsiteY15" fmla="*/ 835465 h 962888"/>
                <a:gd name="connsiteX16" fmla="*/ 2179423 w 2269267"/>
                <a:gd name="connsiteY16" fmla="*/ 730690 h 962888"/>
                <a:gd name="connsiteX17" fmla="*/ 2255623 w 2269267"/>
                <a:gd name="connsiteY17" fmla="*/ 559240 h 962888"/>
                <a:gd name="connsiteX18" fmla="*/ 2269267 w 2269267"/>
                <a:gd name="connsiteY18" fmla="*/ 493231 h 962888"/>
                <a:gd name="connsiteX0" fmla="*/ 0 w 2269267"/>
                <a:gd name="connsiteY0" fmla="*/ 369444 h 962888"/>
                <a:gd name="connsiteX1" fmla="*/ 379198 w 2269267"/>
                <a:gd name="connsiteY1" fmla="*/ 6790 h 962888"/>
                <a:gd name="connsiteX2" fmla="*/ 198223 w 2269267"/>
                <a:gd name="connsiteY2" fmla="*/ 149665 h 962888"/>
                <a:gd name="connsiteX3" fmla="*/ 83923 w 2269267"/>
                <a:gd name="connsiteY3" fmla="*/ 359215 h 962888"/>
                <a:gd name="connsiteX4" fmla="*/ 93448 w 2269267"/>
                <a:gd name="connsiteY4" fmla="*/ 616390 h 962888"/>
                <a:gd name="connsiteX5" fmla="*/ 264898 w 2269267"/>
                <a:gd name="connsiteY5" fmla="*/ 816415 h 962888"/>
                <a:gd name="connsiteX6" fmla="*/ 445873 w 2269267"/>
                <a:gd name="connsiteY6" fmla="*/ 844990 h 962888"/>
                <a:gd name="connsiteX7" fmla="*/ 960223 w 2269267"/>
                <a:gd name="connsiteY7" fmla="*/ 664015 h 962888"/>
                <a:gd name="connsiteX8" fmla="*/ 1150723 w 2269267"/>
                <a:gd name="connsiteY8" fmla="*/ 635440 h 962888"/>
                <a:gd name="connsiteX9" fmla="*/ 1322173 w 2269267"/>
                <a:gd name="connsiteY9" fmla="*/ 644965 h 962888"/>
                <a:gd name="connsiteX10" fmla="*/ 1426948 w 2269267"/>
                <a:gd name="connsiteY10" fmla="*/ 721165 h 962888"/>
                <a:gd name="connsiteX11" fmla="*/ 1512673 w 2269267"/>
                <a:gd name="connsiteY11" fmla="*/ 854515 h 962888"/>
                <a:gd name="connsiteX12" fmla="*/ 1693648 w 2269267"/>
                <a:gd name="connsiteY12" fmla="*/ 949765 h 962888"/>
                <a:gd name="connsiteX13" fmla="*/ 1855573 w 2269267"/>
                <a:gd name="connsiteY13" fmla="*/ 949765 h 962888"/>
                <a:gd name="connsiteX14" fmla="*/ 2055598 w 2269267"/>
                <a:gd name="connsiteY14" fmla="*/ 835465 h 962888"/>
                <a:gd name="connsiteX15" fmla="*/ 2179423 w 2269267"/>
                <a:gd name="connsiteY15" fmla="*/ 730690 h 962888"/>
                <a:gd name="connsiteX16" fmla="*/ 2255623 w 2269267"/>
                <a:gd name="connsiteY16" fmla="*/ 559240 h 962888"/>
                <a:gd name="connsiteX17" fmla="*/ 2269267 w 2269267"/>
                <a:gd name="connsiteY17" fmla="*/ 493231 h 962888"/>
                <a:gd name="connsiteX0" fmla="*/ 0 w 2310752"/>
                <a:gd name="connsiteY0" fmla="*/ 369444 h 962888"/>
                <a:gd name="connsiteX1" fmla="*/ 379198 w 2310752"/>
                <a:gd name="connsiteY1" fmla="*/ 6790 h 962888"/>
                <a:gd name="connsiteX2" fmla="*/ 198223 w 2310752"/>
                <a:gd name="connsiteY2" fmla="*/ 149665 h 962888"/>
                <a:gd name="connsiteX3" fmla="*/ 83923 w 2310752"/>
                <a:gd name="connsiteY3" fmla="*/ 359215 h 962888"/>
                <a:gd name="connsiteX4" fmla="*/ 93448 w 2310752"/>
                <a:gd name="connsiteY4" fmla="*/ 616390 h 962888"/>
                <a:gd name="connsiteX5" fmla="*/ 264898 w 2310752"/>
                <a:gd name="connsiteY5" fmla="*/ 816415 h 962888"/>
                <a:gd name="connsiteX6" fmla="*/ 445873 w 2310752"/>
                <a:gd name="connsiteY6" fmla="*/ 844990 h 962888"/>
                <a:gd name="connsiteX7" fmla="*/ 960223 w 2310752"/>
                <a:gd name="connsiteY7" fmla="*/ 664015 h 962888"/>
                <a:gd name="connsiteX8" fmla="*/ 1150723 w 2310752"/>
                <a:gd name="connsiteY8" fmla="*/ 635440 h 962888"/>
                <a:gd name="connsiteX9" fmla="*/ 1322173 w 2310752"/>
                <a:gd name="connsiteY9" fmla="*/ 644965 h 962888"/>
                <a:gd name="connsiteX10" fmla="*/ 1426948 w 2310752"/>
                <a:gd name="connsiteY10" fmla="*/ 721165 h 962888"/>
                <a:gd name="connsiteX11" fmla="*/ 1512673 w 2310752"/>
                <a:gd name="connsiteY11" fmla="*/ 854515 h 962888"/>
                <a:gd name="connsiteX12" fmla="*/ 1693648 w 2310752"/>
                <a:gd name="connsiteY12" fmla="*/ 949765 h 962888"/>
                <a:gd name="connsiteX13" fmla="*/ 1855573 w 2310752"/>
                <a:gd name="connsiteY13" fmla="*/ 949765 h 962888"/>
                <a:gd name="connsiteX14" fmla="*/ 2055598 w 2310752"/>
                <a:gd name="connsiteY14" fmla="*/ 835465 h 962888"/>
                <a:gd name="connsiteX15" fmla="*/ 2179423 w 2310752"/>
                <a:gd name="connsiteY15" fmla="*/ 730690 h 962888"/>
                <a:gd name="connsiteX16" fmla="*/ 2255623 w 2310752"/>
                <a:gd name="connsiteY16" fmla="*/ 559240 h 962888"/>
                <a:gd name="connsiteX17" fmla="*/ 1297202 w 2310752"/>
                <a:gd name="connsiteY17" fmla="*/ 294667 h 962888"/>
                <a:gd name="connsiteX0" fmla="*/ 0 w 2221113"/>
                <a:gd name="connsiteY0" fmla="*/ 369444 h 962888"/>
                <a:gd name="connsiteX1" fmla="*/ 379198 w 2221113"/>
                <a:gd name="connsiteY1" fmla="*/ 6790 h 962888"/>
                <a:gd name="connsiteX2" fmla="*/ 198223 w 2221113"/>
                <a:gd name="connsiteY2" fmla="*/ 149665 h 962888"/>
                <a:gd name="connsiteX3" fmla="*/ 83923 w 2221113"/>
                <a:gd name="connsiteY3" fmla="*/ 359215 h 962888"/>
                <a:gd name="connsiteX4" fmla="*/ 93448 w 2221113"/>
                <a:gd name="connsiteY4" fmla="*/ 616390 h 962888"/>
                <a:gd name="connsiteX5" fmla="*/ 264898 w 2221113"/>
                <a:gd name="connsiteY5" fmla="*/ 816415 h 962888"/>
                <a:gd name="connsiteX6" fmla="*/ 445873 w 2221113"/>
                <a:gd name="connsiteY6" fmla="*/ 844990 h 962888"/>
                <a:gd name="connsiteX7" fmla="*/ 960223 w 2221113"/>
                <a:gd name="connsiteY7" fmla="*/ 664015 h 962888"/>
                <a:gd name="connsiteX8" fmla="*/ 1150723 w 2221113"/>
                <a:gd name="connsiteY8" fmla="*/ 635440 h 962888"/>
                <a:gd name="connsiteX9" fmla="*/ 1322173 w 2221113"/>
                <a:gd name="connsiteY9" fmla="*/ 644965 h 962888"/>
                <a:gd name="connsiteX10" fmla="*/ 1426948 w 2221113"/>
                <a:gd name="connsiteY10" fmla="*/ 721165 h 962888"/>
                <a:gd name="connsiteX11" fmla="*/ 1512673 w 2221113"/>
                <a:gd name="connsiteY11" fmla="*/ 854515 h 962888"/>
                <a:gd name="connsiteX12" fmla="*/ 1693648 w 2221113"/>
                <a:gd name="connsiteY12" fmla="*/ 949765 h 962888"/>
                <a:gd name="connsiteX13" fmla="*/ 1855573 w 2221113"/>
                <a:gd name="connsiteY13" fmla="*/ 949765 h 962888"/>
                <a:gd name="connsiteX14" fmla="*/ 2055598 w 2221113"/>
                <a:gd name="connsiteY14" fmla="*/ 835465 h 962888"/>
                <a:gd name="connsiteX15" fmla="*/ 2179423 w 2221113"/>
                <a:gd name="connsiteY15" fmla="*/ 730690 h 962888"/>
                <a:gd name="connsiteX16" fmla="*/ 1297202 w 2221113"/>
                <a:gd name="connsiteY16" fmla="*/ 294667 h 962888"/>
                <a:gd name="connsiteX0" fmla="*/ 0 w 2221113"/>
                <a:gd name="connsiteY0" fmla="*/ 369444 h 962888"/>
                <a:gd name="connsiteX1" fmla="*/ 379198 w 2221113"/>
                <a:gd name="connsiteY1" fmla="*/ 6790 h 962888"/>
                <a:gd name="connsiteX2" fmla="*/ 198223 w 2221113"/>
                <a:gd name="connsiteY2" fmla="*/ 149665 h 962888"/>
                <a:gd name="connsiteX3" fmla="*/ 83923 w 2221113"/>
                <a:gd name="connsiteY3" fmla="*/ 359215 h 962888"/>
                <a:gd name="connsiteX4" fmla="*/ 93448 w 2221113"/>
                <a:gd name="connsiteY4" fmla="*/ 616390 h 962888"/>
                <a:gd name="connsiteX5" fmla="*/ 264898 w 2221113"/>
                <a:gd name="connsiteY5" fmla="*/ 816415 h 962888"/>
                <a:gd name="connsiteX6" fmla="*/ 445873 w 2221113"/>
                <a:gd name="connsiteY6" fmla="*/ 844990 h 962888"/>
                <a:gd name="connsiteX7" fmla="*/ 960223 w 2221113"/>
                <a:gd name="connsiteY7" fmla="*/ 664015 h 962888"/>
                <a:gd name="connsiteX8" fmla="*/ 1150723 w 2221113"/>
                <a:gd name="connsiteY8" fmla="*/ 635440 h 962888"/>
                <a:gd name="connsiteX9" fmla="*/ 1322173 w 2221113"/>
                <a:gd name="connsiteY9" fmla="*/ 644965 h 962888"/>
                <a:gd name="connsiteX10" fmla="*/ 1512673 w 2221113"/>
                <a:gd name="connsiteY10" fmla="*/ 854515 h 962888"/>
                <a:gd name="connsiteX11" fmla="*/ 1693648 w 2221113"/>
                <a:gd name="connsiteY11" fmla="*/ 949765 h 962888"/>
                <a:gd name="connsiteX12" fmla="*/ 1855573 w 2221113"/>
                <a:gd name="connsiteY12" fmla="*/ 949765 h 962888"/>
                <a:gd name="connsiteX13" fmla="*/ 2055598 w 2221113"/>
                <a:gd name="connsiteY13" fmla="*/ 835465 h 962888"/>
                <a:gd name="connsiteX14" fmla="*/ 2179423 w 2221113"/>
                <a:gd name="connsiteY14" fmla="*/ 730690 h 962888"/>
                <a:gd name="connsiteX15" fmla="*/ 1297202 w 2221113"/>
                <a:gd name="connsiteY15" fmla="*/ 294667 h 962888"/>
                <a:gd name="connsiteX0" fmla="*/ 0 w 2221113"/>
                <a:gd name="connsiteY0" fmla="*/ 369444 h 977197"/>
                <a:gd name="connsiteX1" fmla="*/ 379198 w 2221113"/>
                <a:gd name="connsiteY1" fmla="*/ 6790 h 977197"/>
                <a:gd name="connsiteX2" fmla="*/ 198223 w 2221113"/>
                <a:gd name="connsiteY2" fmla="*/ 149665 h 977197"/>
                <a:gd name="connsiteX3" fmla="*/ 83923 w 2221113"/>
                <a:gd name="connsiteY3" fmla="*/ 359215 h 977197"/>
                <a:gd name="connsiteX4" fmla="*/ 93448 w 2221113"/>
                <a:gd name="connsiteY4" fmla="*/ 616390 h 977197"/>
                <a:gd name="connsiteX5" fmla="*/ 264898 w 2221113"/>
                <a:gd name="connsiteY5" fmla="*/ 816415 h 977197"/>
                <a:gd name="connsiteX6" fmla="*/ 445873 w 2221113"/>
                <a:gd name="connsiteY6" fmla="*/ 844990 h 977197"/>
                <a:gd name="connsiteX7" fmla="*/ 960223 w 2221113"/>
                <a:gd name="connsiteY7" fmla="*/ 664015 h 977197"/>
                <a:gd name="connsiteX8" fmla="*/ 1150723 w 2221113"/>
                <a:gd name="connsiteY8" fmla="*/ 635440 h 977197"/>
                <a:gd name="connsiteX9" fmla="*/ 1322173 w 2221113"/>
                <a:gd name="connsiteY9" fmla="*/ 644965 h 977197"/>
                <a:gd name="connsiteX10" fmla="*/ 1693648 w 2221113"/>
                <a:gd name="connsiteY10" fmla="*/ 949765 h 977197"/>
                <a:gd name="connsiteX11" fmla="*/ 1855573 w 2221113"/>
                <a:gd name="connsiteY11" fmla="*/ 949765 h 977197"/>
                <a:gd name="connsiteX12" fmla="*/ 2055598 w 2221113"/>
                <a:gd name="connsiteY12" fmla="*/ 835465 h 977197"/>
                <a:gd name="connsiteX13" fmla="*/ 2179423 w 2221113"/>
                <a:gd name="connsiteY13" fmla="*/ 730690 h 977197"/>
                <a:gd name="connsiteX14" fmla="*/ 1297202 w 2221113"/>
                <a:gd name="connsiteY14" fmla="*/ 294667 h 977197"/>
                <a:gd name="connsiteX0" fmla="*/ 0 w 2221113"/>
                <a:gd name="connsiteY0" fmla="*/ 220243 h 827996"/>
                <a:gd name="connsiteX1" fmla="*/ 642808 w 2221113"/>
                <a:gd name="connsiteY1" fmla="*/ 155433 h 827996"/>
                <a:gd name="connsiteX2" fmla="*/ 198223 w 2221113"/>
                <a:gd name="connsiteY2" fmla="*/ 464 h 827996"/>
                <a:gd name="connsiteX3" fmla="*/ 83923 w 2221113"/>
                <a:gd name="connsiteY3" fmla="*/ 210014 h 827996"/>
                <a:gd name="connsiteX4" fmla="*/ 93448 w 2221113"/>
                <a:gd name="connsiteY4" fmla="*/ 467189 h 827996"/>
                <a:gd name="connsiteX5" fmla="*/ 264898 w 2221113"/>
                <a:gd name="connsiteY5" fmla="*/ 667214 h 827996"/>
                <a:gd name="connsiteX6" fmla="*/ 445873 w 2221113"/>
                <a:gd name="connsiteY6" fmla="*/ 695789 h 827996"/>
                <a:gd name="connsiteX7" fmla="*/ 960223 w 2221113"/>
                <a:gd name="connsiteY7" fmla="*/ 514814 h 827996"/>
                <a:gd name="connsiteX8" fmla="*/ 1150723 w 2221113"/>
                <a:gd name="connsiteY8" fmla="*/ 486239 h 827996"/>
                <a:gd name="connsiteX9" fmla="*/ 1322173 w 2221113"/>
                <a:gd name="connsiteY9" fmla="*/ 495764 h 827996"/>
                <a:gd name="connsiteX10" fmla="*/ 1693648 w 2221113"/>
                <a:gd name="connsiteY10" fmla="*/ 800564 h 827996"/>
                <a:gd name="connsiteX11" fmla="*/ 1855573 w 2221113"/>
                <a:gd name="connsiteY11" fmla="*/ 800564 h 827996"/>
                <a:gd name="connsiteX12" fmla="*/ 2055598 w 2221113"/>
                <a:gd name="connsiteY12" fmla="*/ 686264 h 827996"/>
                <a:gd name="connsiteX13" fmla="*/ 2179423 w 2221113"/>
                <a:gd name="connsiteY13" fmla="*/ 581489 h 827996"/>
                <a:gd name="connsiteX14" fmla="*/ 1297202 w 2221113"/>
                <a:gd name="connsiteY14" fmla="*/ 145466 h 827996"/>
                <a:gd name="connsiteX0" fmla="*/ 0 w 2221113"/>
                <a:gd name="connsiteY0" fmla="*/ 219796 h 827549"/>
                <a:gd name="connsiteX1" fmla="*/ 198223 w 2221113"/>
                <a:gd name="connsiteY1" fmla="*/ 17 h 827549"/>
                <a:gd name="connsiteX2" fmla="*/ 83923 w 2221113"/>
                <a:gd name="connsiteY2" fmla="*/ 209567 h 827549"/>
                <a:gd name="connsiteX3" fmla="*/ 93448 w 2221113"/>
                <a:gd name="connsiteY3" fmla="*/ 466742 h 827549"/>
                <a:gd name="connsiteX4" fmla="*/ 264898 w 2221113"/>
                <a:gd name="connsiteY4" fmla="*/ 666767 h 827549"/>
                <a:gd name="connsiteX5" fmla="*/ 445873 w 2221113"/>
                <a:gd name="connsiteY5" fmla="*/ 695342 h 827549"/>
                <a:gd name="connsiteX6" fmla="*/ 960223 w 2221113"/>
                <a:gd name="connsiteY6" fmla="*/ 514367 h 827549"/>
                <a:gd name="connsiteX7" fmla="*/ 1150723 w 2221113"/>
                <a:gd name="connsiteY7" fmla="*/ 485792 h 827549"/>
                <a:gd name="connsiteX8" fmla="*/ 1322173 w 2221113"/>
                <a:gd name="connsiteY8" fmla="*/ 495317 h 827549"/>
                <a:gd name="connsiteX9" fmla="*/ 1693648 w 2221113"/>
                <a:gd name="connsiteY9" fmla="*/ 800117 h 827549"/>
                <a:gd name="connsiteX10" fmla="*/ 1855573 w 2221113"/>
                <a:gd name="connsiteY10" fmla="*/ 800117 h 827549"/>
                <a:gd name="connsiteX11" fmla="*/ 2055598 w 2221113"/>
                <a:gd name="connsiteY11" fmla="*/ 685817 h 827549"/>
                <a:gd name="connsiteX12" fmla="*/ 2179423 w 2221113"/>
                <a:gd name="connsiteY12" fmla="*/ 581042 h 827549"/>
                <a:gd name="connsiteX13" fmla="*/ 1297202 w 2221113"/>
                <a:gd name="connsiteY13" fmla="*/ 145019 h 827549"/>
                <a:gd name="connsiteX0" fmla="*/ 0 w 2221113"/>
                <a:gd name="connsiteY0" fmla="*/ 224981 h 832734"/>
                <a:gd name="connsiteX1" fmla="*/ 198223 w 2221113"/>
                <a:gd name="connsiteY1" fmla="*/ 5202 h 832734"/>
                <a:gd name="connsiteX2" fmla="*/ 93448 w 2221113"/>
                <a:gd name="connsiteY2" fmla="*/ 471927 h 832734"/>
                <a:gd name="connsiteX3" fmla="*/ 264898 w 2221113"/>
                <a:gd name="connsiteY3" fmla="*/ 671952 h 832734"/>
                <a:gd name="connsiteX4" fmla="*/ 445873 w 2221113"/>
                <a:gd name="connsiteY4" fmla="*/ 700527 h 832734"/>
                <a:gd name="connsiteX5" fmla="*/ 960223 w 2221113"/>
                <a:gd name="connsiteY5" fmla="*/ 519552 h 832734"/>
                <a:gd name="connsiteX6" fmla="*/ 1150723 w 2221113"/>
                <a:gd name="connsiteY6" fmla="*/ 490977 h 832734"/>
                <a:gd name="connsiteX7" fmla="*/ 1322173 w 2221113"/>
                <a:gd name="connsiteY7" fmla="*/ 500502 h 832734"/>
                <a:gd name="connsiteX8" fmla="*/ 1693648 w 2221113"/>
                <a:gd name="connsiteY8" fmla="*/ 805302 h 832734"/>
                <a:gd name="connsiteX9" fmla="*/ 1855573 w 2221113"/>
                <a:gd name="connsiteY9" fmla="*/ 805302 h 832734"/>
                <a:gd name="connsiteX10" fmla="*/ 2055598 w 2221113"/>
                <a:gd name="connsiteY10" fmla="*/ 691002 h 832734"/>
                <a:gd name="connsiteX11" fmla="*/ 2179423 w 2221113"/>
                <a:gd name="connsiteY11" fmla="*/ 586227 h 832734"/>
                <a:gd name="connsiteX12" fmla="*/ 1297202 w 2221113"/>
                <a:gd name="connsiteY12" fmla="*/ 150204 h 832734"/>
                <a:gd name="connsiteX0" fmla="*/ 0 w 2221113"/>
                <a:gd name="connsiteY0" fmla="*/ 83791 h 691544"/>
                <a:gd name="connsiteX1" fmla="*/ 684255 w 2221113"/>
                <a:gd name="connsiteY1" fmla="*/ 12934 h 691544"/>
                <a:gd name="connsiteX2" fmla="*/ 93448 w 2221113"/>
                <a:gd name="connsiteY2" fmla="*/ 330737 h 691544"/>
                <a:gd name="connsiteX3" fmla="*/ 264898 w 2221113"/>
                <a:gd name="connsiteY3" fmla="*/ 530762 h 691544"/>
                <a:gd name="connsiteX4" fmla="*/ 445873 w 2221113"/>
                <a:gd name="connsiteY4" fmla="*/ 559337 h 691544"/>
                <a:gd name="connsiteX5" fmla="*/ 960223 w 2221113"/>
                <a:gd name="connsiteY5" fmla="*/ 378362 h 691544"/>
                <a:gd name="connsiteX6" fmla="*/ 1150723 w 2221113"/>
                <a:gd name="connsiteY6" fmla="*/ 349787 h 691544"/>
                <a:gd name="connsiteX7" fmla="*/ 1322173 w 2221113"/>
                <a:gd name="connsiteY7" fmla="*/ 359312 h 691544"/>
                <a:gd name="connsiteX8" fmla="*/ 1693648 w 2221113"/>
                <a:gd name="connsiteY8" fmla="*/ 664112 h 691544"/>
                <a:gd name="connsiteX9" fmla="*/ 1855573 w 2221113"/>
                <a:gd name="connsiteY9" fmla="*/ 664112 h 691544"/>
                <a:gd name="connsiteX10" fmla="*/ 2055598 w 2221113"/>
                <a:gd name="connsiteY10" fmla="*/ 549812 h 691544"/>
                <a:gd name="connsiteX11" fmla="*/ 2179423 w 2221113"/>
                <a:gd name="connsiteY11" fmla="*/ 445037 h 691544"/>
                <a:gd name="connsiteX12" fmla="*/ 1297202 w 2221113"/>
                <a:gd name="connsiteY12" fmla="*/ 9014 h 691544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264898 w 2221113"/>
                <a:gd name="connsiteY3" fmla="*/ 521748 h 682530"/>
                <a:gd name="connsiteX4" fmla="*/ 445873 w 2221113"/>
                <a:gd name="connsiteY4" fmla="*/ 550323 h 682530"/>
                <a:gd name="connsiteX5" fmla="*/ 960223 w 2221113"/>
                <a:gd name="connsiteY5" fmla="*/ 369348 h 682530"/>
                <a:gd name="connsiteX6" fmla="*/ 1150723 w 2221113"/>
                <a:gd name="connsiteY6" fmla="*/ 340773 h 682530"/>
                <a:gd name="connsiteX7" fmla="*/ 1322173 w 2221113"/>
                <a:gd name="connsiteY7" fmla="*/ 350298 h 682530"/>
                <a:gd name="connsiteX8" fmla="*/ 1693648 w 2221113"/>
                <a:gd name="connsiteY8" fmla="*/ 655098 h 682530"/>
                <a:gd name="connsiteX9" fmla="*/ 1855573 w 2221113"/>
                <a:gd name="connsiteY9" fmla="*/ 655098 h 682530"/>
                <a:gd name="connsiteX10" fmla="*/ 2055598 w 2221113"/>
                <a:gd name="connsiteY10" fmla="*/ 540798 h 682530"/>
                <a:gd name="connsiteX11" fmla="*/ 2179423 w 2221113"/>
                <a:gd name="connsiteY11" fmla="*/ 436023 h 682530"/>
                <a:gd name="connsiteX12" fmla="*/ 1297202 w 2221113"/>
                <a:gd name="connsiteY12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445873 w 2221113"/>
                <a:gd name="connsiteY3" fmla="*/ 550323 h 682530"/>
                <a:gd name="connsiteX4" fmla="*/ 960223 w 2221113"/>
                <a:gd name="connsiteY4" fmla="*/ 369348 h 682530"/>
                <a:gd name="connsiteX5" fmla="*/ 1150723 w 2221113"/>
                <a:gd name="connsiteY5" fmla="*/ 340773 h 682530"/>
                <a:gd name="connsiteX6" fmla="*/ 1322173 w 2221113"/>
                <a:gd name="connsiteY6" fmla="*/ 350298 h 682530"/>
                <a:gd name="connsiteX7" fmla="*/ 1693648 w 2221113"/>
                <a:gd name="connsiteY7" fmla="*/ 655098 h 682530"/>
                <a:gd name="connsiteX8" fmla="*/ 1855573 w 2221113"/>
                <a:gd name="connsiteY8" fmla="*/ 655098 h 682530"/>
                <a:gd name="connsiteX9" fmla="*/ 2055598 w 2221113"/>
                <a:gd name="connsiteY9" fmla="*/ 540798 h 682530"/>
                <a:gd name="connsiteX10" fmla="*/ 2179423 w 2221113"/>
                <a:gd name="connsiteY10" fmla="*/ 436023 h 682530"/>
                <a:gd name="connsiteX11" fmla="*/ 1297202 w 2221113"/>
                <a:gd name="connsiteY11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960223 w 2221113"/>
                <a:gd name="connsiteY3" fmla="*/ 369348 h 682530"/>
                <a:gd name="connsiteX4" fmla="*/ 1150723 w 2221113"/>
                <a:gd name="connsiteY4" fmla="*/ 340773 h 682530"/>
                <a:gd name="connsiteX5" fmla="*/ 1322173 w 2221113"/>
                <a:gd name="connsiteY5" fmla="*/ 350298 h 682530"/>
                <a:gd name="connsiteX6" fmla="*/ 1693648 w 2221113"/>
                <a:gd name="connsiteY6" fmla="*/ 655098 h 682530"/>
                <a:gd name="connsiteX7" fmla="*/ 1855573 w 2221113"/>
                <a:gd name="connsiteY7" fmla="*/ 655098 h 682530"/>
                <a:gd name="connsiteX8" fmla="*/ 2055598 w 2221113"/>
                <a:gd name="connsiteY8" fmla="*/ 540798 h 682530"/>
                <a:gd name="connsiteX9" fmla="*/ 2179423 w 2221113"/>
                <a:gd name="connsiteY9" fmla="*/ 436023 h 682530"/>
                <a:gd name="connsiteX10" fmla="*/ 1297202 w 2221113"/>
                <a:gd name="connsiteY10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960223 w 2221113"/>
                <a:gd name="connsiteY3" fmla="*/ 369348 h 682530"/>
                <a:gd name="connsiteX4" fmla="*/ 1322173 w 2221113"/>
                <a:gd name="connsiteY4" fmla="*/ 350298 h 682530"/>
                <a:gd name="connsiteX5" fmla="*/ 1693648 w 2221113"/>
                <a:gd name="connsiteY5" fmla="*/ 655098 h 682530"/>
                <a:gd name="connsiteX6" fmla="*/ 1855573 w 2221113"/>
                <a:gd name="connsiteY6" fmla="*/ 655098 h 682530"/>
                <a:gd name="connsiteX7" fmla="*/ 2055598 w 2221113"/>
                <a:gd name="connsiteY7" fmla="*/ 540798 h 682530"/>
                <a:gd name="connsiteX8" fmla="*/ 2179423 w 2221113"/>
                <a:gd name="connsiteY8" fmla="*/ 436023 h 682530"/>
                <a:gd name="connsiteX9" fmla="*/ 1297202 w 2221113"/>
                <a:gd name="connsiteY9" fmla="*/ 0 h 682530"/>
                <a:gd name="connsiteX0" fmla="*/ 0 w 2221113"/>
                <a:gd name="connsiteY0" fmla="*/ 74777 h 682530"/>
                <a:gd name="connsiteX1" fmla="*/ 684255 w 2221113"/>
                <a:gd name="connsiteY1" fmla="*/ 3920 h 682530"/>
                <a:gd name="connsiteX2" fmla="*/ 1073751 w 2221113"/>
                <a:gd name="connsiteY2" fmla="*/ 133089 h 682530"/>
                <a:gd name="connsiteX3" fmla="*/ 1322173 w 2221113"/>
                <a:gd name="connsiteY3" fmla="*/ 350298 h 682530"/>
                <a:gd name="connsiteX4" fmla="*/ 1693648 w 2221113"/>
                <a:gd name="connsiteY4" fmla="*/ 655098 h 682530"/>
                <a:gd name="connsiteX5" fmla="*/ 1855573 w 2221113"/>
                <a:gd name="connsiteY5" fmla="*/ 655098 h 682530"/>
                <a:gd name="connsiteX6" fmla="*/ 2055598 w 2221113"/>
                <a:gd name="connsiteY6" fmla="*/ 540798 h 682530"/>
                <a:gd name="connsiteX7" fmla="*/ 2179423 w 2221113"/>
                <a:gd name="connsiteY7" fmla="*/ 436023 h 682530"/>
                <a:gd name="connsiteX8" fmla="*/ 1297202 w 2221113"/>
                <a:gd name="connsiteY8" fmla="*/ 0 h 682530"/>
                <a:gd name="connsiteX0" fmla="*/ 0 w 2077292"/>
                <a:gd name="connsiteY0" fmla="*/ 74777 h 682530"/>
                <a:gd name="connsiteX1" fmla="*/ 684255 w 2077292"/>
                <a:gd name="connsiteY1" fmla="*/ 3920 h 682530"/>
                <a:gd name="connsiteX2" fmla="*/ 1073751 w 2077292"/>
                <a:gd name="connsiteY2" fmla="*/ 133089 h 682530"/>
                <a:gd name="connsiteX3" fmla="*/ 1322173 w 2077292"/>
                <a:gd name="connsiteY3" fmla="*/ 350298 h 682530"/>
                <a:gd name="connsiteX4" fmla="*/ 1693648 w 2077292"/>
                <a:gd name="connsiteY4" fmla="*/ 655098 h 682530"/>
                <a:gd name="connsiteX5" fmla="*/ 1855573 w 2077292"/>
                <a:gd name="connsiteY5" fmla="*/ 655098 h 682530"/>
                <a:gd name="connsiteX6" fmla="*/ 2055598 w 2077292"/>
                <a:gd name="connsiteY6" fmla="*/ 540798 h 682530"/>
                <a:gd name="connsiteX7" fmla="*/ 1297202 w 2077292"/>
                <a:gd name="connsiteY7" fmla="*/ 0 h 682530"/>
                <a:gd name="connsiteX0" fmla="*/ 0 w 1872800"/>
                <a:gd name="connsiteY0" fmla="*/ 74777 h 716972"/>
                <a:gd name="connsiteX1" fmla="*/ 684255 w 1872800"/>
                <a:gd name="connsiteY1" fmla="*/ 3920 h 716972"/>
                <a:gd name="connsiteX2" fmla="*/ 1073751 w 1872800"/>
                <a:gd name="connsiteY2" fmla="*/ 133089 h 716972"/>
                <a:gd name="connsiteX3" fmla="*/ 1322173 w 1872800"/>
                <a:gd name="connsiteY3" fmla="*/ 350298 h 716972"/>
                <a:gd name="connsiteX4" fmla="*/ 1693648 w 1872800"/>
                <a:gd name="connsiteY4" fmla="*/ 655098 h 716972"/>
                <a:gd name="connsiteX5" fmla="*/ 1855573 w 1872800"/>
                <a:gd name="connsiteY5" fmla="*/ 655098 h 716972"/>
                <a:gd name="connsiteX6" fmla="*/ 1297202 w 1872800"/>
                <a:gd name="connsiteY6" fmla="*/ 0 h 716972"/>
                <a:gd name="connsiteX0" fmla="*/ 0 w 1693695"/>
                <a:gd name="connsiteY0" fmla="*/ 74777 h 663128"/>
                <a:gd name="connsiteX1" fmla="*/ 684255 w 1693695"/>
                <a:gd name="connsiteY1" fmla="*/ 3920 h 663128"/>
                <a:gd name="connsiteX2" fmla="*/ 1073751 w 1693695"/>
                <a:gd name="connsiteY2" fmla="*/ 133089 h 663128"/>
                <a:gd name="connsiteX3" fmla="*/ 1322173 w 1693695"/>
                <a:gd name="connsiteY3" fmla="*/ 350298 h 663128"/>
                <a:gd name="connsiteX4" fmla="*/ 1693648 w 1693695"/>
                <a:gd name="connsiteY4" fmla="*/ 655098 h 663128"/>
                <a:gd name="connsiteX5" fmla="*/ 1297202 w 1693695"/>
                <a:gd name="connsiteY5" fmla="*/ 0 h 663128"/>
                <a:gd name="connsiteX0" fmla="*/ 0 w 1334721"/>
                <a:gd name="connsiteY0" fmla="*/ 74777 h 352164"/>
                <a:gd name="connsiteX1" fmla="*/ 684255 w 1334721"/>
                <a:gd name="connsiteY1" fmla="*/ 3920 h 352164"/>
                <a:gd name="connsiteX2" fmla="*/ 1073751 w 1334721"/>
                <a:gd name="connsiteY2" fmla="*/ 133089 h 352164"/>
                <a:gd name="connsiteX3" fmla="*/ 1322173 w 1334721"/>
                <a:gd name="connsiteY3" fmla="*/ 350298 h 352164"/>
                <a:gd name="connsiteX4" fmla="*/ 1297202 w 1334721"/>
                <a:gd name="connsiteY4" fmla="*/ 0 h 352164"/>
                <a:gd name="connsiteX0" fmla="*/ 0 w 1297202"/>
                <a:gd name="connsiteY0" fmla="*/ 74777 h 133090"/>
                <a:gd name="connsiteX1" fmla="*/ 684255 w 1297202"/>
                <a:gd name="connsiteY1" fmla="*/ 3920 h 133090"/>
                <a:gd name="connsiteX2" fmla="*/ 1073751 w 1297202"/>
                <a:gd name="connsiteY2" fmla="*/ 133089 h 133090"/>
                <a:gd name="connsiteX3" fmla="*/ 1297202 w 1297202"/>
                <a:gd name="connsiteY3" fmla="*/ 0 h 133090"/>
                <a:gd name="connsiteX0" fmla="*/ 0 w 1437245"/>
                <a:gd name="connsiteY0" fmla="*/ 144273 h 144273"/>
                <a:gd name="connsiteX1" fmla="*/ 824298 w 1437245"/>
                <a:gd name="connsiteY1" fmla="*/ 3920 h 144273"/>
                <a:gd name="connsiteX2" fmla="*/ 1213794 w 1437245"/>
                <a:gd name="connsiteY2" fmla="*/ 133089 h 144273"/>
                <a:gd name="connsiteX3" fmla="*/ 1437245 w 1437245"/>
                <a:gd name="connsiteY3" fmla="*/ 0 h 144273"/>
                <a:gd name="connsiteX0" fmla="*/ 0 w 2046845"/>
                <a:gd name="connsiteY0" fmla="*/ 140378 h 158640"/>
                <a:gd name="connsiteX1" fmla="*/ 824298 w 2046845"/>
                <a:gd name="connsiteY1" fmla="*/ 25 h 158640"/>
                <a:gd name="connsiteX2" fmla="*/ 1213794 w 2046845"/>
                <a:gd name="connsiteY2" fmla="*/ 129194 h 158640"/>
                <a:gd name="connsiteX3" fmla="*/ 2046845 w 2046845"/>
                <a:gd name="connsiteY3" fmla="*/ 145028 h 158640"/>
                <a:gd name="connsiteX0" fmla="*/ 0 w 2046845"/>
                <a:gd name="connsiteY0" fmla="*/ 140378 h 148701"/>
                <a:gd name="connsiteX1" fmla="*/ 824298 w 2046845"/>
                <a:gd name="connsiteY1" fmla="*/ 25 h 148701"/>
                <a:gd name="connsiteX2" fmla="*/ 1213794 w 2046845"/>
                <a:gd name="connsiteY2" fmla="*/ 129194 h 148701"/>
                <a:gd name="connsiteX3" fmla="*/ 1439332 w 2046845"/>
                <a:gd name="connsiteY3" fmla="*/ 147945 h 148701"/>
                <a:gd name="connsiteX4" fmla="*/ 2046845 w 2046845"/>
                <a:gd name="connsiteY4" fmla="*/ 145028 h 148701"/>
                <a:gd name="connsiteX0" fmla="*/ 0 w 2046845"/>
                <a:gd name="connsiteY0" fmla="*/ 140374 h 145025"/>
                <a:gd name="connsiteX1" fmla="*/ 824298 w 2046845"/>
                <a:gd name="connsiteY1" fmla="*/ 21 h 145025"/>
                <a:gd name="connsiteX2" fmla="*/ 1213794 w 2046845"/>
                <a:gd name="connsiteY2" fmla="*/ 129190 h 145025"/>
                <a:gd name="connsiteX3" fmla="*/ 1447570 w 2046845"/>
                <a:gd name="connsiteY3" fmla="*/ 18875 h 145025"/>
                <a:gd name="connsiteX4" fmla="*/ 2046845 w 2046845"/>
                <a:gd name="connsiteY4" fmla="*/ 145024 h 145025"/>
                <a:gd name="connsiteX0" fmla="*/ 0 w 2046845"/>
                <a:gd name="connsiteY0" fmla="*/ 140374 h 145024"/>
                <a:gd name="connsiteX1" fmla="*/ 824298 w 2046845"/>
                <a:gd name="connsiteY1" fmla="*/ 21 h 145024"/>
                <a:gd name="connsiteX2" fmla="*/ 1213794 w 2046845"/>
                <a:gd name="connsiteY2" fmla="*/ 129190 h 145024"/>
                <a:gd name="connsiteX3" fmla="*/ 1447570 w 2046845"/>
                <a:gd name="connsiteY3" fmla="*/ 18875 h 145024"/>
                <a:gd name="connsiteX4" fmla="*/ 1727657 w 2046845"/>
                <a:gd name="connsiteY4" fmla="*/ 58589 h 145024"/>
                <a:gd name="connsiteX5" fmla="*/ 2046845 w 2046845"/>
                <a:gd name="connsiteY5" fmla="*/ 145024 h 145024"/>
                <a:gd name="connsiteX0" fmla="*/ 0 w 2046845"/>
                <a:gd name="connsiteY0" fmla="*/ 175634 h 180284"/>
                <a:gd name="connsiteX1" fmla="*/ 824298 w 2046845"/>
                <a:gd name="connsiteY1" fmla="*/ 35281 h 180284"/>
                <a:gd name="connsiteX2" fmla="*/ 1213794 w 2046845"/>
                <a:gd name="connsiteY2" fmla="*/ 164450 h 180284"/>
                <a:gd name="connsiteX3" fmla="*/ 1447570 w 2046845"/>
                <a:gd name="connsiteY3" fmla="*/ 54135 h 180284"/>
                <a:gd name="connsiteX4" fmla="*/ 1752371 w 2046845"/>
                <a:gd name="connsiteY4" fmla="*/ 4495 h 180284"/>
                <a:gd name="connsiteX5" fmla="*/ 2046845 w 2046845"/>
                <a:gd name="connsiteY5" fmla="*/ 180284 h 180284"/>
                <a:gd name="connsiteX0" fmla="*/ 0 w 2046845"/>
                <a:gd name="connsiteY0" fmla="*/ 140374 h 145024"/>
                <a:gd name="connsiteX1" fmla="*/ 824298 w 2046845"/>
                <a:gd name="connsiteY1" fmla="*/ 21 h 145024"/>
                <a:gd name="connsiteX2" fmla="*/ 1213794 w 2046845"/>
                <a:gd name="connsiteY2" fmla="*/ 129190 h 145024"/>
                <a:gd name="connsiteX3" fmla="*/ 1447570 w 2046845"/>
                <a:gd name="connsiteY3" fmla="*/ 18875 h 145024"/>
                <a:gd name="connsiteX4" fmla="*/ 1752371 w 2046845"/>
                <a:gd name="connsiteY4" fmla="*/ 19787 h 145024"/>
                <a:gd name="connsiteX5" fmla="*/ 2046845 w 2046845"/>
                <a:gd name="connsiteY5" fmla="*/ 145024 h 145024"/>
                <a:gd name="connsiteX0" fmla="*/ 0 w 2046845"/>
                <a:gd name="connsiteY0" fmla="*/ 240933 h 245583"/>
                <a:gd name="connsiteX1" fmla="*/ 824298 w 2046845"/>
                <a:gd name="connsiteY1" fmla="*/ 100580 h 245583"/>
                <a:gd name="connsiteX2" fmla="*/ 1213794 w 2046845"/>
                <a:gd name="connsiteY2" fmla="*/ 229749 h 245583"/>
                <a:gd name="connsiteX3" fmla="*/ 1447570 w 2046845"/>
                <a:gd name="connsiteY3" fmla="*/ 119434 h 245583"/>
                <a:gd name="connsiteX4" fmla="*/ 1653516 w 2046845"/>
                <a:gd name="connsiteY4" fmla="*/ 2354 h 245583"/>
                <a:gd name="connsiteX5" fmla="*/ 2046845 w 2046845"/>
                <a:gd name="connsiteY5" fmla="*/ 245583 h 245583"/>
                <a:gd name="connsiteX0" fmla="*/ 0 w 2046845"/>
                <a:gd name="connsiteY0" fmla="*/ 238584 h 243234"/>
                <a:gd name="connsiteX1" fmla="*/ 824298 w 2046845"/>
                <a:gd name="connsiteY1" fmla="*/ 98231 h 243234"/>
                <a:gd name="connsiteX2" fmla="*/ 1213794 w 2046845"/>
                <a:gd name="connsiteY2" fmla="*/ 227400 h 243234"/>
                <a:gd name="connsiteX3" fmla="*/ 1447570 w 2046845"/>
                <a:gd name="connsiteY3" fmla="*/ 117085 h 243234"/>
                <a:gd name="connsiteX4" fmla="*/ 1653516 w 2046845"/>
                <a:gd name="connsiteY4" fmla="*/ 5 h 243234"/>
                <a:gd name="connsiteX5" fmla="*/ 1834748 w 2046845"/>
                <a:gd name="connsiteY5" fmla="*/ 112955 h 243234"/>
                <a:gd name="connsiteX6" fmla="*/ 2046845 w 2046845"/>
                <a:gd name="connsiteY6" fmla="*/ 243234 h 243234"/>
                <a:gd name="connsiteX0" fmla="*/ 0 w 2046845"/>
                <a:gd name="connsiteY0" fmla="*/ 238583 h 243233"/>
                <a:gd name="connsiteX1" fmla="*/ 824298 w 2046845"/>
                <a:gd name="connsiteY1" fmla="*/ 98230 h 243233"/>
                <a:gd name="connsiteX2" fmla="*/ 1213794 w 2046845"/>
                <a:gd name="connsiteY2" fmla="*/ 227399 h 243233"/>
                <a:gd name="connsiteX3" fmla="*/ 1447570 w 2046845"/>
                <a:gd name="connsiteY3" fmla="*/ 117084 h 243233"/>
                <a:gd name="connsiteX4" fmla="*/ 1653516 w 2046845"/>
                <a:gd name="connsiteY4" fmla="*/ 4 h 243233"/>
                <a:gd name="connsiteX5" fmla="*/ 1818272 w 2046845"/>
                <a:gd name="connsiteY5" fmla="*/ 155860 h 243233"/>
                <a:gd name="connsiteX6" fmla="*/ 2046845 w 2046845"/>
                <a:gd name="connsiteY6" fmla="*/ 243233 h 243233"/>
                <a:gd name="connsiteX0" fmla="*/ 0 w 2046845"/>
                <a:gd name="connsiteY0" fmla="*/ 249308 h 253958"/>
                <a:gd name="connsiteX1" fmla="*/ 824298 w 2046845"/>
                <a:gd name="connsiteY1" fmla="*/ 108955 h 253958"/>
                <a:gd name="connsiteX2" fmla="*/ 1213794 w 2046845"/>
                <a:gd name="connsiteY2" fmla="*/ 238124 h 253958"/>
                <a:gd name="connsiteX3" fmla="*/ 1447570 w 2046845"/>
                <a:gd name="connsiteY3" fmla="*/ 127809 h 253958"/>
                <a:gd name="connsiteX4" fmla="*/ 1604089 w 2046845"/>
                <a:gd name="connsiteY4" fmla="*/ 2 h 253958"/>
                <a:gd name="connsiteX5" fmla="*/ 1818272 w 2046845"/>
                <a:gd name="connsiteY5" fmla="*/ 166585 h 253958"/>
                <a:gd name="connsiteX6" fmla="*/ 2046845 w 2046845"/>
                <a:gd name="connsiteY6" fmla="*/ 253958 h 2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6845" h="253958">
                  <a:moveTo>
                    <a:pt x="0" y="249308"/>
                  </a:moveTo>
                  <a:cubicBezTo>
                    <a:pt x="41296" y="203521"/>
                    <a:pt x="621999" y="110819"/>
                    <a:pt x="824298" y="108955"/>
                  </a:cubicBezTo>
                  <a:cubicBezTo>
                    <a:pt x="1026597" y="107091"/>
                    <a:pt x="1109915" y="234982"/>
                    <a:pt x="1213794" y="238124"/>
                  </a:cubicBezTo>
                  <a:cubicBezTo>
                    <a:pt x="1317673" y="241266"/>
                    <a:pt x="1361926" y="139576"/>
                    <a:pt x="1447570" y="127809"/>
                  </a:cubicBezTo>
                  <a:cubicBezTo>
                    <a:pt x="1533214" y="116042"/>
                    <a:pt x="1539559" y="690"/>
                    <a:pt x="1604089" y="2"/>
                  </a:cubicBezTo>
                  <a:cubicBezTo>
                    <a:pt x="1668619" y="-686"/>
                    <a:pt x="1752717" y="126047"/>
                    <a:pt x="1818272" y="166585"/>
                  </a:cubicBezTo>
                  <a:lnTo>
                    <a:pt x="2046845" y="253958"/>
                  </a:lnTo>
                </a:path>
              </a:pathLst>
            </a:custGeom>
            <a:noFill/>
            <a:ln w="15875">
              <a:solidFill>
                <a:schemeClr val="accent6">
                  <a:lumMod val="75000"/>
                </a:schemeClr>
              </a:solidFill>
              <a:tailEnd type="triangle"/>
            </a:ln>
            <a:effectLst>
              <a:outerShdw blurRad="63500" dist="127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687284" y="2992767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047324" y="3112264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4281436" y="2992767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007862" y="2753812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547766" y="2731927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98972" y="2558590"/>
              <a:ext cx="733814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ROSTOV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79995" y="2718501"/>
              <a:ext cx="828000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ASTRAKHAN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8583828" y="2933019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439812" y="3291508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823570" y="3111297"/>
              <a:ext cx="144016" cy="11949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951001" y="2908439"/>
              <a:ext cx="1291809" cy="232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BOSPORUS STRAIT</a:t>
              </a:r>
              <a:endParaRPr lang="ko-KR" altLang="en-US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113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43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46386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운송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중량물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운송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,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Don-Volga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Route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3" descr="C:\Documents and Settings\HEC\바탕 화면\jjyyy.bmp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52000" intensity="1"/>
                    </a14:imgEffect>
                    <a14:imgEffect>
                      <a14:brightnessContrast bright="-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32" y="1842808"/>
            <a:ext cx="8656637" cy="257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9726828" y="2789316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582812" y="3158971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2142" y="2843935"/>
            <a:ext cx="1233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BOSPORUS STRAIT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960985" y="2888941"/>
            <a:ext cx="144016" cy="119497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17546" y="3113965"/>
            <a:ext cx="7560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KOREA</a:t>
            </a:r>
            <a:endParaRPr lang="ko-KR" altLang="en-US" sz="800" b="1" i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79560" y="2618910"/>
            <a:ext cx="86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VOSTOCHNY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14732" y="3097520"/>
            <a:ext cx="711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KURYK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164481" y="2654104"/>
            <a:ext cx="1780110" cy="384135"/>
          </a:xfrm>
          <a:custGeom>
            <a:avLst/>
            <a:gdLst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288283 w 2136846"/>
              <a:gd name="connsiteY7" fmla="*/ 1933058 h 2191813"/>
              <a:gd name="connsiteX8" fmla="*/ 1156609 w 2136846"/>
              <a:gd name="connsiteY8" fmla="*/ 1955003 h 2191813"/>
              <a:gd name="connsiteX9" fmla="*/ 1046881 w 2136846"/>
              <a:gd name="connsiteY9" fmla="*/ 2028155 h 2191813"/>
              <a:gd name="connsiteX10" fmla="*/ 885947 w 2136846"/>
              <a:gd name="connsiteY10" fmla="*/ 1955003 h 2191813"/>
              <a:gd name="connsiteX11" fmla="*/ 644545 w 2136846"/>
              <a:gd name="connsiteY11" fmla="*/ 1618504 h 2191813"/>
              <a:gd name="connsiteX12" fmla="*/ 454350 w 2136846"/>
              <a:gd name="connsiteY12" fmla="*/ 1318581 h 2191813"/>
              <a:gd name="connsiteX13" fmla="*/ 212949 w 2136846"/>
              <a:gd name="connsiteY13" fmla="*/ 1011342 h 2191813"/>
              <a:gd name="connsiteX14" fmla="*/ 59329 w 2136846"/>
              <a:gd name="connsiteY14" fmla="*/ 828462 h 2191813"/>
              <a:gd name="connsiteX15" fmla="*/ 808 w 2136846"/>
              <a:gd name="connsiteY15" fmla="*/ 645582 h 2191813"/>
              <a:gd name="connsiteX16" fmla="*/ 95905 w 2136846"/>
              <a:gd name="connsiteY16" fmla="*/ 484648 h 2191813"/>
              <a:gd name="connsiteX17" fmla="*/ 388513 w 2136846"/>
              <a:gd name="connsiteY17" fmla="*/ 345659 h 2191813"/>
              <a:gd name="connsiteX18" fmla="*/ 578709 w 2136846"/>
              <a:gd name="connsiteY18" fmla="*/ 221301 h 2191813"/>
              <a:gd name="connsiteX19" fmla="*/ 725013 w 2136846"/>
              <a:gd name="connsiteY19" fmla="*/ 82312 h 2191813"/>
              <a:gd name="connsiteX20" fmla="*/ 871317 w 2136846"/>
              <a:gd name="connsiteY20" fmla="*/ 9160 h 2191813"/>
              <a:gd name="connsiteX21" fmla="*/ 981045 w 2136846"/>
              <a:gd name="connsiteY21" fmla="*/ 16475 h 2191813"/>
              <a:gd name="connsiteX22" fmla="*/ 1127349 w 2136846"/>
              <a:gd name="connsiteY22" fmla="*/ 148149 h 2191813"/>
              <a:gd name="connsiteX23" fmla="*/ 1222446 w 2136846"/>
              <a:gd name="connsiteY23" fmla="*/ 316398 h 2191813"/>
              <a:gd name="connsiteX24" fmla="*/ 1412641 w 2136846"/>
              <a:gd name="connsiteY24" fmla="*/ 462702 h 2191813"/>
              <a:gd name="connsiteX25" fmla="*/ 1493109 w 2136846"/>
              <a:gd name="connsiteY25" fmla="*/ 396866 h 2191813"/>
              <a:gd name="connsiteX26" fmla="*/ 1529685 w 2136846"/>
              <a:gd name="connsiteY26" fmla="*/ 309083 h 2191813"/>
              <a:gd name="connsiteX27" fmla="*/ 1580891 w 2136846"/>
              <a:gd name="connsiteY27" fmla="*/ 265192 h 2191813"/>
              <a:gd name="connsiteX28" fmla="*/ 1705249 w 2136846"/>
              <a:gd name="connsiteY28" fmla="*/ 345659 h 2191813"/>
              <a:gd name="connsiteX29" fmla="*/ 1836923 w 2136846"/>
              <a:gd name="connsiteY29" fmla="*/ 477333 h 2191813"/>
              <a:gd name="connsiteX30" fmla="*/ 1997857 w 2136846"/>
              <a:gd name="connsiteY30" fmla="*/ 587061 h 2191813"/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156609 w 2136846"/>
              <a:gd name="connsiteY7" fmla="*/ 1955003 h 2191813"/>
              <a:gd name="connsiteX8" fmla="*/ 1046881 w 2136846"/>
              <a:gd name="connsiteY8" fmla="*/ 2028155 h 2191813"/>
              <a:gd name="connsiteX9" fmla="*/ 885947 w 2136846"/>
              <a:gd name="connsiteY9" fmla="*/ 1955003 h 2191813"/>
              <a:gd name="connsiteX10" fmla="*/ 644545 w 2136846"/>
              <a:gd name="connsiteY10" fmla="*/ 1618504 h 2191813"/>
              <a:gd name="connsiteX11" fmla="*/ 454350 w 2136846"/>
              <a:gd name="connsiteY11" fmla="*/ 1318581 h 2191813"/>
              <a:gd name="connsiteX12" fmla="*/ 212949 w 2136846"/>
              <a:gd name="connsiteY12" fmla="*/ 1011342 h 2191813"/>
              <a:gd name="connsiteX13" fmla="*/ 59329 w 2136846"/>
              <a:gd name="connsiteY13" fmla="*/ 828462 h 2191813"/>
              <a:gd name="connsiteX14" fmla="*/ 808 w 2136846"/>
              <a:gd name="connsiteY14" fmla="*/ 645582 h 2191813"/>
              <a:gd name="connsiteX15" fmla="*/ 95905 w 2136846"/>
              <a:gd name="connsiteY15" fmla="*/ 484648 h 2191813"/>
              <a:gd name="connsiteX16" fmla="*/ 388513 w 2136846"/>
              <a:gd name="connsiteY16" fmla="*/ 345659 h 2191813"/>
              <a:gd name="connsiteX17" fmla="*/ 578709 w 2136846"/>
              <a:gd name="connsiteY17" fmla="*/ 221301 h 2191813"/>
              <a:gd name="connsiteX18" fmla="*/ 725013 w 2136846"/>
              <a:gd name="connsiteY18" fmla="*/ 82312 h 2191813"/>
              <a:gd name="connsiteX19" fmla="*/ 871317 w 2136846"/>
              <a:gd name="connsiteY19" fmla="*/ 9160 h 2191813"/>
              <a:gd name="connsiteX20" fmla="*/ 981045 w 2136846"/>
              <a:gd name="connsiteY20" fmla="*/ 16475 h 2191813"/>
              <a:gd name="connsiteX21" fmla="*/ 1127349 w 2136846"/>
              <a:gd name="connsiteY21" fmla="*/ 148149 h 2191813"/>
              <a:gd name="connsiteX22" fmla="*/ 1222446 w 2136846"/>
              <a:gd name="connsiteY22" fmla="*/ 316398 h 2191813"/>
              <a:gd name="connsiteX23" fmla="*/ 1412641 w 2136846"/>
              <a:gd name="connsiteY23" fmla="*/ 462702 h 2191813"/>
              <a:gd name="connsiteX24" fmla="*/ 1493109 w 2136846"/>
              <a:gd name="connsiteY24" fmla="*/ 396866 h 2191813"/>
              <a:gd name="connsiteX25" fmla="*/ 1529685 w 2136846"/>
              <a:gd name="connsiteY25" fmla="*/ 309083 h 2191813"/>
              <a:gd name="connsiteX26" fmla="*/ 1580891 w 2136846"/>
              <a:gd name="connsiteY26" fmla="*/ 265192 h 2191813"/>
              <a:gd name="connsiteX27" fmla="*/ 1705249 w 2136846"/>
              <a:gd name="connsiteY27" fmla="*/ 345659 h 2191813"/>
              <a:gd name="connsiteX28" fmla="*/ 1836923 w 2136846"/>
              <a:gd name="connsiteY28" fmla="*/ 477333 h 2191813"/>
              <a:gd name="connsiteX29" fmla="*/ 1997857 w 2136846"/>
              <a:gd name="connsiteY29" fmla="*/ 587061 h 2191813"/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046881 w 2136846"/>
              <a:gd name="connsiteY7" fmla="*/ 2028155 h 2191813"/>
              <a:gd name="connsiteX8" fmla="*/ 885947 w 2136846"/>
              <a:gd name="connsiteY8" fmla="*/ 1955003 h 2191813"/>
              <a:gd name="connsiteX9" fmla="*/ 644545 w 2136846"/>
              <a:gd name="connsiteY9" fmla="*/ 1618504 h 2191813"/>
              <a:gd name="connsiteX10" fmla="*/ 454350 w 2136846"/>
              <a:gd name="connsiteY10" fmla="*/ 1318581 h 2191813"/>
              <a:gd name="connsiteX11" fmla="*/ 212949 w 2136846"/>
              <a:gd name="connsiteY11" fmla="*/ 1011342 h 2191813"/>
              <a:gd name="connsiteX12" fmla="*/ 59329 w 2136846"/>
              <a:gd name="connsiteY12" fmla="*/ 828462 h 2191813"/>
              <a:gd name="connsiteX13" fmla="*/ 808 w 2136846"/>
              <a:gd name="connsiteY13" fmla="*/ 645582 h 2191813"/>
              <a:gd name="connsiteX14" fmla="*/ 95905 w 2136846"/>
              <a:gd name="connsiteY14" fmla="*/ 484648 h 2191813"/>
              <a:gd name="connsiteX15" fmla="*/ 388513 w 2136846"/>
              <a:gd name="connsiteY15" fmla="*/ 345659 h 2191813"/>
              <a:gd name="connsiteX16" fmla="*/ 578709 w 2136846"/>
              <a:gd name="connsiteY16" fmla="*/ 221301 h 2191813"/>
              <a:gd name="connsiteX17" fmla="*/ 725013 w 2136846"/>
              <a:gd name="connsiteY17" fmla="*/ 82312 h 2191813"/>
              <a:gd name="connsiteX18" fmla="*/ 871317 w 2136846"/>
              <a:gd name="connsiteY18" fmla="*/ 9160 h 2191813"/>
              <a:gd name="connsiteX19" fmla="*/ 981045 w 2136846"/>
              <a:gd name="connsiteY19" fmla="*/ 16475 h 2191813"/>
              <a:gd name="connsiteX20" fmla="*/ 1127349 w 2136846"/>
              <a:gd name="connsiteY20" fmla="*/ 148149 h 2191813"/>
              <a:gd name="connsiteX21" fmla="*/ 1222446 w 2136846"/>
              <a:gd name="connsiteY21" fmla="*/ 316398 h 2191813"/>
              <a:gd name="connsiteX22" fmla="*/ 1412641 w 2136846"/>
              <a:gd name="connsiteY22" fmla="*/ 462702 h 2191813"/>
              <a:gd name="connsiteX23" fmla="*/ 1493109 w 2136846"/>
              <a:gd name="connsiteY23" fmla="*/ 396866 h 2191813"/>
              <a:gd name="connsiteX24" fmla="*/ 1529685 w 2136846"/>
              <a:gd name="connsiteY24" fmla="*/ 309083 h 2191813"/>
              <a:gd name="connsiteX25" fmla="*/ 1580891 w 2136846"/>
              <a:gd name="connsiteY25" fmla="*/ 265192 h 2191813"/>
              <a:gd name="connsiteX26" fmla="*/ 1705249 w 2136846"/>
              <a:gd name="connsiteY26" fmla="*/ 345659 h 2191813"/>
              <a:gd name="connsiteX27" fmla="*/ 1836923 w 2136846"/>
              <a:gd name="connsiteY27" fmla="*/ 477333 h 2191813"/>
              <a:gd name="connsiteX28" fmla="*/ 1997857 w 2136846"/>
              <a:gd name="connsiteY28" fmla="*/ 587061 h 2191813"/>
              <a:gd name="connsiteX0" fmla="*/ 2136846 w 2136846"/>
              <a:gd name="connsiteY0" fmla="*/ 2101307 h 2152533"/>
              <a:gd name="connsiteX1" fmla="*/ 2012488 w 2136846"/>
              <a:gd name="connsiteY1" fmla="*/ 2072046 h 2152533"/>
              <a:gd name="connsiteX2" fmla="*/ 1895445 w 2136846"/>
              <a:gd name="connsiteY2" fmla="*/ 2086677 h 2152533"/>
              <a:gd name="connsiteX3" fmla="*/ 1778401 w 2136846"/>
              <a:gd name="connsiteY3" fmla="*/ 2152514 h 2152533"/>
              <a:gd name="connsiteX4" fmla="*/ 1471163 w 2136846"/>
              <a:gd name="connsiteY4" fmla="*/ 2079362 h 2152533"/>
              <a:gd name="connsiteX5" fmla="*/ 1390696 w 2136846"/>
              <a:gd name="connsiteY5" fmla="*/ 1969634 h 2152533"/>
              <a:gd name="connsiteX6" fmla="*/ 1046881 w 2136846"/>
              <a:gd name="connsiteY6" fmla="*/ 2028155 h 2152533"/>
              <a:gd name="connsiteX7" fmla="*/ 885947 w 2136846"/>
              <a:gd name="connsiteY7" fmla="*/ 1955003 h 2152533"/>
              <a:gd name="connsiteX8" fmla="*/ 644545 w 2136846"/>
              <a:gd name="connsiteY8" fmla="*/ 1618504 h 2152533"/>
              <a:gd name="connsiteX9" fmla="*/ 454350 w 2136846"/>
              <a:gd name="connsiteY9" fmla="*/ 1318581 h 2152533"/>
              <a:gd name="connsiteX10" fmla="*/ 212949 w 2136846"/>
              <a:gd name="connsiteY10" fmla="*/ 1011342 h 2152533"/>
              <a:gd name="connsiteX11" fmla="*/ 59329 w 2136846"/>
              <a:gd name="connsiteY11" fmla="*/ 828462 h 2152533"/>
              <a:gd name="connsiteX12" fmla="*/ 808 w 2136846"/>
              <a:gd name="connsiteY12" fmla="*/ 645582 h 2152533"/>
              <a:gd name="connsiteX13" fmla="*/ 95905 w 2136846"/>
              <a:gd name="connsiteY13" fmla="*/ 484648 h 2152533"/>
              <a:gd name="connsiteX14" fmla="*/ 388513 w 2136846"/>
              <a:gd name="connsiteY14" fmla="*/ 345659 h 2152533"/>
              <a:gd name="connsiteX15" fmla="*/ 578709 w 2136846"/>
              <a:gd name="connsiteY15" fmla="*/ 221301 h 2152533"/>
              <a:gd name="connsiteX16" fmla="*/ 725013 w 2136846"/>
              <a:gd name="connsiteY16" fmla="*/ 82312 h 2152533"/>
              <a:gd name="connsiteX17" fmla="*/ 871317 w 2136846"/>
              <a:gd name="connsiteY17" fmla="*/ 9160 h 2152533"/>
              <a:gd name="connsiteX18" fmla="*/ 981045 w 2136846"/>
              <a:gd name="connsiteY18" fmla="*/ 16475 h 2152533"/>
              <a:gd name="connsiteX19" fmla="*/ 1127349 w 2136846"/>
              <a:gd name="connsiteY19" fmla="*/ 148149 h 2152533"/>
              <a:gd name="connsiteX20" fmla="*/ 1222446 w 2136846"/>
              <a:gd name="connsiteY20" fmla="*/ 316398 h 2152533"/>
              <a:gd name="connsiteX21" fmla="*/ 1412641 w 2136846"/>
              <a:gd name="connsiteY21" fmla="*/ 462702 h 2152533"/>
              <a:gd name="connsiteX22" fmla="*/ 1493109 w 2136846"/>
              <a:gd name="connsiteY22" fmla="*/ 396866 h 2152533"/>
              <a:gd name="connsiteX23" fmla="*/ 1529685 w 2136846"/>
              <a:gd name="connsiteY23" fmla="*/ 309083 h 2152533"/>
              <a:gd name="connsiteX24" fmla="*/ 1580891 w 2136846"/>
              <a:gd name="connsiteY24" fmla="*/ 265192 h 2152533"/>
              <a:gd name="connsiteX25" fmla="*/ 1705249 w 2136846"/>
              <a:gd name="connsiteY25" fmla="*/ 345659 h 2152533"/>
              <a:gd name="connsiteX26" fmla="*/ 1836923 w 2136846"/>
              <a:gd name="connsiteY26" fmla="*/ 477333 h 2152533"/>
              <a:gd name="connsiteX27" fmla="*/ 1997857 w 2136846"/>
              <a:gd name="connsiteY27" fmla="*/ 587061 h 2152533"/>
              <a:gd name="connsiteX0" fmla="*/ 2136846 w 2136846"/>
              <a:gd name="connsiteY0" fmla="*/ 2101307 h 2152531"/>
              <a:gd name="connsiteX1" fmla="*/ 1895445 w 2136846"/>
              <a:gd name="connsiteY1" fmla="*/ 2086677 h 2152531"/>
              <a:gd name="connsiteX2" fmla="*/ 1778401 w 2136846"/>
              <a:gd name="connsiteY2" fmla="*/ 2152514 h 2152531"/>
              <a:gd name="connsiteX3" fmla="*/ 1471163 w 2136846"/>
              <a:gd name="connsiteY3" fmla="*/ 2079362 h 2152531"/>
              <a:gd name="connsiteX4" fmla="*/ 1390696 w 2136846"/>
              <a:gd name="connsiteY4" fmla="*/ 1969634 h 2152531"/>
              <a:gd name="connsiteX5" fmla="*/ 1046881 w 2136846"/>
              <a:gd name="connsiteY5" fmla="*/ 2028155 h 2152531"/>
              <a:gd name="connsiteX6" fmla="*/ 885947 w 2136846"/>
              <a:gd name="connsiteY6" fmla="*/ 1955003 h 2152531"/>
              <a:gd name="connsiteX7" fmla="*/ 644545 w 2136846"/>
              <a:gd name="connsiteY7" fmla="*/ 1618504 h 2152531"/>
              <a:gd name="connsiteX8" fmla="*/ 454350 w 2136846"/>
              <a:gd name="connsiteY8" fmla="*/ 1318581 h 2152531"/>
              <a:gd name="connsiteX9" fmla="*/ 212949 w 2136846"/>
              <a:gd name="connsiteY9" fmla="*/ 1011342 h 2152531"/>
              <a:gd name="connsiteX10" fmla="*/ 59329 w 2136846"/>
              <a:gd name="connsiteY10" fmla="*/ 828462 h 2152531"/>
              <a:gd name="connsiteX11" fmla="*/ 808 w 2136846"/>
              <a:gd name="connsiteY11" fmla="*/ 645582 h 2152531"/>
              <a:gd name="connsiteX12" fmla="*/ 95905 w 2136846"/>
              <a:gd name="connsiteY12" fmla="*/ 484648 h 2152531"/>
              <a:gd name="connsiteX13" fmla="*/ 388513 w 2136846"/>
              <a:gd name="connsiteY13" fmla="*/ 345659 h 2152531"/>
              <a:gd name="connsiteX14" fmla="*/ 578709 w 2136846"/>
              <a:gd name="connsiteY14" fmla="*/ 221301 h 2152531"/>
              <a:gd name="connsiteX15" fmla="*/ 725013 w 2136846"/>
              <a:gd name="connsiteY15" fmla="*/ 82312 h 2152531"/>
              <a:gd name="connsiteX16" fmla="*/ 871317 w 2136846"/>
              <a:gd name="connsiteY16" fmla="*/ 9160 h 2152531"/>
              <a:gd name="connsiteX17" fmla="*/ 981045 w 2136846"/>
              <a:gd name="connsiteY17" fmla="*/ 16475 h 2152531"/>
              <a:gd name="connsiteX18" fmla="*/ 1127349 w 2136846"/>
              <a:gd name="connsiteY18" fmla="*/ 148149 h 2152531"/>
              <a:gd name="connsiteX19" fmla="*/ 1222446 w 2136846"/>
              <a:gd name="connsiteY19" fmla="*/ 316398 h 2152531"/>
              <a:gd name="connsiteX20" fmla="*/ 1412641 w 2136846"/>
              <a:gd name="connsiteY20" fmla="*/ 462702 h 2152531"/>
              <a:gd name="connsiteX21" fmla="*/ 1493109 w 2136846"/>
              <a:gd name="connsiteY21" fmla="*/ 396866 h 2152531"/>
              <a:gd name="connsiteX22" fmla="*/ 1529685 w 2136846"/>
              <a:gd name="connsiteY22" fmla="*/ 309083 h 2152531"/>
              <a:gd name="connsiteX23" fmla="*/ 1580891 w 2136846"/>
              <a:gd name="connsiteY23" fmla="*/ 265192 h 2152531"/>
              <a:gd name="connsiteX24" fmla="*/ 1705249 w 2136846"/>
              <a:gd name="connsiteY24" fmla="*/ 345659 h 2152531"/>
              <a:gd name="connsiteX25" fmla="*/ 1836923 w 2136846"/>
              <a:gd name="connsiteY25" fmla="*/ 477333 h 2152531"/>
              <a:gd name="connsiteX26" fmla="*/ 1997857 w 2136846"/>
              <a:gd name="connsiteY26" fmla="*/ 587061 h 2152531"/>
              <a:gd name="connsiteX0" fmla="*/ 2136846 w 2136846"/>
              <a:gd name="connsiteY0" fmla="*/ 2101307 h 2152728"/>
              <a:gd name="connsiteX1" fmla="*/ 1778401 w 2136846"/>
              <a:gd name="connsiteY1" fmla="*/ 2152514 h 2152728"/>
              <a:gd name="connsiteX2" fmla="*/ 1471163 w 2136846"/>
              <a:gd name="connsiteY2" fmla="*/ 2079362 h 2152728"/>
              <a:gd name="connsiteX3" fmla="*/ 1390696 w 2136846"/>
              <a:gd name="connsiteY3" fmla="*/ 1969634 h 2152728"/>
              <a:gd name="connsiteX4" fmla="*/ 1046881 w 2136846"/>
              <a:gd name="connsiteY4" fmla="*/ 2028155 h 2152728"/>
              <a:gd name="connsiteX5" fmla="*/ 885947 w 2136846"/>
              <a:gd name="connsiteY5" fmla="*/ 1955003 h 2152728"/>
              <a:gd name="connsiteX6" fmla="*/ 644545 w 2136846"/>
              <a:gd name="connsiteY6" fmla="*/ 1618504 h 2152728"/>
              <a:gd name="connsiteX7" fmla="*/ 454350 w 2136846"/>
              <a:gd name="connsiteY7" fmla="*/ 1318581 h 2152728"/>
              <a:gd name="connsiteX8" fmla="*/ 212949 w 2136846"/>
              <a:gd name="connsiteY8" fmla="*/ 1011342 h 2152728"/>
              <a:gd name="connsiteX9" fmla="*/ 59329 w 2136846"/>
              <a:gd name="connsiteY9" fmla="*/ 828462 h 2152728"/>
              <a:gd name="connsiteX10" fmla="*/ 808 w 2136846"/>
              <a:gd name="connsiteY10" fmla="*/ 645582 h 2152728"/>
              <a:gd name="connsiteX11" fmla="*/ 95905 w 2136846"/>
              <a:gd name="connsiteY11" fmla="*/ 484648 h 2152728"/>
              <a:gd name="connsiteX12" fmla="*/ 388513 w 2136846"/>
              <a:gd name="connsiteY12" fmla="*/ 345659 h 2152728"/>
              <a:gd name="connsiteX13" fmla="*/ 578709 w 2136846"/>
              <a:gd name="connsiteY13" fmla="*/ 221301 h 2152728"/>
              <a:gd name="connsiteX14" fmla="*/ 725013 w 2136846"/>
              <a:gd name="connsiteY14" fmla="*/ 82312 h 2152728"/>
              <a:gd name="connsiteX15" fmla="*/ 871317 w 2136846"/>
              <a:gd name="connsiteY15" fmla="*/ 9160 h 2152728"/>
              <a:gd name="connsiteX16" fmla="*/ 981045 w 2136846"/>
              <a:gd name="connsiteY16" fmla="*/ 16475 h 2152728"/>
              <a:gd name="connsiteX17" fmla="*/ 1127349 w 2136846"/>
              <a:gd name="connsiteY17" fmla="*/ 148149 h 2152728"/>
              <a:gd name="connsiteX18" fmla="*/ 1222446 w 2136846"/>
              <a:gd name="connsiteY18" fmla="*/ 316398 h 2152728"/>
              <a:gd name="connsiteX19" fmla="*/ 1412641 w 2136846"/>
              <a:gd name="connsiteY19" fmla="*/ 462702 h 2152728"/>
              <a:gd name="connsiteX20" fmla="*/ 1493109 w 2136846"/>
              <a:gd name="connsiteY20" fmla="*/ 396866 h 2152728"/>
              <a:gd name="connsiteX21" fmla="*/ 1529685 w 2136846"/>
              <a:gd name="connsiteY21" fmla="*/ 309083 h 2152728"/>
              <a:gd name="connsiteX22" fmla="*/ 1580891 w 2136846"/>
              <a:gd name="connsiteY22" fmla="*/ 265192 h 2152728"/>
              <a:gd name="connsiteX23" fmla="*/ 1705249 w 2136846"/>
              <a:gd name="connsiteY23" fmla="*/ 345659 h 2152728"/>
              <a:gd name="connsiteX24" fmla="*/ 1836923 w 2136846"/>
              <a:gd name="connsiteY24" fmla="*/ 477333 h 2152728"/>
              <a:gd name="connsiteX25" fmla="*/ 1997857 w 2136846"/>
              <a:gd name="connsiteY25" fmla="*/ 587061 h 2152728"/>
              <a:gd name="connsiteX0" fmla="*/ 2136846 w 2136846"/>
              <a:gd name="connsiteY0" fmla="*/ 2101307 h 2101307"/>
              <a:gd name="connsiteX1" fmla="*/ 1471163 w 2136846"/>
              <a:gd name="connsiteY1" fmla="*/ 2079362 h 2101307"/>
              <a:gd name="connsiteX2" fmla="*/ 1390696 w 2136846"/>
              <a:gd name="connsiteY2" fmla="*/ 1969634 h 2101307"/>
              <a:gd name="connsiteX3" fmla="*/ 1046881 w 2136846"/>
              <a:gd name="connsiteY3" fmla="*/ 2028155 h 2101307"/>
              <a:gd name="connsiteX4" fmla="*/ 885947 w 2136846"/>
              <a:gd name="connsiteY4" fmla="*/ 1955003 h 2101307"/>
              <a:gd name="connsiteX5" fmla="*/ 644545 w 2136846"/>
              <a:gd name="connsiteY5" fmla="*/ 1618504 h 2101307"/>
              <a:gd name="connsiteX6" fmla="*/ 454350 w 2136846"/>
              <a:gd name="connsiteY6" fmla="*/ 1318581 h 2101307"/>
              <a:gd name="connsiteX7" fmla="*/ 212949 w 2136846"/>
              <a:gd name="connsiteY7" fmla="*/ 1011342 h 2101307"/>
              <a:gd name="connsiteX8" fmla="*/ 59329 w 2136846"/>
              <a:gd name="connsiteY8" fmla="*/ 828462 h 2101307"/>
              <a:gd name="connsiteX9" fmla="*/ 808 w 2136846"/>
              <a:gd name="connsiteY9" fmla="*/ 645582 h 2101307"/>
              <a:gd name="connsiteX10" fmla="*/ 95905 w 2136846"/>
              <a:gd name="connsiteY10" fmla="*/ 484648 h 2101307"/>
              <a:gd name="connsiteX11" fmla="*/ 388513 w 2136846"/>
              <a:gd name="connsiteY11" fmla="*/ 345659 h 2101307"/>
              <a:gd name="connsiteX12" fmla="*/ 578709 w 2136846"/>
              <a:gd name="connsiteY12" fmla="*/ 221301 h 2101307"/>
              <a:gd name="connsiteX13" fmla="*/ 725013 w 2136846"/>
              <a:gd name="connsiteY13" fmla="*/ 82312 h 2101307"/>
              <a:gd name="connsiteX14" fmla="*/ 871317 w 2136846"/>
              <a:gd name="connsiteY14" fmla="*/ 9160 h 2101307"/>
              <a:gd name="connsiteX15" fmla="*/ 981045 w 2136846"/>
              <a:gd name="connsiteY15" fmla="*/ 16475 h 2101307"/>
              <a:gd name="connsiteX16" fmla="*/ 1127349 w 2136846"/>
              <a:gd name="connsiteY16" fmla="*/ 148149 h 2101307"/>
              <a:gd name="connsiteX17" fmla="*/ 1222446 w 2136846"/>
              <a:gd name="connsiteY17" fmla="*/ 316398 h 2101307"/>
              <a:gd name="connsiteX18" fmla="*/ 1412641 w 2136846"/>
              <a:gd name="connsiteY18" fmla="*/ 462702 h 2101307"/>
              <a:gd name="connsiteX19" fmla="*/ 1493109 w 2136846"/>
              <a:gd name="connsiteY19" fmla="*/ 396866 h 2101307"/>
              <a:gd name="connsiteX20" fmla="*/ 1529685 w 2136846"/>
              <a:gd name="connsiteY20" fmla="*/ 309083 h 2101307"/>
              <a:gd name="connsiteX21" fmla="*/ 1580891 w 2136846"/>
              <a:gd name="connsiteY21" fmla="*/ 265192 h 2101307"/>
              <a:gd name="connsiteX22" fmla="*/ 1705249 w 2136846"/>
              <a:gd name="connsiteY22" fmla="*/ 345659 h 2101307"/>
              <a:gd name="connsiteX23" fmla="*/ 1836923 w 2136846"/>
              <a:gd name="connsiteY23" fmla="*/ 477333 h 2101307"/>
              <a:gd name="connsiteX24" fmla="*/ 1997857 w 2136846"/>
              <a:gd name="connsiteY24" fmla="*/ 587061 h 2101307"/>
              <a:gd name="connsiteX0" fmla="*/ 2140392 w 2140392"/>
              <a:gd name="connsiteY0" fmla="*/ 2101307 h 2101307"/>
              <a:gd name="connsiteX1" fmla="*/ 1474709 w 2140392"/>
              <a:gd name="connsiteY1" fmla="*/ 2079362 h 2101307"/>
              <a:gd name="connsiteX2" fmla="*/ 1394242 w 2140392"/>
              <a:gd name="connsiteY2" fmla="*/ 1969634 h 2101307"/>
              <a:gd name="connsiteX3" fmla="*/ 1050427 w 2140392"/>
              <a:gd name="connsiteY3" fmla="*/ 2028155 h 2101307"/>
              <a:gd name="connsiteX4" fmla="*/ 889493 w 2140392"/>
              <a:gd name="connsiteY4" fmla="*/ 1955003 h 2101307"/>
              <a:gd name="connsiteX5" fmla="*/ 648091 w 2140392"/>
              <a:gd name="connsiteY5" fmla="*/ 1618504 h 2101307"/>
              <a:gd name="connsiteX6" fmla="*/ 457896 w 2140392"/>
              <a:gd name="connsiteY6" fmla="*/ 1318581 h 2101307"/>
              <a:gd name="connsiteX7" fmla="*/ 62875 w 2140392"/>
              <a:gd name="connsiteY7" fmla="*/ 828462 h 2101307"/>
              <a:gd name="connsiteX8" fmla="*/ 4354 w 2140392"/>
              <a:gd name="connsiteY8" fmla="*/ 645582 h 2101307"/>
              <a:gd name="connsiteX9" fmla="*/ 99451 w 2140392"/>
              <a:gd name="connsiteY9" fmla="*/ 484648 h 2101307"/>
              <a:gd name="connsiteX10" fmla="*/ 392059 w 2140392"/>
              <a:gd name="connsiteY10" fmla="*/ 345659 h 2101307"/>
              <a:gd name="connsiteX11" fmla="*/ 582255 w 2140392"/>
              <a:gd name="connsiteY11" fmla="*/ 221301 h 2101307"/>
              <a:gd name="connsiteX12" fmla="*/ 728559 w 2140392"/>
              <a:gd name="connsiteY12" fmla="*/ 82312 h 2101307"/>
              <a:gd name="connsiteX13" fmla="*/ 874863 w 2140392"/>
              <a:gd name="connsiteY13" fmla="*/ 9160 h 2101307"/>
              <a:gd name="connsiteX14" fmla="*/ 984591 w 2140392"/>
              <a:gd name="connsiteY14" fmla="*/ 16475 h 2101307"/>
              <a:gd name="connsiteX15" fmla="*/ 1130895 w 2140392"/>
              <a:gd name="connsiteY15" fmla="*/ 148149 h 2101307"/>
              <a:gd name="connsiteX16" fmla="*/ 1225992 w 2140392"/>
              <a:gd name="connsiteY16" fmla="*/ 316398 h 2101307"/>
              <a:gd name="connsiteX17" fmla="*/ 1416187 w 2140392"/>
              <a:gd name="connsiteY17" fmla="*/ 462702 h 2101307"/>
              <a:gd name="connsiteX18" fmla="*/ 1496655 w 2140392"/>
              <a:gd name="connsiteY18" fmla="*/ 396866 h 2101307"/>
              <a:gd name="connsiteX19" fmla="*/ 1533231 w 2140392"/>
              <a:gd name="connsiteY19" fmla="*/ 309083 h 2101307"/>
              <a:gd name="connsiteX20" fmla="*/ 1584437 w 2140392"/>
              <a:gd name="connsiteY20" fmla="*/ 265192 h 2101307"/>
              <a:gd name="connsiteX21" fmla="*/ 1708795 w 2140392"/>
              <a:gd name="connsiteY21" fmla="*/ 345659 h 2101307"/>
              <a:gd name="connsiteX22" fmla="*/ 1840469 w 2140392"/>
              <a:gd name="connsiteY22" fmla="*/ 477333 h 2101307"/>
              <a:gd name="connsiteX23" fmla="*/ 2001403 w 2140392"/>
              <a:gd name="connsiteY23" fmla="*/ 587061 h 2101307"/>
              <a:gd name="connsiteX0" fmla="*/ 2149513 w 2149513"/>
              <a:gd name="connsiteY0" fmla="*/ 2101307 h 2101307"/>
              <a:gd name="connsiteX1" fmla="*/ 1483830 w 2149513"/>
              <a:gd name="connsiteY1" fmla="*/ 2079362 h 2101307"/>
              <a:gd name="connsiteX2" fmla="*/ 1403363 w 2149513"/>
              <a:gd name="connsiteY2" fmla="*/ 1969634 h 2101307"/>
              <a:gd name="connsiteX3" fmla="*/ 1059548 w 2149513"/>
              <a:gd name="connsiteY3" fmla="*/ 2028155 h 2101307"/>
              <a:gd name="connsiteX4" fmla="*/ 898614 w 2149513"/>
              <a:gd name="connsiteY4" fmla="*/ 1955003 h 2101307"/>
              <a:gd name="connsiteX5" fmla="*/ 657212 w 2149513"/>
              <a:gd name="connsiteY5" fmla="*/ 1618504 h 2101307"/>
              <a:gd name="connsiteX6" fmla="*/ 71996 w 2149513"/>
              <a:gd name="connsiteY6" fmla="*/ 828462 h 2101307"/>
              <a:gd name="connsiteX7" fmla="*/ 13475 w 2149513"/>
              <a:gd name="connsiteY7" fmla="*/ 645582 h 2101307"/>
              <a:gd name="connsiteX8" fmla="*/ 108572 w 2149513"/>
              <a:gd name="connsiteY8" fmla="*/ 484648 h 2101307"/>
              <a:gd name="connsiteX9" fmla="*/ 401180 w 2149513"/>
              <a:gd name="connsiteY9" fmla="*/ 345659 h 2101307"/>
              <a:gd name="connsiteX10" fmla="*/ 591376 w 2149513"/>
              <a:gd name="connsiteY10" fmla="*/ 221301 h 2101307"/>
              <a:gd name="connsiteX11" fmla="*/ 737680 w 2149513"/>
              <a:gd name="connsiteY11" fmla="*/ 82312 h 2101307"/>
              <a:gd name="connsiteX12" fmla="*/ 883984 w 2149513"/>
              <a:gd name="connsiteY12" fmla="*/ 9160 h 2101307"/>
              <a:gd name="connsiteX13" fmla="*/ 993712 w 2149513"/>
              <a:gd name="connsiteY13" fmla="*/ 16475 h 2101307"/>
              <a:gd name="connsiteX14" fmla="*/ 1140016 w 2149513"/>
              <a:gd name="connsiteY14" fmla="*/ 148149 h 2101307"/>
              <a:gd name="connsiteX15" fmla="*/ 1235113 w 2149513"/>
              <a:gd name="connsiteY15" fmla="*/ 316398 h 2101307"/>
              <a:gd name="connsiteX16" fmla="*/ 1425308 w 2149513"/>
              <a:gd name="connsiteY16" fmla="*/ 462702 h 2101307"/>
              <a:gd name="connsiteX17" fmla="*/ 1505776 w 2149513"/>
              <a:gd name="connsiteY17" fmla="*/ 396866 h 2101307"/>
              <a:gd name="connsiteX18" fmla="*/ 1542352 w 2149513"/>
              <a:gd name="connsiteY18" fmla="*/ 309083 h 2101307"/>
              <a:gd name="connsiteX19" fmla="*/ 1593558 w 2149513"/>
              <a:gd name="connsiteY19" fmla="*/ 265192 h 2101307"/>
              <a:gd name="connsiteX20" fmla="*/ 1717916 w 2149513"/>
              <a:gd name="connsiteY20" fmla="*/ 345659 h 2101307"/>
              <a:gd name="connsiteX21" fmla="*/ 1849590 w 2149513"/>
              <a:gd name="connsiteY21" fmla="*/ 477333 h 2101307"/>
              <a:gd name="connsiteX22" fmla="*/ 2010524 w 2149513"/>
              <a:gd name="connsiteY22" fmla="*/ 587061 h 2101307"/>
              <a:gd name="connsiteX0" fmla="*/ 2164730 w 2164730"/>
              <a:gd name="connsiteY0" fmla="*/ 2101307 h 2101307"/>
              <a:gd name="connsiteX1" fmla="*/ 1499047 w 2164730"/>
              <a:gd name="connsiteY1" fmla="*/ 2079362 h 2101307"/>
              <a:gd name="connsiteX2" fmla="*/ 1418580 w 2164730"/>
              <a:gd name="connsiteY2" fmla="*/ 1969634 h 2101307"/>
              <a:gd name="connsiteX3" fmla="*/ 1074765 w 2164730"/>
              <a:gd name="connsiteY3" fmla="*/ 2028155 h 2101307"/>
              <a:gd name="connsiteX4" fmla="*/ 913831 w 2164730"/>
              <a:gd name="connsiteY4" fmla="*/ 1955003 h 2101307"/>
              <a:gd name="connsiteX5" fmla="*/ 87213 w 2164730"/>
              <a:gd name="connsiteY5" fmla="*/ 828462 h 2101307"/>
              <a:gd name="connsiteX6" fmla="*/ 28692 w 2164730"/>
              <a:gd name="connsiteY6" fmla="*/ 645582 h 2101307"/>
              <a:gd name="connsiteX7" fmla="*/ 123789 w 2164730"/>
              <a:gd name="connsiteY7" fmla="*/ 484648 h 2101307"/>
              <a:gd name="connsiteX8" fmla="*/ 416397 w 2164730"/>
              <a:gd name="connsiteY8" fmla="*/ 345659 h 2101307"/>
              <a:gd name="connsiteX9" fmla="*/ 606593 w 2164730"/>
              <a:gd name="connsiteY9" fmla="*/ 221301 h 2101307"/>
              <a:gd name="connsiteX10" fmla="*/ 752897 w 2164730"/>
              <a:gd name="connsiteY10" fmla="*/ 82312 h 2101307"/>
              <a:gd name="connsiteX11" fmla="*/ 899201 w 2164730"/>
              <a:gd name="connsiteY11" fmla="*/ 9160 h 2101307"/>
              <a:gd name="connsiteX12" fmla="*/ 1008929 w 2164730"/>
              <a:gd name="connsiteY12" fmla="*/ 16475 h 2101307"/>
              <a:gd name="connsiteX13" fmla="*/ 1155233 w 2164730"/>
              <a:gd name="connsiteY13" fmla="*/ 148149 h 2101307"/>
              <a:gd name="connsiteX14" fmla="*/ 1250330 w 2164730"/>
              <a:gd name="connsiteY14" fmla="*/ 316398 h 2101307"/>
              <a:gd name="connsiteX15" fmla="*/ 1440525 w 2164730"/>
              <a:gd name="connsiteY15" fmla="*/ 462702 h 2101307"/>
              <a:gd name="connsiteX16" fmla="*/ 1520993 w 2164730"/>
              <a:gd name="connsiteY16" fmla="*/ 396866 h 2101307"/>
              <a:gd name="connsiteX17" fmla="*/ 1557569 w 2164730"/>
              <a:gd name="connsiteY17" fmla="*/ 309083 h 2101307"/>
              <a:gd name="connsiteX18" fmla="*/ 1608775 w 2164730"/>
              <a:gd name="connsiteY18" fmla="*/ 265192 h 2101307"/>
              <a:gd name="connsiteX19" fmla="*/ 1733133 w 2164730"/>
              <a:gd name="connsiteY19" fmla="*/ 345659 h 2101307"/>
              <a:gd name="connsiteX20" fmla="*/ 1864807 w 2164730"/>
              <a:gd name="connsiteY20" fmla="*/ 477333 h 2101307"/>
              <a:gd name="connsiteX21" fmla="*/ 2025741 w 2164730"/>
              <a:gd name="connsiteY21" fmla="*/ 587061 h 2101307"/>
              <a:gd name="connsiteX0" fmla="*/ 2164730 w 2164730"/>
              <a:gd name="connsiteY0" fmla="*/ 2101307 h 2101307"/>
              <a:gd name="connsiteX1" fmla="*/ 1499047 w 2164730"/>
              <a:gd name="connsiteY1" fmla="*/ 2079362 h 2101307"/>
              <a:gd name="connsiteX2" fmla="*/ 1074765 w 2164730"/>
              <a:gd name="connsiteY2" fmla="*/ 2028155 h 2101307"/>
              <a:gd name="connsiteX3" fmla="*/ 913831 w 2164730"/>
              <a:gd name="connsiteY3" fmla="*/ 1955003 h 2101307"/>
              <a:gd name="connsiteX4" fmla="*/ 87213 w 2164730"/>
              <a:gd name="connsiteY4" fmla="*/ 828462 h 2101307"/>
              <a:gd name="connsiteX5" fmla="*/ 28692 w 2164730"/>
              <a:gd name="connsiteY5" fmla="*/ 645582 h 2101307"/>
              <a:gd name="connsiteX6" fmla="*/ 123789 w 2164730"/>
              <a:gd name="connsiteY6" fmla="*/ 484648 h 2101307"/>
              <a:gd name="connsiteX7" fmla="*/ 416397 w 2164730"/>
              <a:gd name="connsiteY7" fmla="*/ 345659 h 2101307"/>
              <a:gd name="connsiteX8" fmla="*/ 606593 w 2164730"/>
              <a:gd name="connsiteY8" fmla="*/ 221301 h 2101307"/>
              <a:gd name="connsiteX9" fmla="*/ 752897 w 2164730"/>
              <a:gd name="connsiteY9" fmla="*/ 82312 h 2101307"/>
              <a:gd name="connsiteX10" fmla="*/ 899201 w 2164730"/>
              <a:gd name="connsiteY10" fmla="*/ 9160 h 2101307"/>
              <a:gd name="connsiteX11" fmla="*/ 1008929 w 2164730"/>
              <a:gd name="connsiteY11" fmla="*/ 16475 h 2101307"/>
              <a:gd name="connsiteX12" fmla="*/ 1155233 w 2164730"/>
              <a:gd name="connsiteY12" fmla="*/ 148149 h 2101307"/>
              <a:gd name="connsiteX13" fmla="*/ 1250330 w 2164730"/>
              <a:gd name="connsiteY13" fmla="*/ 316398 h 2101307"/>
              <a:gd name="connsiteX14" fmla="*/ 1440525 w 2164730"/>
              <a:gd name="connsiteY14" fmla="*/ 462702 h 2101307"/>
              <a:gd name="connsiteX15" fmla="*/ 1520993 w 2164730"/>
              <a:gd name="connsiteY15" fmla="*/ 396866 h 2101307"/>
              <a:gd name="connsiteX16" fmla="*/ 1557569 w 2164730"/>
              <a:gd name="connsiteY16" fmla="*/ 309083 h 2101307"/>
              <a:gd name="connsiteX17" fmla="*/ 1608775 w 2164730"/>
              <a:gd name="connsiteY17" fmla="*/ 265192 h 2101307"/>
              <a:gd name="connsiteX18" fmla="*/ 1733133 w 2164730"/>
              <a:gd name="connsiteY18" fmla="*/ 345659 h 2101307"/>
              <a:gd name="connsiteX19" fmla="*/ 1864807 w 2164730"/>
              <a:gd name="connsiteY19" fmla="*/ 477333 h 2101307"/>
              <a:gd name="connsiteX20" fmla="*/ 2025741 w 2164730"/>
              <a:gd name="connsiteY20" fmla="*/ 587061 h 2101307"/>
              <a:gd name="connsiteX0" fmla="*/ 2164730 w 2164730"/>
              <a:gd name="connsiteY0" fmla="*/ 2101307 h 2101307"/>
              <a:gd name="connsiteX1" fmla="*/ 1074765 w 2164730"/>
              <a:gd name="connsiteY1" fmla="*/ 2028155 h 2101307"/>
              <a:gd name="connsiteX2" fmla="*/ 913831 w 2164730"/>
              <a:gd name="connsiteY2" fmla="*/ 1955003 h 2101307"/>
              <a:gd name="connsiteX3" fmla="*/ 87213 w 2164730"/>
              <a:gd name="connsiteY3" fmla="*/ 828462 h 2101307"/>
              <a:gd name="connsiteX4" fmla="*/ 28692 w 2164730"/>
              <a:gd name="connsiteY4" fmla="*/ 645582 h 2101307"/>
              <a:gd name="connsiteX5" fmla="*/ 123789 w 2164730"/>
              <a:gd name="connsiteY5" fmla="*/ 484648 h 2101307"/>
              <a:gd name="connsiteX6" fmla="*/ 416397 w 2164730"/>
              <a:gd name="connsiteY6" fmla="*/ 345659 h 2101307"/>
              <a:gd name="connsiteX7" fmla="*/ 606593 w 2164730"/>
              <a:gd name="connsiteY7" fmla="*/ 221301 h 2101307"/>
              <a:gd name="connsiteX8" fmla="*/ 752897 w 2164730"/>
              <a:gd name="connsiteY8" fmla="*/ 82312 h 2101307"/>
              <a:gd name="connsiteX9" fmla="*/ 899201 w 2164730"/>
              <a:gd name="connsiteY9" fmla="*/ 9160 h 2101307"/>
              <a:gd name="connsiteX10" fmla="*/ 1008929 w 2164730"/>
              <a:gd name="connsiteY10" fmla="*/ 16475 h 2101307"/>
              <a:gd name="connsiteX11" fmla="*/ 1155233 w 2164730"/>
              <a:gd name="connsiteY11" fmla="*/ 148149 h 2101307"/>
              <a:gd name="connsiteX12" fmla="*/ 1250330 w 2164730"/>
              <a:gd name="connsiteY12" fmla="*/ 316398 h 2101307"/>
              <a:gd name="connsiteX13" fmla="*/ 1440525 w 2164730"/>
              <a:gd name="connsiteY13" fmla="*/ 462702 h 2101307"/>
              <a:gd name="connsiteX14" fmla="*/ 1520993 w 2164730"/>
              <a:gd name="connsiteY14" fmla="*/ 396866 h 2101307"/>
              <a:gd name="connsiteX15" fmla="*/ 1557569 w 2164730"/>
              <a:gd name="connsiteY15" fmla="*/ 309083 h 2101307"/>
              <a:gd name="connsiteX16" fmla="*/ 1608775 w 2164730"/>
              <a:gd name="connsiteY16" fmla="*/ 265192 h 2101307"/>
              <a:gd name="connsiteX17" fmla="*/ 1733133 w 2164730"/>
              <a:gd name="connsiteY17" fmla="*/ 345659 h 2101307"/>
              <a:gd name="connsiteX18" fmla="*/ 1864807 w 2164730"/>
              <a:gd name="connsiteY18" fmla="*/ 477333 h 2101307"/>
              <a:gd name="connsiteX19" fmla="*/ 2025741 w 2164730"/>
              <a:gd name="connsiteY19" fmla="*/ 587061 h 2101307"/>
              <a:gd name="connsiteX0" fmla="*/ 2164730 w 2164730"/>
              <a:gd name="connsiteY0" fmla="*/ 2101307 h 2101307"/>
              <a:gd name="connsiteX1" fmla="*/ 913831 w 2164730"/>
              <a:gd name="connsiteY1" fmla="*/ 1955003 h 2101307"/>
              <a:gd name="connsiteX2" fmla="*/ 87213 w 2164730"/>
              <a:gd name="connsiteY2" fmla="*/ 828462 h 2101307"/>
              <a:gd name="connsiteX3" fmla="*/ 28692 w 2164730"/>
              <a:gd name="connsiteY3" fmla="*/ 645582 h 2101307"/>
              <a:gd name="connsiteX4" fmla="*/ 123789 w 2164730"/>
              <a:gd name="connsiteY4" fmla="*/ 484648 h 2101307"/>
              <a:gd name="connsiteX5" fmla="*/ 416397 w 2164730"/>
              <a:gd name="connsiteY5" fmla="*/ 345659 h 2101307"/>
              <a:gd name="connsiteX6" fmla="*/ 606593 w 2164730"/>
              <a:gd name="connsiteY6" fmla="*/ 221301 h 2101307"/>
              <a:gd name="connsiteX7" fmla="*/ 752897 w 2164730"/>
              <a:gd name="connsiteY7" fmla="*/ 82312 h 2101307"/>
              <a:gd name="connsiteX8" fmla="*/ 899201 w 2164730"/>
              <a:gd name="connsiteY8" fmla="*/ 9160 h 2101307"/>
              <a:gd name="connsiteX9" fmla="*/ 1008929 w 2164730"/>
              <a:gd name="connsiteY9" fmla="*/ 16475 h 2101307"/>
              <a:gd name="connsiteX10" fmla="*/ 1155233 w 2164730"/>
              <a:gd name="connsiteY10" fmla="*/ 148149 h 2101307"/>
              <a:gd name="connsiteX11" fmla="*/ 1250330 w 2164730"/>
              <a:gd name="connsiteY11" fmla="*/ 316398 h 2101307"/>
              <a:gd name="connsiteX12" fmla="*/ 1440525 w 2164730"/>
              <a:gd name="connsiteY12" fmla="*/ 462702 h 2101307"/>
              <a:gd name="connsiteX13" fmla="*/ 1520993 w 2164730"/>
              <a:gd name="connsiteY13" fmla="*/ 396866 h 2101307"/>
              <a:gd name="connsiteX14" fmla="*/ 1557569 w 2164730"/>
              <a:gd name="connsiteY14" fmla="*/ 309083 h 2101307"/>
              <a:gd name="connsiteX15" fmla="*/ 1608775 w 2164730"/>
              <a:gd name="connsiteY15" fmla="*/ 265192 h 2101307"/>
              <a:gd name="connsiteX16" fmla="*/ 1733133 w 2164730"/>
              <a:gd name="connsiteY16" fmla="*/ 345659 h 2101307"/>
              <a:gd name="connsiteX17" fmla="*/ 1864807 w 2164730"/>
              <a:gd name="connsiteY17" fmla="*/ 477333 h 2101307"/>
              <a:gd name="connsiteX18" fmla="*/ 2025741 w 2164730"/>
              <a:gd name="connsiteY18" fmla="*/ 587061 h 2101307"/>
              <a:gd name="connsiteX0" fmla="*/ 2254095 w 2254095"/>
              <a:gd name="connsiteY0" fmla="*/ 2101307 h 2101307"/>
              <a:gd name="connsiteX1" fmla="*/ 176578 w 2254095"/>
              <a:gd name="connsiteY1" fmla="*/ 828462 h 2101307"/>
              <a:gd name="connsiteX2" fmla="*/ 118057 w 2254095"/>
              <a:gd name="connsiteY2" fmla="*/ 645582 h 2101307"/>
              <a:gd name="connsiteX3" fmla="*/ 213154 w 2254095"/>
              <a:gd name="connsiteY3" fmla="*/ 484648 h 2101307"/>
              <a:gd name="connsiteX4" fmla="*/ 505762 w 2254095"/>
              <a:gd name="connsiteY4" fmla="*/ 345659 h 2101307"/>
              <a:gd name="connsiteX5" fmla="*/ 695958 w 2254095"/>
              <a:gd name="connsiteY5" fmla="*/ 221301 h 2101307"/>
              <a:gd name="connsiteX6" fmla="*/ 842262 w 2254095"/>
              <a:gd name="connsiteY6" fmla="*/ 82312 h 2101307"/>
              <a:gd name="connsiteX7" fmla="*/ 988566 w 2254095"/>
              <a:gd name="connsiteY7" fmla="*/ 9160 h 2101307"/>
              <a:gd name="connsiteX8" fmla="*/ 1098294 w 2254095"/>
              <a:gd name="connsiteY8" fmla="*/ 16475 h 2101307"/>
              <a:gd name="connsiteX9" fmla="*/ 1244598 w 2254095"/>
              <a:gd name="connsiteY9" fmla="*/ 148149 h 2101307"/>
              <a:gd name="connsiteX10" fmla="*/ 1339695 w 2254095"/>
              <a:gd name="connsiteY10" fmla="*/ 316398 h 2101307"/>
              <a:gd name="connsiteX11" fmla="*/ 1529890 w 2254095"/>
              <a:gd name="connsiteY11" fmla="*/ 462702 h 2101307"/>
              <a:gd name="connsiteX12" fmla="*/ 1610358 w 2254095"/>
              <a:gd name="connsiteY12" fmla="*/ 396866 h 2101307"/>
              <a:gd name="connsiteX13" fmla="*/ 1646934 w 2254095"/>
              <a:gd name="connsiteY13" fmla="*/ 309083 h 2101307"/>
              <a:gd name="connsiteX14" fmla="*/ 1698140 w 2254095"/>
              <a:gd name="connsiteY14" fmla="*/ 265192 h 2101307"/>
              <a:gd name="connsiteX15" fmla="*/ 1822498 w 2254095"/>
              <a:gd name="connsiteY15" fmla="*/ 345659 h 2101307"/>
              <a:gd name="connsiteX16" fmla="*/ 1954172 w 2254095"/>
              <a:gd name="connsiteY16" fmla="*/ 477333 h 2101307"/>
              <a:gd name="connsiteX17" fmla="*/ 2115106 w 2254095"/>
              <a:gd name="connsiteY17" fmla="*/ 587061 h 2101307"/>
              <a:gd name="connsiteX0" fmla="*/ 176578 w 2115106"/>
              <a:gd name="connsiteY0" fmla="*/ 828462 h 828462"/>
              <a:gd name="connsiteX1" fmla="*/ 118057 w 2115106"/>
              <a:gd name="connsiteY1" fmla="*/ 645582 h 828462"/>
              <a:gd name="connsiteX2" fmla="*/ 213154 w 2115106"/>
              <a:gd name="connsiteY2" fmla="*/ 484648 h 828462"/>
              <a:gd name="connsiteX3" fmla="*/ 505762 w 2115106"/>
              <a:gd name="connsiteY3" fmla="*/ 345659 h 828462"/>
              <a:gd name="connsiteX4" fmla="*/ 695958 w 2115106"/>
              <a:gd name="connsiteY4" fmla="*/ 221301 h 828462"/>
              <a:gd name="connsiteX5" fmla="*/ 842262 w 2115106"/>
              <a:gd name="connsiteY5" fmla="*/ 82312 h 828462"/>
              <a:gd name="connsiteX6" fmla="*/ 988566 w 2115106"/>
              <a:gd name="connsiteY6" fmla="*/ 9160 h 828462"/>
              <a:gd name="connsiteX7" fmla="*/ 1098294 w 2115106"/>
              <a:gd name="connsiteY7" fmla="*/ 16475 h 828462"/>
              <a:gd name="connsiteX8" fmla="*/ 1244598 w 2115106"/>
              <a:gd name="connsiteY8" fmla="*/ 148149 h 828462"/>
              <a:gd name="connsiteX9" fmla="*/ 1339695 w 2115106"/>
              <a:gd name="connsiteY9" fmla="*/ 316398 h 828462"/>
              <a:gd name="connsiteX10" fmla="*/ 1529890 w 2115106"/>
              <a:gd name="connsiteY10" fmla="*/ 462702 h 828462"/>
              <a:gd name="connsiteX11" fmla="*/ 1610358 w 2115106"/>
              <a:gd name="connsiteY11" fmla="*/ 396866 h 828462"/>
              <a:gd name="connsiteX12" fmla="*/ 1646934 w 2115106"/>
              <a:gd name="connsiteY12" fmla="*/ 309083 h 828462"/>
              <a:gd name="connsiteX13" fmla="*/ 1698140 w 2115106"/>
              <a:gd name="connsiteY13" fmla="*/ 265192 h 828462"/>
              <a:gd name="connsiteX14" fmla="*/ 1822498 w 2115106"/>
              <a:gd name="connsiteY14" fmla="*/ 345659 h 828462"/>
              <a:gd name="connsiteX15" fmla="*/ 1954172 w 2115106"/>
              <a:gd name="connsiteY15" fmla="*/ 477333 h 828462"/>
              <a:gd name="connsiteX16" fmla="*/ 2115106 w 2115106"/>
              <a:gd name="connsiteY16" fmla="*/ 587061 h 828462"/>
              <a:gd name="connsiteX0" fmla="*/ 0 w 1997049"/>
              <a:gd name="connsiteY0" fmla="*/ 645582 h 645581"/>
              <a:gd name="connsiteX1" fmla="*/ 95097 w 1997049"/>
              <a:gd name="connsiteY1" fmla="*/ 484648 h 645581"/>
              <a:gd name="connsiteX2" fmla="*/ 387705 w 1997049"/>
              <a:gd name="connsiteY2" fmla="*/ 345659 h 645581"/>
              <a:gd name="connsiteX3" fmla="*/ 577901 w 1997049"/>
              <a:gd name="connsiteY3" fmla="*/ 221301 h 645581"/>
              <a:gd name="connsiteX4" fmla="*/ 724205 w 1997049"/>
              <a:gd name="connsiteY4" fmla="*/ 82312 h 645581"/>
              <a:gd name="connsiteX5" fmla="*/ 870509 w 1997049"/>
              <a:gd name="connsiteY5" fmla="*/ 9160 h 645581"/>
              <a:gd name="connsiteX6" fmla="*/ 980237 w 1997049"/>
              <a:gd name="connsiteY6" fmla="*/ 16475 h 645581"/>
              <a:gd name="connsiteX7" fmla="*/ 1126541 w 1997049"/>
              <a:gd name="connsiteY7" fmla="*/ 148149 h 645581"/>
              <a:gd name="connsiteX8" fmla="*/ 1221638 w 1997049"/>
              <a:gd name="connsiteY8" fmla="*/ 316398 h 645581"/>
              <a:gd name="connsiteX9" fmla="*/ 1411833 w 1997049"/>
              <a:gd name="connsiteY9" fmla="*/ 462702 h 645581"/>
              <a:gd name="connsiteX10" fmla="*/ 1492301 w 1997049"/>
              <a:gd name="connsiteY10" fmla="*/ 396866 h 645581"/>
              <a:gd name="connsiteX11" fmla="*/ 1528877 w 1997049"/>
              <a:gd name="connsiteY11" fmla="*/ 309083 h 645581"/>
              <a:gd name="connsiteX12" fmla="*/ 1580083 w 1997049"/>
              <a:gd name="connsiteY12" fmla="*/ 265192 h 645581"/>
              <a:gd name="connsiteX13" fmla="*/ 1704441 w 1997049"/>
              <a:gd name="connsiteY13" fmla="*/ 345659 h 645581"/>
              <a:gd name="connsiteX14" fmla="*/ 1836115 w 1997049"/>
              <a:gd name="connsiteY14" fmla="*/ 477333 h 645581"/>
              <a:gd name="connsiteX15" fmla="*/ 1997049 w 1997049"/>
              <a:gd name="connsiteY15" fmla="*/ 587061 h 645581"/>
              <a:gd name="connsiteX0" fmla="*/ 0 w 1901952"/>
              <a:gd name="connsiteY0" fmla="*/ 484648 h 587060"/>
              <a:gd name="connsiteX1" fmla="*/ 292608 w 1901952"/>
              <a:gd name="connsiteY1" fmla="*/ 345659 h 587060"/>
              <a:gd name="connsiteX2" fmla="*/ 482804 w 1901952"/>
              <a:gd name="connsiteY2" fmla="*/ 221301 h 587060"/>
              <a:gd name="connsiteX3" fmla="*/ 629108 w 1901952"/>
              <a:gd name="connsiteY3" fmla="*/ 82312 h 587060"/>
              <a:gd name="connsiteX4" fmla="*/ 775412 w 1901952"/>
              <a:gd name="connsiteY4" fmla="*/ 9160 h 587060"/>
              <a:gd name="connsiteX5" fmla="*/ 885140 w 1901952"/>
              <a:gd name="connsiteY5" fmla="*/ 16475 h 587060"/>
              <a:gd name="connsiteX6" fmla="*/ 1031444 w 1901952"/>
              <a:gd name="connsiteY6" fmla="*/ 148149 h 587060"/>
              <a:gd name="connsiteX7" fmla="*/ 1126541 w 1901952"/>
              <a:gd name="connsiteY7" fmla="*/ 316398 h 587060"/>
              <a:gd name="connsiteX8" fmla="*/ 1316736 w 1901952"/>
              <a:gd name="connsiteY8" fmla="*/ 462702 h 587060"/>
              <a:gd name="connsiteX9" fmla="*/ 1397204 w 1901952"/>
              <a:gd name="connsiteY9" fmla="*/ 396866 h 587060"/>
              <a:gd name="connsiteX10" fmla="*/ 1433780 w 1901952"/>
              <a:gd name="connsiteY10" fmla="*/ 309083 h 587060"/>
              <a:gd name="connsiteX11" fmla="*/ 1484986 w 1901952"/>
              <a:gd name="connsiteY11" fmla="*/ 265192 h 587060"/>
              <a:gd name="connsiteX12" fmla="*/ 1609344 w 1901952"/>
              <a:gd name="connsiteY12" fmla="*/ 345659 h 587060"/>
              <a:gd name="connsiteX13" fmla="*/ 1741018 w 1901952"/>
              <a:gd name="connsiteY13" fmla="*/ 477333 h 587060"/>
              <a:gd name="connsiteX14" fmla="*/ 1901952 w 1901952"/>
              <a:gd name="connsiteY14" fmla="*/ 587061 h 587060"/>
              <a:gd name="connsiteX0" fmla="*/ 0 w 1786283"/>
              <a:gd name="connsiteY0" fmla="*/ 484648 h 484648"/>
              <a:gd name="connsiteX1" fmla="*/ 292608 w 1786283"/>
              <a:gd name="connsiteY1" fmla="*/ 345659 h 484648"/>
              <a:gd name="connsiteX2" fmla="*/ 482804 w 1786283"/>
              <a:gd name="connsiteY2" fmla="*/ 221301 h 484648"/>
              <a:gd name="connsiteX3" fmla="*/ 629108 w 1786283"/>
              <a:gd name="connsiteY3" fmla="*/ 82312 h 484648"/>
              <a:gd name="connsiteX4" fmla="*/ 775412 w 1786283"/>
              <a:gd name="connsiteY4" fmla="*/ 9160 h 484648"/>
              <a:gd name="connsiteX5" fmla="*/ 885140 w 1786283"/>
              <a:gd name="connsiteY5" fmla="*/ 16475 h 484648"/>
              <a:gd name="connsiteX6" fmla="*/ 1031444 w 1786283"/>
              <a:gd name="connsiteY6" fmla="*/ 148149 h 484648"/>
              <a:gd name="connsiteX7" fmla="*/ 1126541 w 1786283"/>
              <a:gd name="connsiteY7" fmla="*/ 316398 h 484648"/>
              <a:gd name="connsiteX8" fmla="*/ 1316736 w 1786283"/>
              <a:gd name="connsiteY8" fmla="*/ 462702 h 484648"/>
              <a:gd name="connsiteX9" fmla="*/ 1397204 w 1786283"/>
              <a:gd name="connsiteY9" fmla="*/ 396866 h 484648"/>
              <a:gd name="connsiteX10" fmla="*/ 1433780 w 1786283"/>
              <a:gd name="connsiteY10" fmla="*/ 309083 h 484648"/>
              <a:gd name="connsiteX11" fmla="*/ 1484986 w 1786283"/>
              <a:gd name="connsiteY11" fmla="*/ 265192 h 484648"/>
              <a:gd name="connsiteX12" fmla="*/ 1609344 w 1786283"/>
              <a:gd name="connsiteY12" fmla="*/ 345659 h 484648"/>
              <a:gd name="connsiteX13" fmla="*/ 1741018 w 1786283"/>
              <a:gd name="connsiteY13" fmla="*/ 477333 h 484648"/>
              <a:gd name="connsiteX14" fmla="*/ 1786226 w 1786283"/>
              <a:gd name="connsiteY14" fmla="*/ 321199 h 484648"/>
              <a:gd name="connsiteX0" fmla="*/ 0 w 1786226"/>
              <a:gd name="connsiteY0" fmla="*/ 484648 h 484648"/>
              <a:gd name="connsiteX1" fmla="*/ 292608 w 1786226"/>
              <a:gd name="connsiteY1" fmla="*/ 345659 h 484648"/>
              <a:gd name="connsiteX2" fmla="*/ 482804 w 1786226"/>
              <a:gd name="connsiteY2" fmla="*/ 221301 h 484648"/>
              <a:gd name="connsiteX3" fmla="*/ 629108 w 1786226"/>
              <a:gd name="connsiteY3" fmla="*/ 82312 h 484648"/>
              <a:gd name="connsiteX4" fmla="*/ 775412 w 1786226"/>
              <a:gd name="connsiteY4" fmla="*/ 9160 h 484648"/>
              <a:gd name="connsiteX5" fmla="*/ 885140 w 1786226"/>
              <a:gd name="connsiteY5" fmla="*/ 16475 h 484648"/>
              <a:gd name="connsiteX6" fmla="*/ 1031444 w 1786226"/>
              <a:gd name="connsiteY6" fmla="*/ 148149 h 484648"/>
              <a:gd name="connsiteX7" fmla="*/ 1126541 w 1786226"/>
              <a:gd name="connsiteY7" fmla="*/ 316398 h 484648"/>
              <a:gd name="connsiteX8" fmla="*/ 1316736 w 1786226"/>
              <a:gd name="connsiteY8" fmla="*/ 462702 h 484648"/>
              <a:gd name="connsiteX9" fmla="*/ 1397204 w 1786226"/>
              <a:gd name="connsiteY9" fmla="*/ 396866 h 484648"/>
              <a:gd name="connsiteX10" fmla="*/ 1433780 w 1786226"/>
              <a:gd name="connsiteY10" fmla="*/ 309083 h 484648"/>
              <a:gd name="connsiteX11" fmla="*/ 1484986 w 1786226"/>
              <a:gd name="connsiteY11" fmla="*/ 265192 h 484648"/>
              <a:gd name="connsiteX12" fmla="*/ 1609344 w 1786226"/>
              <a:gd name="connsiteY12" fmla="*/ 345659 h 484648"/>
              <a:gd name="connsiteX13" fmla="*/ 1641824 w 1786226"/>
              <a:gd name="connsiteY13" fmla="*/ 211472 h 484648"/>
              <a:gd name="connsiteX14" fmla="*/ 1786226 w 1786226"/>
              <a:gd name="connsiteY14" fmla="*/ 321199 h 484648"/>
              <a:gd name="connsiteX0" fmla="*/ 0 w 1786226"/>
              <a:gd name="connsiteY0" fmla="*/ 484648 h 484648"/>
              <a:gd name="connsiteX1" fmla="*/ 292608 w 1786226"/>
              <a:gd name="connsiteY1" fmla="*/ 345659 h 484648"/>
              <a:gd name="connsiteX2" fmla="*/ 482804 w 1786226"/>
              <a:gd name="connsiteY2" fmla="*/ 221301 h 484648"/>
              <a:gd name="connsiteX3" fmla="*/ 629108 w 1786226"/>
              <a:gd name="connsiteY3" fmla="*/ 82312 h 484648"/>
              <a:gd name="connsiteX4" fmla="*/ 775412 w 1786226"/>
              <a:gd name="connsiteY4" fmla="*/ 9160 h 484648"/>
              <a:gd name="connsiteX5" fmla="*/ 885140 w 1786226"/>
              <a:gd name="connsiteY5" fmla="*/ 16475 h 484648"/>
              <a:gd name="connsiteX6" fmla="*/ 1031444 w 1786226"/>
              <a:gd name="connsiteY6" fmla="*/ 148149 h 484648"/>
              <a:gd name="connsiteX7" fmla="*/ 1126541 w 1786226"/>
              <a:gd name="connsiteY7" fmla="*/ 316398 h 484648"/>
              <a:gd name="connsiteX8" fmla="*/ 1316736 w 1786226"/>
              <a:gd name="connsiteY8" fmla="*/ 462702 h 484648"/>
              <a:gd name="connsiteX9" fmla="*/ 1397204 w 1786226"/>
              <a:gd name="connsiteY9" fmla="*/ 396866 h 484648"/>
              <a:gd name="connsiteX10" fmla="*/ 1433780 w 1786226"/>
              <a:gd name="connsiteY10" fmla="*/ 309083 h 484648"/>
              <a:gd name="connsiteX11" fmla="*/ 1484986 w 1786226"/>
              <a:gd name="connsiteY11" fmla="*/ 265192 h 484648"/>
              <a:gd name="connsiteX12" fmla="*/ 1452288 w 1786226"/>
              <a:gd name="connsiteY12" fmla="*/ 105117 h 484648"/>
              <a:gd name="connsiteX13" fmla="*/ 1641824 w 1786226"/>
              <a:gd name="connsiteY13" fmla="*/ 211472 h 484648"/>
              <a:gd name="connsiteX14" fmla="*/ 1786226 w 1786226"/>
              <a:gd name="connsiteY14" fmla="*/ 321199 h 484648"/>
              <a:gd name="connsiteX0" fmla="*/ 0 w 1786226"/>
              <a:gd name="connsiteY0" fmla="*/ 484648 h 484648"/>
              <a:gd name="connsiteX1" fmla="*/ 292608 w 1786226"/>
              <a:gd name="connsiteY1" fmla="*/ 345659 h 484648"/>
              <a:gd name="connsiteX2" fmla="*/ 482804 w 1786226"/>
              <a:gd name="connsiteY2" fmla="*/ 221301 h 484648"/>
              <a:gd name="connsiteX3" fmla="*/ 629108 w 1786226"/>
              <a:gd name="connsiteY3" fmla="*/ 82312 h 484648"/>
              <a:gd name="connsiteX4" fmla="*/ 775412 w 1786226"/>
              <a:gd name="connsiteY4" fmla="*/ 9160 h 484648"/>
              <a:gd name="connsiteX5" fmla="*/ 885140 w 1786226"/>
              <a:gd name="connsiteY5" fmla="*/ 16475 h 484648"/>
              <a:gd name="connsiteX6" fmla="*/ 1031444 w 1786226"/>
              <a:gd name="connsiteY6" fmla="*/ 148149 h 484648"/>
              <a:gd name="connsiteX7" fmla="*/ 1126541 w 1786226"/>
              <a:gd name="connsiteY7" fmla="*/ 316398 h 484648"/>
              <a:gd name="connsiteX8" fmla="*/ 1316736 w 1786226"/>
              <a:gd name="connsiteY8" fmla="*/ 462702 h 484648"/>
              <a:gd name="connsiteX9" fmla="*/ 1397204 w 1786226"/>
              <a:gd name="connsiteY9" fmla="*/ 396866 h 484648"/>
              <a:gd name="connsiteX10" fmla="*/ 1433780 w 1786226"/>
              <a:gd name="connsiteY10" fmla="*/ 309083 h 484648"/>
              <a:gd name="connsiteX11" fmla="*/ 1452288 w 1786226"/>
              <a:gd name="connsiteY11" fmla="*/ 105117 h 484648"/>
              <a:gd name="connsiteX12" fmla="*/ 1641824 w 1786226"/>
              <a:gd name="connsiteY12" fmla="*/ 211472 h 484648"/>
              <a:gd name="connsiteX13" fmla="*/ 1786226 w 1786226"/>
              <a:gd name="connsiteY13" fmla="*/ 321199 h 484648"/>
              <a:gd name="connsiteX0" fmla="*/ 0 w 1786226"/>
              <a:gd name="connsiteY0" fmla="*/ 484648 h 484648"/>
              <a:gd name="connsiteX1" fmla="*/ 292608 w 1786226"/>
              <a:gd name="connsiteY1" fmla="*/ 345659 h 484648"/>
              <a:gd name="connsiteX2" fmla="*/ 482804 w 1786226"/>
              <a:gd name="connsiteY2" fmla="*/ 221301 h 484648"/>
              <a:gd name="connsiteX3" fmla="*/ 629108 w 1786226"/>
              <a:gd name="connsiteY3" fmla="*/ 82312 h 484648"/>
              <a:gd name="connsiteX4" fmla="*/ 775412 w 1786226"/>
              <a:gd name="connsiteY4" fmla="*/ 9160 h 484648"/>
              <a:gd name="connsiteX5" fmla="*/ 885140 w 1786226"/>
              <a:gd name="connsiteY5" fmla="*/ 16475 h 484648"/>
              <a:gd name="connsiteX6" fmla="*/ 1031444 w 1786226"/>
              <a:gd name="connsiteY6" fmla="*/ 148149 h 484648"/>
              <a:gd name="connsiteX7" fmla="*/ 1126541 w 1786226"/>
              <a:gd name="connsiteY7" fmla="*/ 316398 h 484648"/>
              <a:gd name="connsiteX8" fmla="*/ 1316736 w 1786226"/>
              <a:gd name="connsiteY8" fmla="*/ 462702 h 484648"/>
              <a:gd name="connsiteX9" fmla="*/ 1397204 w 1786226"/>
              <a:gd name="connsiteY9" fmla="*/ 396866 h 484648"/>
              <a:gd name="connsiteX10" fmla="*/ 1384183 w 1786226"/>
              <a:gd name="connsiteY10" fmla="*/ 220462 h 484648"/>
              <a:gd name="connsiteX11" fmla="*/ 1452288 w 1786226"/>
              <a:gd name="connsiteY11" fmla="*/ 105117 h 484648"/>
              <a:gd name="connsiteX12" fmla="*/ 1641824 w 1786226"/>
              <a:gd name="connsiteY12" fmla="*/ 211472 h 484648"/>
              <a:gd name="connsiteX13" fmla="*/ 1786226 w 1786226"/>
              <a:gd name="connsiteY13" fmla="*/ 321199 h 484648"/>
              <a:gd name="connsiteX0" fmla="*/ 0 w 1786226"/>
              <a:gd name="connsiteY0" fmla="*/ 484648 h 484648"/>
              <a:gd name="connsiteX1" fmla="*/ 292608 w 1786226"/>
              <a:gd name="connsiteY1" fmla="*/ 345659 h 484648"/>
              <a:gd name="connsiteX2" fmla="*/ 482804 w 1786226"/>
              <a:gd name="connsiteY2" fmla="*/ 221301 h 484648"/>
              <a:gd name="connsiteX3" fmla="*/ 629108 w 1786226"/>
              <a:gd name="connsiteY3" fmla="*/ 82312 h 484648"/>
              <a:gd name="connsiteX4" fmla="*/ 775412 w 1786226"/>
              <a:gd name="connsiteY4" fmla="*/ 9160 h 484648"/>
              <a:gd name="connsiteX5" fmla="*/ 885140 w 1786226"/>
              <a:gd name="connsiteY5" fmla="*/ 16475 h 484648"/>
              <a:gd name="connsiteX6" fmla="*/ 1031444 w 1786226"/>
              <a:gd name="connsiteY6" fmla="*/ 148149 h 484648"/>
              <a:gd name="connsiteX7" fmla="*/ 1126541 w 1786226"/>
              <a:gd name="connsiteY7" fmla="*/ 316398 h 484648"/>
              <a:gd name="connsiteX8" fmla="*/ 1316736 w 1786226"/>
              <a:gd name="connsiteY8" fmla="*/ 462702 h 484648"/>
              <a:gd name="connsiteX9" fmla="*/ 1397204 w 1786226"/>
              <a:gd name="connsiteY9" fmla="*/ 396866 h 484648"/>
              <a:gd name="connsiteX10" fmla="*/ 1452288 w 1786226"/>
              <a:gd name="connsiteY10" fmla="*/ 105117 h 484648"/>
              <a:gd name="connsiteX11" fmla="*/ 1641824 w 1786226"/>
              <a:gd name="connsiteY11" fmla="*/ 211472 h 484648"/>
              <a:gd name="connsiteX12" fmla="*/ 1786226 w 1786226"/>
              <a:gd name="connsiteY12" fmla="*/ 321199 h 484648"/>
              <a:gd name="connsiteX0" fmla="*/ 0 w 1786226"/>
              <a:gd name="connsiteY0" fmla="*/ 590348 h 590348"/>
              <a:gd name="connsiteX1" fmla="*/ 292608 w 1786226"/>
              <a:gd name="connsiteY1" fmla="*/ 451359 h 590348"/>
              <a:gd name="connsiteX2" fmla="*/ 482804 w 1786226"/>
              <a:gd name="connsiteY2" fmla="*/ 327001 h 590348"/>
              <a:gd name="connsiteX3" fmla="*/ 629108 w 1786226"/>
              <a:gd name="connsiteY3" fmla="*/ 188012 h 590348"/>
              <a:gd name="connsiteX4" fmla="*/ 841541 w 1786226"/>
              <a:gd name="connsiteY4" fmla="*/ 919 h 590348"/>
              <a:gd name="connsiteX5" fmla="*/ 885140 w 1786226"/>
              <a:gd name="connsiteY5" fmla="*/ 122175 h 590348"/>
              <a:gd name="connsiteX6" fmla="*/ 1031444 w 1786226"/>
              <a:gd name="connsiteY6" fmla="*/ 253849 h 590348"/>
              <a:gd name="connsiteX7" fmla="*/ 1126541 w 1786226"/>
              <a:gd name="connsiteY7" fmla="*/ 422098 h 590348"/>
              <a:gd name="connsiteX8" fmla="*/ 1316736 w 1786226"/>
              <a:gd name="connsiteY8" fmla="*/ 568402 h 590348"/>
              <a:gd name="connsiteX9" fmla="*/ 1397204 w 1786226"/>
              <a:gd name="connsiteY9" fmla="*/ 502566 h 590348"/>
              <a:gd name="connsiteX10" fmla="*/ 1452288 w 1786226"/>
              <a:gd name="connsiteY10" fmla="*/ 210817 h 590348"/>
              <a:gd name="connsiteX11" fmla="*/ 1641824 w 1786226"/>
              <a:gd name="connsiteY11" fmla="*/ 317172 h 590348"/>
              <a:gd name="connsiteX12" fmla="*/ 1786226 w 1786226"/>
              <a:gd name="connsiteY12" fmla="*/ 426899 h 590348"/>
              <a:gd name="connsiteX0" fmla="*/ 0 w 1786226"/>
              <a:gd name="connsiteY0" fmla="*/ 590348 h 590348"/>
              <a:gd name="connsiteX1" fmla="*/ 292608 w 1786226"/>
              <a:gd name="connsiteY1" fmla="*/ 451359 h 590348"/>
              <a:gd name="connsiteX2" fmla="*/ 482804 w 1786226"/>
              <a:gd name="connsiteY2" fmla="*/ 327001 h 590348"/>
              <a:gd name="connsiteX3" fmla="*/ 629108 w 1786226"/>
              <a:gd name="connsiteY3" fmla="*/ 188012 h 590348"/>
              <a:gd name="connsiteX4" fmla="*/ 841541 w 1786226"/>
              <a:gd name="connsiteY4" fmla="*/ 919 h 590348"/>
              <a:gd name="connsiteX5" fmla="*/ 934737 w 1786226"/>
              <a:gd name="connsiteY5" fmla="*/ 122174 h 590348"/>
              <a:gd name="connsiteX6" fmla="*/ 1031444 w 1786226"/>
              <a:gd name="connsiteY6" fmla="*/ 253849 h 590348"/>
              <a:gd name="connsiteX7" fmla="*/ 1126541 w 1786226"/>
              <a:gd name="connsiteY7" fmla="*/ 422098 h 590348"/>
              <a:gd name="connsiteX8" fmla="*/ 1316736 w 1786226"/>
              <a:gd name="connsiteY8" fmla="*/ 568402 h 590348"/>
              <a:gd name="connsiteX9" fmla="*/ 1397204 w 1786226"/>
              <a:gd name="connsiteY9" fmla="*/ 502566 h 590348"/>
              <a:gd name="connsiteX10" fmla="*/ 1452288 w 1786226"/>
              <a:gd name="connsiteY10" fmla="*/ 210817 h 590348"/>
              <a:gd name="connsiteX11" fmla="*/ 1641824 w 1786226"/>
              <a:gd name="connsiteY11" fmla="*/ 317172 h 590348"/>
              <a:gd name="connsiteX12" fmla="*/ 1786226 w 1786226"/>
              <a:gd name="connsiteY12" fmla="*/ 426899 h 59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6226" h="590348">
                <a:moveTo>
                  <a:pt x="0" y="590348"/>
                </a:moveTo>
                <a:cubicBezTo>
                  <a:pt x="64617" y="540361"/>
                  <a:pt x="212141" y="495250"/>
                  <a:pt x="292608" y="451359"/>
                </a:cubicBezTo>
                <a:cubicBezTo>
                  <a:pt x="373075" y="407468"/>
                  <a:pt x="426721" y="370892"/>
                  <a:pt x="482804" y="327001"/>
                </a:cubicBezTo>
                <a:cubicBezTo>
                  <a:pt x="538887" y="283110"/>
                  <a:pt x="569319" y="242359"/>
                  <a:pt x="629108" y="188012"/>
                </a:cubicBezTo>
                <a:cubicBezTo>
                  <a:pt x="688897" y="133665"/>
                  <a:pt x="790603" y="11892"/>
                  <a:pt x="841541" y="919"/>
                </a:cubicBezTo>
                <a:cubicBezTo>
                  <a:pt x="892479" y="-10054"/>
                  <a:pt x="903087" y="80019"/>
                  <a:pt x="934737" y="122174"/>
                </a:cubicBezTo>
                <a:cubicBezTo>
                  <a:pt x="966387" y="164329"/>
                  <a:pt x="999477" y="203862"/>
                  <a:pt x="1031444" y="253849"/>
                </a:cubicBezTo>
                <a:cubicBezTo>
                  <a:pt x="1063411" y="303836"/>
                  <a:pt x="1078992" y="369672"/>
                  <a:pt x="1126541" y="422098"/>
                </a:cubicBezTo>
                <a:cubicBezTo>
                  <a:pt x="1174090" y="474524"/>
                  <a:pt x="1271626" y="554991"/>
                  <a:pt x="1316736" y="568402"/>
                </a:cubicBezTo>
                <a:cubicBezTo>
                  <a:pt x="1361846" y="581813"/>
                  <a:pt x="1374612" y="562164"/>
                  <a:pt x="1397204" y="502566"/>
                </a:cubicBezTo>
                <a:cubicBezTo>
                  <a:pt x="1419796" y="442969"/>
                  <a:pt x="1411518" y="241716"/>
                  <a:pt x="1452288" y="210817"/>
                </a:cubicBezTo>
                <a:cubicBezTo>
                  <a:pt x="1495228" y="209319"/>
                  <a:pt x="1593056" y="276938"/>
                  <a:pt x="1641824" y="317172"/>
                </a:cubicBezTo>
                <a:cubicBezTo>
                  <a:pt x="1690592" y="357406"/>
                  <a:pt x="1786226" y="426899"/>
                  <a:pt x="1786226" y="426899"/>
                </a:cubicBezTo>
              </a:path>
            </a:pathLst>
          </a:custGeom>
          <a:noFill/>
          <a:ln w="15875">
            <a:solidFill>
              <a:srgbClr val="7030A0"/>
            </a:solidFill>
            <a:tailEnd type="triangle"/>
          </a:ln>
          <a:effectLst>
            <a:outerShdw blurRad="63500" dist="127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424436" y="2933946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670044" y="2528901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341972" y="2603595"/>
            <a:ext cx="7338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ROSTOV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690766" y="2776933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150862" y="2798818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83020" y="2607996"/>
            <a:ext cx="828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ASTRAKHAN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1852851" y="4292629"/>
          <a:ext cx="5728314" cy="220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3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원산지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기자재</a:t>
                      </a:r>
                      <a:endParaRPr lang="en-US" altLang="ko-KR" sz="800" b="1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Weight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운송기간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예상 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FOB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유럽 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네덜란드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Gas</a:t>
                      </a:r>
                      <a:r>
                        <a:rPr lang="en-US" altLang="ko-KR" sz="8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Turbine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357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Ton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80~90</a:t>
                      </a:r>
                      <a:r>
                        <a:rPr lang="en-US" altLang="ko-KR" sz="8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days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</a:t>
                      </a:r>
                      <a:r>
                        <a:rPr lang="en-US" altLang="ko-KR" sz="8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2018-06-30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2018-07-30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유럽 </a:t>
                      </a:r>
                      <a:endParaRPr lang="en-US" altLang="ko-KR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(</a:t>
                      </a:r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프랑스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, </a:t>
                      </a:r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스위스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)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Gas Turbine Generator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292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2018-06-30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2019-02-28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Steam Turbine Generator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148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#1,2: 2019-02-28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Steam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Turbine (Rotor)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45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60 days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2018-12-31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2019-01-31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중국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Power Transformer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177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100~150 days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#1,2:</a:t>
                      </a:r>
                      <a:r>
                        <a:rPr lang="en-US" altLang="ko-KR" sz="8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2018-08-30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3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한국</a:t>
                      </a:r>
                      <a:endParaRPr lang="ko-KR" altLang="en-US" sz="8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HRSG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235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100~150</a:t>
                      </a:r>
                      <a:r>
                        <a:rPr lang="en-US" altLang="ko-KR" sz="8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days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2018-09-30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2019-01-30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4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strike="noStrike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Condenser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95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strike="noStrike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#1,2: 2019-01-30</a:t>
                      </a:r>
                      <a:endParaRPr lang="ko-KR" altLang="en-US" sz="800" b="1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168100" y="2888940"/>
            <a:ext cx="82800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  <a:latin typeface="현대하모니 L" pitchFamily="18" charset="-127"/>
                <a:ea typeface="현대하모니 L" pitchFamily="18" charset="-127"/>
                <a:cs typeface="Arial" pitchFamily="34" charset="0"/>
              </a:rPr>
              <a:t>UTCC Site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현대하모니 L" pitchFamily="18" charset="-127"/>
              <a:ea typeface="현대하모니 L" pitchFamily="18" charset="-127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98236" y="2343073"/>
            <a:ext cx="1260000" cy="230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DON-VOLGA Route</a:t>
            </a:r>
            <a:endParaRPr lang="ko-KR" altLang="en-US" sz="9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0" name="Picture 2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1996"/>
          <a:stretch/>
        </p:blipFill>
        <p:spPr bwMode="auto">
          <a:xfrm>
            <a:off x="7180896" y="1865135"/>
            <a:ext cx="1798664" cy="103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직사각형 70"/>
          <p:cNvSpPr/>
          <p:nvPr/>
        </p:nvSpPr>
        <p:spPr bwMode="auto">
          <a:xfrm>
            <a:off x="7423120" y="2595985"/>
            <a:ext cx="1001182" cy="3600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 Narrow" pitchFamily="34" charset="0"/>
                <a:ea typeface="현대하모니 L" pitchFamily="18" charset="-127"/>
              </a:rPr>
              <a:t>Don-Volga </a:t>
            </a:r>
          </a:p>
          <a:p>
            <a:pPr algn="ctr" eaLnBrk="0" latinLnBrk="0" hangingPunct="0">
              <a:buClr>
                <a:schemeClr val="tx1"/>
              </a:buClr>
            </a:pP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 Narrow" pitchFamily="34" charset="0"/>
                <a:ea typeface="현대하모니 L" pitchFamily="18" charset="-127"/>
              </a:rPr>
              <a:t>Canal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2" name="자유형 41"/>
          <p:cNvSpPr/>
          <p:nvPr/>
        </p:nvSpPr>
        <p:spPr bwMode="auto">
          <a:xfrm>
            <a:off x="9182553" y="3356545"/>
            <a:ext cx="130147" cy="268195"/>
          </a:xfrm>
          <a:custGeom>
            <a:avLst/>
            <a:gdLst>
              <a:gd name="connsiteX0" fmla="*/ 3416300 w 3416300"/>
              <a:gd name="connsiteY0" fmla="*/ 1785 h 1224122"/>
              <a:gd name="connsiteX1" fmla="*/ 3282950 w 3416300"/>
              <a:gd name="connsiteY1" fmla="*/ 84335 h 1224122"/>
              <a:gd name="connsiteX2" fmla="*/ 3041650 w 3416300"/>
              <a:gd name="connsiteY2" fmla="*/ 547885 h 1224122"/>
              <a:gd name="connsiteX3" fmla="*/ 2800350 w 3416300"/>
              <a:gd name="connsiteY3" fmla="*/ 611385 h 1224122"/>
              <a:gd name="connsiteX4" fmla="*/ 2603500 w 3416300"/>
              <a:gd name="connsiteY4" fmla="*/ 903485 h 1224122"/>
              <a:gd name="connsiteX5" fmla="*/ 2482850 w 3416300"/>
              <a:gd name="connsiteY5" fmla="*/ 1062235 h 1224122"/>
              <a:gd name="connsiteX6" fmla="*/ 2178050 w 3416300"/>
              <a:gd name="connsiteY6" fmla="*/ 1214635 h 1224122"/>
              <a:gd name="connsiteX7" fmla="*/ 1943100 w 3416300"/>
              <a:gd name="connsiteY7" fmla="*/ 1195585 h 1224122"/>
              <a:gd name="connsiteX8" fmla="*/ 1600200 w 3416300"/>
              <a:gd name="connsiteY8" fmla="*/ 1093985 h 1224122"/>
              <a:gd name="connsiteX9" fmla="*/ 1231900 w 3416300"/>
              <a:gd name="connsiteY9" fmla="*/ 966985 h 1224122"/>
              <a:gd name="connsiteX10" fmla="*/ 1003300 w 3416300"/>
              <a:gd name="connsiteY10" fmla="*/ 998735 h 1224122"/>
              <a:gd name="connsiteX11" fmla="*/ 889000 w 3416300"/>
              <a:gd name="connsiteY11" fmla="*/ 1163835 h 1224122"/>
              <a:gd name="connsiteX12" fmla="*/ 508000 w 3416300"/>
              <a:gd name="connsiteY12" fmla="*/ 1189235 h 1224122"/>
              <a:gd name="connsiteX13" fmla="*/ 222250 w 3416300"/>
              <a:gd name="connsiteY13" fmla="*/ 1125735 h 1224122"/>
              <a:gd name="connsiteX14" fmla="*/ 57150 w 3416300"/>
              <a:gd name="connsiteY14" fmla="*/ 1081285 h 1224122"/>
              <a:gd name="connsiteX15" fmla="*/ 0 w 3416300"/>
              <a:gd name="connsiteY15" fmla="*/ 998735 h 1224122"/>
              <a:gd name="connsiteX0" fmla="*/ 3475724 w 3475724"/>
              <a:gd name="connsiteY0" fmla="*/ 49 h 1548544"/>
              <a:gd name="connsiteX1" fmla="*/ 3282950 w 3475724"/>
              <a:gd name="connsiteY1" fmla="*/ 408757 h 1548544"/>
              <a:gd name="connsiteX2" fmla="*/ 3041650 w 3475724"/>
              <a:gd name="connsiteY2" fmla="*/ 872307 h 1548544"/>
              <a:gd name="connsiteX3" fmla="*/ 2800350 w 3475724"/>
              <a:gd name="connsiteY3" fmla="*/ 935807 h 1548544"/>
              <a:gd name="connsiteX4" fmla="*/ 2603500 w 3475724"/>
              <a:gd name="connsiteY4" fmla="*/ 1227907 h 1548544"/>
              <a:gd name="connsiteX5" fmla="*/ 2482850 w 3475724"/>
              <a:gd name="connsiteY5" fmla="*/ 1386657 h 1548544"/>
              <a:gd name="connsiteX6" fmla="*/ 2178050 w 3475724"/>
              <a:gd name="connsiteY6" fmla="*/ 1539057 h 1548544"/>
              <a:gd name="connsiteX7" fmla="*/ 1943100 w 3475724"/>
              <a:gd name="connsiteY7" fmla="*/ 1520007 h 1548544"/>
              <a:gd name="connsiteX8" fmla="*/ 1600200 w 3475724"/>
              <a:gd name="connsiteY8" fmla="*/ 1418407 h 1548544"/>
              <a:gd name="connsiteX9" fmla="*/ 1231900 w 3475724"/>
              <a:gd name="connsiteY9" fmla="*/ 1291407 h 1548544"/>
              <a:gd name="connsiteX10" fmla="*/ 1003300 w 3475724"/>
              <a:gd name="connsiteY10" fmla="*/ 1323157 h 1548544"/>
              <a:gd name="connsiteX11" fmla="*/ 889000 w 3475724"/>
              <a:gd name="connsiteY11" fmla="*/ 1488257 h 1548544"/>
              <a:gd name="connsiteX12" fmla="*/ 508000 w 3475724"/>
              <a:gd name="connsiteY12" fmla="*/ 1513657 h 1548544"/>
              <a:gd name="connsiteX13" fmla="*/ 222250 w 3475724"/>
              <a:gd name="connsiteY13" fmla="*/ 1450157 h 1548544"/>
              <a:gd name="connsiteX14" fmla="*/ 57150 w 3475724"/>
              <a:gd name="connsiteY14" fmla="*/ 1405707 h 1548544"/>
              <a:gd name="connsiteX15" fmla="*/ 0 w 3475724"/>
              <a:gd name="connsiteY15" fmla="*/ 1323157 h 1548544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1316792 w 3560616"/>
              <a:gd name="connsiteY9" fmla="*/ 1291407 h 1548544"/>
              <a:gd name="connsiteX10" fmla="*/ 1088192 w 3560616"/>
              <a:gd name="connsiteY10" fmla="*/ 1323157 h 1548544"/>
              <a:gd name="connsiteX11" fmla="*/ 973892 w 3560616"/>
              <a:gd name="connsiteY11" fmla="*/ 1488257 h 1548544"/>
              <a:gd name="connsiteX12" fmla="*/ 592892 w 3560616"/>
              <a:gd name="connsiteY12" fmla="*/ 1513657 h 1548544"/>
              <a:gd name="connsiteX13" fmla="*/ 307142 w 3560616"/>
              <a:gd name="connsiteY13" fmla="*/ 1450157 h 1548544"/>
              <a:gd name="connsiteX14" fmla="*/ 142042 w 3560616"/>
              <a:gd name="connsiteY14" fmla="*/ 1405707 h 1548544"/>
              <a:gd name="connsiteX15" fmla="*/ 0 w 3560616"/>
              <a:gd name="connsiteY15" fmla="*/ 562122 h 1548544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1316792 w 3560616"/>
              <a:gd name="connsiteY9" fmla="*/ 1291407 h 1548544"/>
              <a:gd name="connsiteX10" fmla="*/ 1088192 w 3560616"/>
              <a:gd name="connsiteY10" fmla="*/ 1323157 h 1548544"/>
              <a:gd name="connsiteX11" fmla="*/ 973892 w 3560616"/>
              <a:gd name="connsiteY11" fmla="*/ 1488257 h 1548544"/>
              <a:gd name="connsiteX12" fmla="*/ 592892 w 3560616"/>
              <a:gd name="connsiteY12" fmla="*/ 1513657 h 1548544"/>
              <a:gd name="connsiteX13" fmla="*/ 307142 w 3560616"/>
              <a:gd name="connsiteY13" fmla="*/ 1450157 h 1548544"/>
              <a:gd name="connsiteX14" fmla="*/ 770240 w 3560616"/>
              <a:gd name="connsiteY14" fmla="*/ 930060 h 1548544"/>
              <a:gd name="connsiteX15" fmla="*/ 0 w 3560616"/>
              <a:gd name="connsiteY15" fmla="*/ 562122 h 1548544"/>
              <a:gd name="connsiteX0" fmla="*/ 3560616 w 3560616"/>
              <a:gd name="connsiteY0" fmla="*/ 49 h 1549166"/>
              <a:gd name="connsiteX1" fmla="*/ 3367842 w 3560616"/>
              <a:gd name="connsiteY1" fmla="*/ 408757 h 1549166"/>
              <a:gd name="connsiteX2" fmla="*/ 3126542 w 3560616"/>
              <a:gd name="connsiteY2" fmla="*/ 872307 h 1549166"/>
              <a:gd name="connsiteX3" fmla="*/ 2885242 w 3560616"/>
              <a:gd name="connsiteY3" fmla="*/ 935807 h 1549166"/>
              <a:gd name="connsiteX4" fmla="*/ 2688392 w 3560616"/>
              <a:gd name="connsiteY4" fmla="*/ 1227907 h 1549166"/>
              <a:gd name="connsiteX5" fmla="*/ 2567742 w 3560616"/>
              <a:gd name="connsiteY5" fmla="*/ 1386657 h 1549166"/>
              <a:gd name="connsiteX6" fmla="*/ 2262942 w 3560616"/>
              <a:gd name="connsiteY6" fmla="*/ 1539057 h 1549166"/>
              <a:gd name="connsiteX7" fmla="*/ 2027992 w 3560616"/>
              <a:gd name="connsiteY7" fmla="*/ 1520007 h 1549166"/>
              <a:gd name="connsiteX8" fmla="*/ 1685092 w 3560616"/>
              <a:gd name="connsiteY8" fmla="*/ 1418407 h 1549166"/>
              <a:gd name="connsiteX9" fmla="*/ 1316792 w 3560616"/>
              <a:gd name="connsiteY9" fmla="*/ 1291407 h 1549166"/>
              <a:gd name="connsiteX10" fmla="*/ 1088192 w 3560616"/>
              <a:gd name="connsiteY10" fmla="*/ 1323157 h 1549166"/>
              <a:gd name="connsiteX11" fmla="*/ 973892 w 3560616"/>
              <a:gd name="connsiteY11" fmla="*/ 1488257 h 1549166"/>
              <a:gd name="connsiteX12" fmla="*/ 592892 w 3560616"/>
              <a:gd name="connsiteY12" fmla="*/ 1513657 h 1549166"/>
              <a:gd name="connsiteX13" fmla="*/ 850449 w 3560616"/>
              <a:gd name="connsiteY13" fmla="*/ 1015281 h 1549166"/>
              <a:gd name="connsiteX14" fmla="*/ 770240 w 3560616"/>
              <a:gd name="connsiteY14" fmla="*/ 930060 h 1549166"/>
              <a:gd name="connsiteX15" fmla="*/ 0 w 3560616"/>
              <a:gd name="connsiteY15" fmla="*/ 562122 h 1549166"/>
              <a:gd name="connsiteX0" fmla="*/ 3560616 w 3560616"/>
              <a:gd name="connsiteY0" fmla="*/ 49 h 1549166"/>
              <a:gd name="connsiteX1" fmla="*/ 3367842 w 3560616"/>
              <a:gd name="connsiteY1" fmla="*/ 408757 h 1549166"/>
              <a:gd name="connsiteX2" fmla="*/ 3126542 w 3560616"/>
              <a:gd name="connsiteY2" fmla="*/ 872307 h 1549166"/>
              <a:gd name="connsiteX3" fmla="*/ 2885242 w 3560616"/>
              <a:gd name="connsiteY3" fmla="*/ 935807 h 1549166"/>
              <a:gd name="connsiteX4" fmla="*/ 2688392 w 3560616"/>
              <a:gd name="connsiteY4" fmla="*/ 1227907 h 1549166"/>
              <a:gd name="connsiteX5" fmla="*/ 2567742 w 3560616"/>
              <a:gd name="connsiteY5" fmla="*/ 1386657 h 1549166"/>
              <a:gd name="connsiteX6" fmla="*/ 2262942 w 3560616"/>
              <a:gd name="connsiteY6" fmla="*/ 1539057 h 1549166"/>
              <a:gd name="connsiteX7" fmla="*/ 2027992 w 3560616"/>
              <a:gd name="connsiteY7" fmla="*/ 1520007 h 1549166"/>
              <a:gd name="connsiteX8" fmla="*/ 1685092 w 3560616"/>
              <a:gd name="connsiteY8" fmla="*/ 1418407 h 1549166"/>
              <a:gd name="connsiteX9" fmla="*/ 1316792 w 3560616"/>
              <a:gd name="connsiteY9" fmla="*/ 1291407 h 1549166"/>
              <a:gd name="connsiteX10" fmla="*/ 1088192 w 3560616"/>
              <a:gd name="connsiteY10" fmla="*/ 1323157 h 1549166"/>
              <a:gd name="connsiteX11" fmla="*/ 973892 w 3560616"/>
              <a:gd name="connsiteY11" fmla="*/ 1488257 h 1549166"/>
              <a:gd name="connsiteX12" fmla="*/ 592892 w 3560616"/>
              <a:gd name="connsiteY12" fmla="*/ 1513657 h 1549166"/>
              <a:gd name="connsiteX13" fmla="*/ 850449 w 3560616"/>
              <a:gd name="connsiteY13" fmla="*/ 1015281 h 1549166"/>
              <a:gd name="connsiteX14" fmla="*/ 413696 w 3560616"/>
              <a:gd name="connsiteY14" fmla="*/ 766981 h 1549166"/>
              <a:gd name="connsiteX15" fmla="*/ 0 w 3560616"/>
              <a:gd name="connsiteY15" fmla="*/ 562122 h 1549166"/>
              <a:gd name="connsiteX0" fmla="*/ 3560616 w 3560616"/>
              <a:gd name="connsiteY0" fmla="*/ 49 h 1567559"/>
              <a:gd name="connsiteX1" fmla="*/ 3367842 w 3560616"/>
              <a:gd name="connsiteY1" fmla="*/ 408757 h 1567559"/>
              <a:gd name="connsiteX2" fmla="*/ 3126542 w 3560616"/>
              <a:gd name="connsiteY2" fmla="*/ 872307 h 1567559"/>
              <a:gd name="connsiteX3" fmla="*/ 2885242 w 3560616"/>
              <a:gd name="connsiteY3" fmla="*/ 935807 h 1567559"/>
              <a:gd name="connsiteX4" fmla="*/ 2688392 w 3560616"/>
              <a:gd name="connsiteY4" fmla="*/ 1227907 h 1567559"/>
              <a:gd name="connsiteX5" fmla="*/ 2567742 w 3560616"/>
              <a:gd name="connsiteY5" fmla="*/ 1386657 h 1567559"/>
              <a:gd name="connsiteX6" fmla="*/ 2262942 w 3560616"/>
              <a:gd name="connsiteY6" fmla="*/ 1539057 h 1567559"/>
              <a:gd name="connsiteX7" fmla="*/ 2027992 w 3560616"/>
              <a:gd name="connsiteY7" fmla="*/ 1520007 h 1567559"/>
              <a:gd name="connsiteX8" fmla="*/ 1685092 w 3560616"/>
              <a:gd name="connsiteY8" fmla="*/ 1418407 h 1567559"/>
              <a:gd name="connsiteX9" fmla="*/ 1316792 w 3560616"/>
              <a:gd name="connsiteY9" fmla="*/ 1291407 h 1567559"/>
              <a:gd name="connsiteX10" fmla="*/ 1088192 w 3560616"/>
              <a:gd name="connsiteY10" fmla="*/ 1323157 h 1567559"/>
              <a:gd name="connsiteX11" fmla="*/ 973892 w 3560616"/>
              <a:gd name="connsiteY11" fmla="*/ 1488257 h 1567559"/>
              <a:gd name="connsiteX12" fmla="*/ 592892 w 3560616"/>
              <a:gd name="connsiteY12" fmla="*/ 1513657 h 1567559"/>
              <a:gd name="connsiteX13" fmla="*/ 413696 w 3560616"/>
              <a:gd name="connsiteY13" fmla="*/ 766981 h 1567559"/>
              <a:gd name="connsiteX14" fmla="*/ 0 w 3560616"/>
              <a:gd name="connsiteY14" fmla="*/ 562122 h 1567559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1316792 w 3560616"/>
              <a:gd name="connsiteY9" fmla="*/ 1291407 h 1548544"/>
              <a:gd name="connsiteX10" fmla="*/ 1088192 w 3560616"/>
              <a:gd name="connsiteY10" fmla="*/ 1323157 h 1548544"/>
              <a:gd name="connsiteX11" fmla="*/ 592892 w 3560616"/>
              <a:gd name="connsiteY11" fmla="*/ 1513657 h 1548544"/>
              <a:gd name="connsiteX12" fmla="*/ 413696 w 3560616"/>
              <a:gd name="connsiteY12" fmla="*/ 766981 h 1548544"/>
              <a:gd name="connsiteX13" fmla="*/ 0 w 3560616"/>
              <a:gd name="connsiteY13" fmla="*/ 562122 h 1548544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1316792 w 3560616"/>
              <a:gd name="connsiteY9" fmla="*/ 1291407 h 1548544"/>
              <a:gd name="connsiteX10" fmla="*/ 592892 w 3560616"/>
              <a:gd name="connsiteY10" fmla="*/ 1513657 h 1548544"/>
              <a:gd name="connsiteX11" fmla="*/ 413696 w 3560616"/>
              <a:gd name="connsiteY11" fmla="*/ 766981 h 1548544"/>
              <a:gd name="connsiteX12" fmla="*/ 0 w 3560616"/>
              <a:gd name="connsiteY12" fmla="*/ 562122 h 1548544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1316792 w 3560616"/>
              <a:gd name="connsiteY9" fmla="*/ 1291407 h 1548544"/>
              <a:gd name="connsiteX10" fmla="*/ 413696 w 3560616"/>
              <a:gd name="connsiteY10" fmla="*/ 766981 h 1548544"/>
              <a:gd name="connsiteX11" fmla="*/ 0 w 3560616"/>
              <a:gd name="connsiteY11" fmla="*/ 562122 h 1548544"/>
              <a:gd name="connsiteX0" fmla="*/ 3560616 w 3560616"/>
              <a:gd name="connsiteY0" fmla="*/ 49 h 1548544"/>
              <a:gd name="connsiteX1" fmla="*/ 3367842 w 3560616"/>
              <a:gd name="connsiteY1" fmla="*/ 408757 h 1548544"/>
              <a:gd name="connsiteX2" fmla="*/ 3126542 w 3560616"/>
              <a:gd name="connsiteY2" fmla="*/ 872307 h 1548544"/>
              <a:gd name="connsiteX3" fmla="*/ 2885242 w 3560616"/>
              <a:gd name="connsiteY3" fmla="*/ 935807 h 1548544"/>
              <a:gd name="connsiteX4" fmla="*/ 2688392 w 3560616"/>
              <a:gd name="connsiteY4" fmla="*/ 1227907 h 1548544"/>
              <a:gd name="connsiteX5" fmla="*/ 2567742 w 3560616"/>
              <a:gd name="connsiteY5" fmla="*/ 1386657 h 1548544"/>
              <a:gd name="connsiteX6" fmla="*/ 2262942 w 3560616"/>
              <a:gd name="connsiteY6" fmla="*/ 1539057 h 1548544"/>
              <a:gd name="connsiteX7" fmla="*/ 2027992 w 3560616"/>
              <a:gd name="connsiteY7" fmla="*/ 1520007 h 1548544"/>
              <a:gd name="connsiteX8" fmla="*/ 1685092 w 3560616"/>
              <a:gd name="connsiteY8" fmla="*/ 1418407 h 1548544"/>
              <a:gd name="connsiteX9" fmla="*/ 413696 w 3560616"/>
              <a:gd name="connsiteY9" fmla="*/ 766981 h 1548544"/>
              <a:gd name="connsiteX10" fmla="*/ 0 w 3560616"/>
              <a:gd name="connsiteY10" fmla="*/ 562122 h 1548544"/>
              <a:gd name="connsiteX0" fmla="*/ 3560616 w 3560616"/>
              <a:gd name="connsiteY0" fmla="*/ 49 h 1524134"/>
              <a:gd name="connsiteX1" fmla="*/ 3367842 w 3560616"/>
              <a:gd name="connsiteY1" fmla="*/ 408757 h 1524134"/>
              <a:gd name="connsiteX2" fmla="*/ 3126542 w 3560616"/>
              <a:gd name="connsiteY2" fmla="*/ 872307 h 1524134"/>
              <a:gd name="connsiteX3" fmla="*/ 2885242 w 3560616"/>
              <a:gd name="connsiteY3" fmla="*/ 935807 h 1524134"/>
              <a:gd name="connsiteX4" fmla="*/ 2688392 w 3560616"/>
              <a:gd name="connsiteY4" fmla="*/ 1227907 h 1524134"/>
              <a:gd name="connsiteX5" fmla="*/ 2567742 w 3560616"/>
              <a:gd name="connsiteY5" fmla="*/ 1386657 h 1524134"/>
              <a:gd name="connsiteX6" fmla="*/ 2027992 w 3560616"/>
              <a:gd name="connsiteY6" fmla="*/ 1520007 h 1524134"/>
              <a:gd name="connsiteX7" fmla="*/ 1685092 w 3560616"/>
              <a:gd name="connsiteY7" fmla="*/ 1418407 h 1524134"/>
              <a:gd name="connsiteX8" fmla="*/ 413696 w 3560616"/>
              <a:gd name="connsiteY8" fmla="*/ 766981 h 1524134"/>
              <a:gd name="connsiteX9" fmla="*/ 0 w 3560616"/>
              <a:gd name="connsiteY9" fmla="*/ 562122 h 1524134"/>
              <a:gd name="connsiteX0" fmla="*/ 3560616 w 3560616"/>
              <a:gd name="connsiteY0" fmla="*/ 49 h 1463213"/>
              <a:gd name="connsiteX1" fmla="*/ 3367842 w 3560616"/>
              <a:gd name="connsiteY1" fmla="*/ 408757 h 1463213"/>
              <a:gd name="connsiteX2" fmla="*/ 3126542 w 3560616"/>
              <a:gd name="connsiteY2" fmla="*/ 872307 h 1463213"/>
              <a:gd name="connsiteX3" fmla="*/ 2885242 w 3560616"/>
              <a:gd name="connsiteY3" fmla="*/ 935807 h 1463213"/>
              <a:gd name="connsiteX4" fmla="*/ 2688392 w 3560616"/>
              <a:gd name="connsiteY4" fmla="*/ 1227907 h 1463213"/>
              <a:gd name="connsiteX5" fmla="*/ 2567742 w 3560616"/>
              <a:gd name="connsiteY5" fmla="*/ 1386657 h 1463213"/>
              <a:gd name="connsiteX6" fmla="*/ 1685092 w 3560616"/>
              <a:gd name="connsiteY6" fmla="*/ 1418407 h 1463213"/>
              <a:gd name="connsiteX7" fmla="*/ 413696 w 3560616"/>
              <a:gd name="connsiteY7" fmla="*/ 766981 h 1463213"/>
              <a:gd name="connsiteX8" fmla="*/ 0 w 3560616"/>
              <a:gd name="connsiteY8" fmla="*/ 562122 h 1463213"/>
              <a:gd name="connsiteX0" fmla="*/ 3560616 w 3560616"/>
              <a:gd name="connsiteY0" fmla="*/ 49 h 1463213"/>
              <a:gd name="connsiteX1" fmla="*/ 3367842 w 3560616"/>
              <a:gd name="connsiteY1" fmla="*/ 408757 h 1463213"/>
              <a:gd name="connsiteX2" fmla="*/ 3126542 w 3560616"/>
              <a:gd name="connsiteY2" fmla="*/ 872307 h 1463213"/>
              <a:gd name="connsiteX3" fmla="*/ 2885242 w 3560616"/>
              <a:gd name="connsiteY3" fmla="*/ 935807 h 1463213"/>
              <a:gd name="connsiteX4" fmla="*/ 2567742 w 3560616"/>
              <a:gd name="connsiteY4" fmla="*/ 1386657 h 1463213"/>
              <a:gd name="connsiteX5" fmla="*/ 1685092 w 3560616"/>
              <a:gd name="connsiteY5" fmla="*/ 1418407 h 1463213"/>
              <a:gd name="connsiteX6" fmla="*/ 413696 w 3560616"/>
              <a:gd name="connsiteY6" fmla="*/ 766981 h 1463213"/>
              <a:gd name="connsiteX7" fmla="*/ 0 w 3560616"/>
              <a:gd name="connsiteY7" fmla="*/ 562122 h 1463213"/>
              <a:gd name="connsiteX0" fmla="*/ 3560616 w 3560616"/>
              <a:gd name="connsiteY0" fmla="*/ 49 h 1463213"/>
              <a:gd name="connsiteX1" fmla="*/ 3367842 w 3560616"/>
              <a:gd name="connsiteY1" fmla="*/ 408757 h 1463213"/>
              <a:gd name="connsiteX2" fmla="*/ 3126542 w 3560616"/>
              <a:gd name="connsiteY2" fmla="*/ 872307 h 1463213"/>
              <a:gd name="connsiteX3" fmla="*/ 2567742 w 3560616"/>
              <a:gd name="connsiteY3" fmla="*/ 1386657 h 1463213"/>
              <a:gd name="connsiteX4" fmla="*/ 1685092 w 3560616"/>
              <a:gd name="connsiteY4" fmla="*/ 1418407 h 1463213"/>
              <a:gd name="connsiteX5" fmla="*/ 413696 w 3560616"/>
              <a:gd name="connsiteY5" fmla="*/ 766981 h 1463213"/>
              <a:gd name="connsiteX6" fmla="*/ 0 w 3560616"/>
              <a:gd name="connsiteY6" fmla="*/ 562122 h 1463213"/>
              <a:gd name="connsiteX0" fmla="*/ 3560616 w 3560616"/>
              <a:gd name="connsiteY0" fmla="*/ 0 h 1463164"/>
              <a:gd name="connsiteX1" fmla="*/ 3126542 w 3560616"/>
              <a:gd name="connsiteY1" fmla="*/ 872258 h 1463164"/>
              <a:gd name="connsiteX2" fmla="*/ 2567742 w 3560616"/>
              <a:gd name="connsiteY2" fmla="*/ 1386608 h 1463164"/>
              <a:gd name="connsiteX3" fmla="*/ 1685092 w 3560616"/>
              <a:gd name="connsiteY3" fmla="*/ 1418358 h 1463164"/>
              <a:gd name="connsiteX4" fmla="*/ 413696 w 3560616"/>
              <a:gd name="connsiteY4" fmla="*/ 766932 h 1463164"/>
              <a:gd name="connsiteX5" fmla="*/ 0 w 3560616"/>
              <a:gd name="connsiteY5" fmla="*/ 562073 h 1463164"/>
              <a:gd name="connsiteX0" fmla="*/ 3560616 w 3560616"/>
              <a:gd name="connsiteY0" fmla="*/ 0 h 1463164"/>
              <a:gd name="connsiteX1" fmla="*/ 2567742 w 3560616"/>
              <a:gd name="connsiteY1" fmla="*/ 1386608 h 1463164"/>
              <a:gd name="connsiteX2" fmla="*/ 1685092 w 3560616"/>
              <a:gd name="connsiteY2" fmla="*/ 1418358 h 1463164"/>
              <a:gd name="connsiteX3" fmla="*/ 413696 w 3560616"/>
              <a:gd name="connsiteY3" fmla="*/ 766932 h 1463164"/>
              <a:gd name="connsiteX4" fmla="*/ 0 w 3560616"/>
              <a:gd name="connsiteY4" fmla="*/ 562073 h 1463164"/>
              <a:gd name="connsiteX0" fmla="*/ 3560616 w 3560616"/>
              <a:gd name="connsiteY0" fmla="*/ 0 h 1418357"/>
              <a:gd name="connsiteX1" fmla="*/ 1685092 w 3560616"/>
              <a:gd name="connsiteY1" fmla="*/ 1418358 h 1418357"/>
              <a:gd name="connsiteX2" fmla="*/ 413696 w 3560616"/>
              <a:gd name="connsiteY2" fmla="*/ 766932 h 1418357"/>
              <a:gd name="connsiteX3" fmla="*/ 0 w 3560616"/>
              <a:gd name="connsiteY3" fmla="*/ 562073 h 1418357"/>
              <a:gd name="connsiteX0" fmla="*/ 3560616 w 3560616"/>
              <a:gd name="connsiteY0" fmla="*/ 0 h 766931"/>
              <a:gd name="connsiteX1" fmla="*/ 413696 w 3560616"/>
              <a:gd name="connsiteY1" fmla="*/ 766932 h 766931"/>
              <a:gd name="connsiteX2" fmla="*/ 0 w 3560616"/>
              <a:gd name="connsiteY2" fmla="*/ 562073 h 766931"/>
              <a:gd name="connsiteX0" fmla="*/ 1378899 w 1378899"/>
              <a:gd name="connsiteY0" fmla="*/ 674606 h 697749"/>
              <a:gd name="connsiteX1" fmla="*/ 413696 w 1378899"/>
              <a:gd name="connsiteY1" fmla="*/ 204859 h 697749"/>
              <a:gd name="connsiteX2" fmla="*/ 0 w 1378899"/>
              <a:gd name="connsiteY2" fmla="*/ 0 h 697749"/>
              <a:gd name="connsiteX0" fmla="*/ 1378899 w 1378899"/>
              <a:gd name="connsiteY0" fmla="*/ 674606 h 674606"/>
              <a:gd name="connsiteX1" fmla="*/ 675524 w 1378899"/>
              <a:gd name="connsiteY1" fmla="*/ 258332 h 674606"/>
              <a:gd name="connsiteX2" fmla="*/ 413696 w 1378899"/>
              <a:gd name="connsiteY2" fmla="*/ 204859 h 674606"/>
              <a:gd name="connsiteX3" fmla="*/ 0 w 1378899"/>
              <a:gd name="connsiteY3" fmla="*/ 0 h 674606"/>
              <a:gd name="connsiteX0" fmla="*/ 164949 w 696963"/>
              <a:gd name="connsiteY0" fmla="*/ 878454 h 878454"/>
              <a:gd name="connsiteX1" fmla="*/ 675524 w 696963"/>
              <a:gd name="connsiteY1" fmla="*/ 258332 h 878454"/>
              <a:gd name="connsiteX2" fmla="*/ 413696 w 696963"/>
              <a:gd name="connsiteY2" fmla="*/ 204859 h 878454"/>
              <a:gd name="connsiteX3" fmla="*/ 0 w 696963"/>
              <a:gd name="connsiteY3" fmla="*/ 0 h 878454"/>
              <a:gd name="connsiteX0" fmla="*/ 37611 w 694311"/>
              <a:gd name="connsiteY0" fmla="*/ 796914 h 796914"/>
              <a:gd name="connsiteX1" fmla="*/ 675524 w 694311"/>
              <a:gd name="connsiteY1" fmla="*/ 258332 h 796914"/>
              <a:gd name="connsiteX2" fmla="*/ 413696 w 694311"/>
              <a:gd name="connsiteY2" fmla="*/ 204859 h 796914"/>
              <a:gd name="connsiteX3" fmla="*/ 0 w 694311"/>
              <a:gd name="connsiteY3" fmla="*/ 0 h 796914"/>
              <a:gd name="connsiteX0" fmla="*/ 37611 w 427431"/>
              <a:gd name="connsiteY0" fmla="*/ 796914 h 796914"/>
              <a:gd name="connsiteX1" fmla="*/ 191642 w 427431"/>
              <a:gd name="connsiteY1" fmla="*/ 108842 h 796914"/>
              <a:gd name="connsiteX2" fmla="*/ 413696 w 427431"/>
              <a:gd name="connsiteY2" fmla="*/ 204859 h 796914"/>
              <a:gd name="connsiteX3" fmla="*/ 0 w 427431"/>
              <a:gd name="connsiteY3" fmla="*/ 0 h 796914"/>
              <a:gd name="connsiteX0" fmla="*/ 37611 w 413791"/>
              <a:gd name="connsiteY0" fmla="*/ 796914 h 796914"/>
              <a:gd name="connsiteX1" fmla="*/ 413696 w 413791"/>
              <a:gd name="connsiteY1" fmla="*/ 204859 h 796914"/>
              <a:gd name="connsiteX2" fmla="*/ 0 w 413791"/>
              <a:gd name="connsiteY2" fmla="*/ 0 h 796914"/>
              <a:gd name="connsiteX0" fmla="*/ 37611 w 37611"/>
              <a:gd name="connsiteY0" fmla="*/ 796914 h 796914"/>
              <a:gd name="connsiteX1" fmla="*/ 0 w 37611"/>
              <a:gd name="connsiteY1" fmla="*/ 0 h 796914"/>
              <a:gd name="connsiteX0" fmla="*/ 37611 w 296429"/>
              <a:gd name="connsiteY0" fmla="*/ 796914 h 796914"/>
              <a:gd name="connsiteX1" fmla="*/ 296378 w 296429"/>
              <a:gd name="connsiteY1" fmla="*/ 249304 h 796914"/>
              <a:gd name="connsiteX2" fmla="*/ 0 w 296429"/>
              <a:gd name="connsiteY2" fmla="*/ 0 h 796914"/>
              <a:gd name="connsiteX0" fmla="*/ 37611 w 301935"/>
              <a:gd name="connsiteY0" fmla="*/ 796914 h 796914"/>
              <a:gd name="connsiteX1" fmla="*/ 211487 w 301935"/>
              <a:gd name="connsiteY1" fmla="*/ 561870 h 796914"/>
              <a:gd name="connsiteX2" fmla="*/ 296378 w 301935"/>
              <a:gd name="connsiteY2" fmla="*/ 249304 h 796914"/>
              <a:gd name="connsiteX3" fmla="*/ 0 w 301935"/>
              <a:gd name="connsiteY3" fmla="*/ 0 h 796914"/>
              <a:gd name="connsiteX0" fmla="*/ 211487 w 301935"/>
              <a:gd name="connsiteY0" fmla="*/ 561870 h 561870"/>
              <a:gd name="connsiteX1" fmla="*/ 296378 w 301935"/>
              <a:gd name="connsiteY1" fmla="*/ 249304 h 561870"/>
              <a:gd name="connsiteX2" fmla="*/ 0 w 301935"/>
              <a:gd name="connsiteY2" fmla="*/ 0 h 561870"/>
              <a:gd name="connsiteX0" fmla="*/ 296378 w 296378"/>
              <a:gd name="connsiteY0" fmla="*/ 249304 h 249304"/>
              <a:gd name="connsiteX1" fmla="*/ 0 w 296378"/>
              <a:gd name="connsiteY1" fmla="*/ 0 h 249304"/>
              <a:gd name="connsiteX0" fmla="*/ 279399 w 279399"/>
              <a:gd name="connsiteY0" fmla="*/ 398792 h 398792"/>
              <a:gd name="connsiteX1" fmla="*/ 0 w 279399"/>
              <a:gd name="connsiteY1" fmla="*/ 0 h 398792"/>
              <a:gd name="connsiteX0" fmla="*/ 279399 w 279399"/>
              <a:gd name="connsiteY0" fmla="*/ 398792 h 398792"/>
              <a:gd name="connsiteX1" fmla="*/ 154383 w 279399"/>
              <a:gd name="connsiteY1" fmla="*/ 248796 h 398792"/>
              <a:gd name="connsiteX2" fmla="*/ 0 w 279399"/>
              <a:gd name="connsiteY2" fmla="*/ 0 h 398792"/>
              <a:gd name="connsiteX0" fmla="*/ 279399 w 279399"/>
              <a:gd name="connsiteY0" fmla="*/ 398792 h 398792"/>
              <a:gd name="connsiteX1" fmla="*/ 245917 w 279399"/>
              <a:gd name="connsiteY1" fmla="*/ 161551 h 398792"/>
              <a:gd name="connsiteX2" fmla="*/ 0 w 279399"/>
              <a:gd name="connsiteY2" fmla="*/ 0 h 398792"/>
              <a:gd name="connsiteX0" fmla="*/ 279399 w 279399"/>
              <a:gd name="connsiteY0" fmla="*/ 398792 h 398792"/>
              <a:gd name="connsiteX1" fmla="*/ 193016 w 279399"/>
              <a:gd name="connsiteY1" fmla="*/ 231782 h 398792"/>
              <a:gd name="connsiteX2" fmla="*/ 0 w 279399"/>
              <a:gd name="connsiteY2" fmla="*/ 0 h 398792"/>
              <a:gd name="connsiteX0" fmla="*/ 279399 w 279399"/>
              <a:gd name="connsiteY0" fmla="*/ 398792 h 398792"/>
              <a:gd name="connsiteX1" fmla="*/ 170345 w 279399"/>
              <a:gd name="connsiteY1" fmla="*/ 253392 h 398792"/>
              <a:gd name="connsiteX2" fmla="*/ 0 w 279399"/>
              <a:gd name="connsiteY2" fmla="*/ 0 h 398792"/>
              <a:gd name="connsiteX0" fmla="*/ 279399 w 279399"/>
              <a:gd name="connsiteY0" fmla="*/ 398792 h 398792"/>
              <a:gd name="connsiteX1" fmla="*/ 201519 w 279399"/>
              <a:gd name="connsiteY1" fmla="*/ 220978 h 398792"/>
              <a:gd name="connsiteX2" fmla="*/ 0 w 279399"/>
              <a:gd name="connsiteY2" fmla="*/ 0 h 398792"/>
              <a:gd name="connsiteX0" fmla="*/ 77880 w 786184"/>
              <a:gd name="connsiteY0" fmla="*/ 177814 h 900291"/>
              <a:gd name="connsiteX1" fmla="*/ 0 w 786184"/>
              <a:gd name="connsiteY1" fmla="*/ 0 h 900291"/>
              <a:gd name="connsiteX2" fmla="*/ 778982 w 786184"/>
              <a:gd name="connsiteY2" fmla="*/ 888172 h 900291"/>
              <a:gd name="connsiteX0" fmla="*/ 290173 w 290173"/>
              <a:gd name="connsiteY0" fmla="*/ 429600 h 429600"/>
              <a:gd name="connsiteX1" fmla="*/ 212293 w 290173"/>
              <a:gd name="connsiteY1" fmla="*/ 251786 h 429600"/>
              <a:gd name="connsiteX2" fmla="*/ 0 w 290173"/>
              <a:gd name="connsiteY2" fmla="*/ 0 h 429600"/>
              <a:gd name="connsiteX0" fmla="*/ 290173 w 290173"/>
              <a:gd name="connsiteY0" fmla="*/ 429600 h 429600"/>
              <a:gd name="connsiteX1" fmla="*/ 195288 w 290173"/>
              <a:gd name="connsiteY1" fmla="*/ 272044 h 429600"/>
              <a:gd name="connsiteX2" fmla="*/ 0 w 290173"/>
              <a:gd name="connsiteY2" fmla="*/ 0 h 429600"/>
              <a:gd name="connsiteX0" fmla="*/ 309781 w 309781"/>
              <a:gd name="connsiteY0" fmla="*/ 625354 h 625354"/>
              <a:gd name="connsiteX1" fmla="*/ 195288 w 309781"/>
              <a:gd name="connsiteY1" fmla="*/ 272044 h 625354"/>
              <a:gd name="connsiteX2" fmla="*/ 0 w 309781"/>
              <a:gd name="connsiteY2" fmla="*/ 0 h 625354"/>
              <a:gd name="connsiteX0" fmla="*/ 309781 w 309781"/>
              <a:gd name="connsiteY0" fmla="*/ 796641 h 796641"/>
              <a:gd name="connsiteX1" fmla="*/ 195288 w 309781"/>
              <a:gd name="connsiteY1" fmla="*/ 272044 h 796641"/>
              <a:gd name="connsiteX2" fmla="*/ 0 w 309781"/>
              <a:gd name="connsiteY2" fmla="*/ 0 h 7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781" h="796641">
                <a:moveTo>
                  <a:pt x="309781" y="796641"/>
                </a:moveTo>
                <a:cubicBezTo>
                  <a:pt x="298620" y="717561"/>
                  <a:pt x="206449" y="351124"/>
                  <a:pt x="195288" y="272044"/>
                </a:cubicBezTo>
                <a:cubicBezTo>
                  <a:pt x="227171" y="289109"/>
                  <a:pt x="93133" y="132931"/>
                  <a:pt x="0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19597" y="3316487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52380" y="3248980"/>
            <a:ext cx="86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CHINA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4065280" y="3051002"/>
            <a:ext cx="5563181" cy="1149107"/>
          </a:xfrm>
          <a:custGeom>
            <a:avLst/>
            <a:gdLst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288283 w 2136846"/>
              <a:gd name="connsiteY7" fmla="*/ 1933058 h 2191813"/>
              <a:gd name="connsiteX8" fmla="*/ 1156609 w 2136846"/>
              <a:gd name="connsiteY8" fmla="*/ 1955003 h 2191813"/>
              <a:gd name="connsiteX9" fmla="*/ 1046881 w 2136846"/>
              <a:gd name="connsiteY9" fmla="*/ 2028155 h 2191813"/>
              <a:gd name="connsiteX10" fmla="*/ 885947 w 2136846"/>
              <a:gd name="connsiteY10" fmla="*/ 1955003 h 2191813"/>
              <a:gd name="connsiteX11" fmla="*/ 644545 w 2136846"/>
              <a:gd name="connsiteY11" fmla="*/ 1618504 h 2191813"/>
              <a:gd name="connsiteX12" fmla="*/ 454350 w 2136846"/>
              <a:gd name="connsiteY12" fmla="*/ 1318581 h 2191813"/>
              <a:gd name="connsiteX13" fmla="*/ 212949 w 2136846"/>
              <a:gd name="connsiteY13" fmla="*/ 1011342 h 2191813"/>
              <a:gd name="connsiteX14" fmla="*/ 59329 w 2136846"/>
              <a:gd name="connsiteY14" fmla="*/ 828462 h 2191813"/>
              <a:gd name="connsiteX15" fmla="*/ 808 w 2136846"/>
              <a:gd name="connsiteY15" fmla="*/ 645582 h 2191813"/>
              <a:gd name="connsiteX16" fmla="*/ 95905 w 2136846"/>
              <a:gd name="connsiteY16" fmla="*/ 484648 h 2191813"/>
              <a:gd name="connsiteX17" fmla="*/ 388513 w 2136846"/>
              <a:gd name="connsiteY17" fmla="*/ 345659 h 2191813"/>
              <a:gd name="connsiteX18" fmla="*/ 578709 w 2136846"/>
              <a:gd name="connsiteY18" fmla="*/ 221301 h 2191813"/>
              <a:gd name="connsiteX19" fmla="*/ 725013 w 2136846"/>
              <a:gd name="connsiteY19" fmla="*/ 82312 h 2191813"/>
              <a:gd name="connsiteX20" fmla="*/ 871317 w 2136846"/>
              <a:gd name="connsiteY20" fmla="*/ 9160 h 2191813"/>
              <a:gd name="connsiteX21" fmla="*/ 981045 w 2136846"/>
              <a:gd name="connsiteY21" fmla="*/ 16475 h 2191813"/>
              <a:gd name="connsiteX22" fmla="*/ 1127349 w 2136846"/>
              <a:gd name="connsiteY22" fmla="*/ 148149 h 2191813"/>
              <a:gd name="connsiteX23" fmla="*/ 1222446 w 2136846"/>
              <a:gd name="connsiteY23" fmla="*/ 316398 h 2191813"/>
              <a:gd name="connsiteX24" fmla="*/ 1412641 w 2136846"/>
              <a:gd name="connsiteY24" fmla="*/ 462702 h 2191813"/>
              <a:gd name="connsiteX25" fmla="*/ 1493109 w 2136846"/>
              <a:gd name="connsiteY25" fmla="*/ 396866 h 2191813"/>
              <a:gd name="connsiteX26" fmla="*/ 1529685 w 2136846"/>
              <a:gd name="connsiteY26" fmla="*/ 309083 h 2191813"/>
              <a:gd name="connsiteX27" fmla="*/ 1580891 w 2136846"/>
              <a:gd name="connsiteY27" fmla="*/ 265192 h 2191813"/>
              <a:gd name="connsiteX28" fmla="*/ 1705249 w 2136846"/>
              <a:gd name="connsiteY28" fmla="*/ 345659 h 2191813"/>
              <a:gd name="connsiteX29" fmla="*/ 1836923 w 2136846"/>
              <a:gd name="connsiteY29" fmla="*/ 477333 h 2191813"/>
              <a:gd name="connsiteX30" fmla="*/ 1997857 w 2136846"/>
              <a:gd name="connsiteY30" fmla="*/ 587061 h 2191813"/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288283 w 2136846"/>
              <a:gd name="connsiteY7" fmla="*/ 1933058 h 2191813"/>
              <a:gd name="connsiteX8" fmla="*/ 1156609 w 2136846"/>
              <a:gd name="connsiteY8" fmla="*/ 1955003 h 2191813"/>
              <a:gd name="connsiteX9" fmla="*/ 1046881 w 2136846"/>
              <a:gd name="connsiteY9" fmla="*/ 2028155 h 2191813"/>
              <a:gd name="connsiteX10" fmla="*/ 885947 w 2136846"/>
              <a:gd name="connsiteY10" fmla="*/ 1955003 h 2191813"/>
              <a:gd name="connsiteX11" fmla="*/ 644545 w 2136846"/>
              <a:gd name="connsiteY11" fmla="*/ 1618504 h 2191813"/>
              <a:gd name="connsiteX12" fmla="*/ 454350 w 2136846"/>
              <a:gd name="connsiteY12" fmla="*/ 1318581 h 2191813"/>
              <a:gd name="connsiteX13" fmla="*/ 212949 w 2136846"/>
              <a:gd name="connsiteY13" fmla="*/ 1011342 h 2191813"/>
              <a:gd name="connsiteX14" fmla="*/ 59329 w 2136846"/>
              <a:gd name="connsiteY14" fmla="*/ 828462 h 2191813"/>
              <a:gd name="connsiteX15" fmla="*/ 808 w 2136846"/>
              <a:gd name="connsiteY15" fmla="*/ 645582 h 2191813"/>
              <a:gd name="connsiteX16" fmla="*/ 95905 w 2136846"/>
              <a:gd name="connsiteY16" fmla="*/ 484648 h 2191813"/>
              <a:gd name="connsiteX17" fmla="*/ 578709 w 2136846"/>
              <a:gd name="connsiteY17" fmla="*/ 221301 h 2191813"/>
              <a:gd name="connsiteX18" fmla="*/ 725013 w 2136846"/>
              <a:gd name="connsiteY18" fmla="*/ 82312 h 2191813"/>
              <a:gd name="connsiteX19" fmla="*/ 871317 w 2136846"/>
              <a:gd name="connsiteY19" fmla="*/ 9160 h 2191813"/>
              <a:gd name="connsiteX20" fmla="*/ 981045 w 2136846"/>
              <a:gd name="connsiteY20" fmla="*/ 16475 h 2191813"/>
              <a:gd name="connsiteX21" fmla="*/ 1127349 w 2136846"/>
              <a:gd name="connsiteY21" fmla="*/ 148149 h 2191813"/>
              <a:gd name="connsiteX22" fmla="*/ 1222446 w 2136846"/>
              <a:gd name="connsiteY22" fmla="*/ 316398 h 2191813"/>
              <a:gd name="connsiteX23" fmla="*/ 1412641 w 2136846"/>
              <a:gd name="connsiteY23" fmla="*/ 462702 h 2191813"/>
              <a:gd name="connsiteX24" fmla="*/ 1493109 w 2136846"/>
              <a:gd name="connsiteY24" fmla="*/ 396866 h 2191813"/>
              <a:gd name="connsiteX25" fmla="*/ 1529685 w 2136846"/>
              <a:gd name="connsiteY25" fmla="*/ 309083 h 2191813"/>
              <a:gd name="connsiteX26" fmla="*/ 1580891 w 2136846"/>
              <a:gd name="connsiteY26" fmla="*/ 265192 h 2191813"/>
              <a:gd name="connsiteX27" fmla="*/ 1705249 w 2136846"/>
              <a:gd name="connsiteY27" fmla="*/ 345659 h 2191813"/>
              <a:gd name="connsiteX28" fmla="*/ 1836923 w 2136846"/>
              <a:gd name="connsiteY28" fmla="*/ 477333 h 2191813"/>
              <a:gd name="connsiteX29" fmla="*/ 1997857 w 2136846"/>
              <a:gd name="connsiteY29" fmla="*/ 587061 h 2191813"/>
              <a:gd name="connsiteX0" fmla="*/ 2136846 w 2136846"/>
              <a:gd name="connsiteY0" fmla="*/ 2101307 h 2191813"/>
              <a:gd name="connsiteX1" fmla="*/ 2012488 w 2136846"/>
              <a:gd name="connsiteY1" fmla="*/ 2072046 h 2191813"/>
              <a:gd name="connsiteX2" fmla="*/ 1895445 w 2136846"/>
              <a:gd name="connsiteY2" fmla="*/ 2086677 h 2191813"/>
              <a:gd name="connsiteX3" fmla="*/ 1778401 w 2136846"/>
              <a:gd name="connsiteY3" fmla="*/ 2152514 h 2191813"/>
              <a:gd name="connsiteX4" fmla="*/ 1639413 w 2136846"/>
              <a:gd name="connsiteY4" fmla="*/ 2189090 h 2191813"/>
              <a:gd name="connsiteX5" fmla="*/ 1471163 w 2136846"/>
              <a:gd name="connsiteY5" fmla="*/ 2079362 h 2191813"/>
              <a:gd name="connsiteX6" fmla="*/ 1390696 w 2136846"/>
              <a:gd name="connsiteY6" fmla="*/ 1969634 h 2191813"/>
              <a:gd name="connsiteX7" fmla="*/ 1288283 w 2136846"/>
              <a:gd name="connsiteY7" fmla="*/ 1933058 h 2191813"/>
              <a:gd name="connsiteX8" fmla="*/ 1156609 w 2136846"/>
              <a:gd name="connsiteY8" fmla="*/ 1955003 h 2191813"/>
              <a:gd name="connsiteX9" fmla="*/ 1046881 w 2136846"/>
              <a:gd name="connsiteY9" fmla="*/ 2028155 h 2191813"/>
              <a:gd name="connsiteX10" fmla="*/ 885947 w 2136846"/>
              <a:gd name="connsiteY10" fmla="*/ 1955003 h 2191813"/>
              <a:gd name="connsiteX11" fmla="*/ 644545 w 2136846"/>
              <a:gd name="connsiteY11" fmla="*/ 1618504 h 2191813"/>
              <a:gd name="connsiteX12" fmla="*/ 454350 w 2136846"/>
              <a:gd name="connsiteY12" fmla="*/ 1318581 h 2191813"/>
              <a:gd name="connsiteX13" fmla="*/ 212949 w 2136846"/>
              <a:gd name="connsiteY13" fmla="*/ 1011342 h 2191813"/>
              <a:gd name="connsiteX14" fmla="*/ 59329 w 2136846"/>
              <a:gd name="connsiteY14" fmla="*/ 828462 h 2191813"/>
              <a:gd name="connsiteX15" fmla="*/ 808 w 2136846"/>
              <a:gd name="connsiteY15" fmla="*/ 645582 h 2191813"/>
              <a:gd name="connsiteX16" fmla="*/ 95905 w 2136846"/>
              <a:gd name="connsiteY16" fmla="*/ 484648 h 2191813"/>
              <a:gd name="connsiteX17" fmla="*/ 725013 w 2136846"/>
              <a:gd name="connsiteY17" fmla="*/ 82312 h 2191813"/>
              <a:gd name="connsiteX18" fmla="*/ 871317 w 2136846"/>
              <a:gd name="connsiteY18" fmla="*/ 9160 h 2191813"/>
              <a:gd name="connsiteX19" fmla="*/ 981045 w 2136846"/>
              <a:gd name="connsiteY19" fmla="*/ 16475 h 2191813"/>
              <a:gd name="connsiteX20" fmla="*/ 1127349 w 2136846"/>
              <a:gd name="connsiteY20" fmla="*/ 148149 h 2191813"/>
              <a:gd name="connsiteX21" fmla="*/ 1222446 w 2136846"/>
              <a:gd name="connsiteY21" fmla="*/ 316398 h 2191813"/>
              <a:gd name="connsiteX22" fmla="*/ 1412641 w 2136846"/>
              <a:gd name="connsiteY22" fmla="*/ 462702 h 2191813"/>
              <a:gd name="connsiteX23" fmla="*/ 1493109 w 2136846"/>
              <a:gd name="connsiteY23" fmla="*/ 396866 h 2191813"/>
              <a:gd name="connsiteX24" fmla="*/ 1529685 w 2136846"/>
              <a:gd name="connsiteY24" fmla="*/ 309083 h 2191813"/>
              <a:gd name="connsiteX25" fmla="*/ 1580891 w 2136846"/>
              <a:gd name="connsiteY25" fmla="*/ 265192 h 2191813"/>
              <a:gd name="connsiteX26" fmla="*/ 1705249 w 2136846"/>
              <a:gd name="connsiteY26" fmla="*/ 345659 h 2191813"/>
              <a:gd name="connsiteX27" fmla="*/ 1836923 w 2136846"/>
              <a:gd name="connsiteY27" fmla="*/ 477333 h 2191813"/>
              <a:gd name="connsiteX28" fmla="*/ 1997857 w 2136846"/>
              <a:gd name="connsiteY28" fmla="*/ 587061 h 2191813"/>
              <a:gd name="connsiteX0" fmla="*/ 2136846 w 2136846"/>
              <a:gd name="connsiteY0" fmla="*/ 2090230 h 2180736"/>
              <a:gd name="connsiteX1" fmla="*/ 2012488 w 2136846"/>
              <a:gd name="connsiteY1" fmla="*/ 2060969 h 2180736"/>
              <a:gd name="connsiteX2" fmla="*/ 1895445 w 2136846"/>
              <a:gd name="connsiteY2" fmla="*/ 2075600 h 2180736"/>
              <a:gd name="connsiteX3" fmla="*/ 1778401 w 2136846"/>
              <a:gd name="connsiteY3" fmla="*/ 2141437 h 2180736"/>
              <a:gd name="connsiteX4" fmla="*/ 1639413 w 2136846"/>
              <a:gd name="connsiteY4" fmla="*/ 2178013 h 2180736"/>
              <a:gd name="connsiteX5" fmla="*/ 1471163 w 2136846"/>
              <a:gd name="connsiteY5" fmla="*/ 2068285 h 2180736"/>
              <a:gd name="connsiteX6" fmla="*/ 1390696 w 2136846"/>
              <a:gd name="connsiteY6" fmla="*/ 1958557 h 2180736"/>
              <a:gd name="connsiteX7" fmla="*/ 1288283 w 2136846"/>
              <a:gd name="connsiteY7" fmla="*/ 1921981 h 2180736"/>
              <a:gd name="connsiteX8" fmla="*/ 1156609 w 2136846"/>
              <a:gd name="connsiteY8" fmla="*/ 1943926 h 2180736"/>
              <a:gd name="connsiteX9" fmla="*/ 1046881 w 2136846"/>
              <a:gd name="connsiteY9" fmla="*/ 2017078 h 2180736"/>
              <a:gd name="connsiteX10" fmla="*/ 885947 w 2136846"/>
              <a:gd name="connsiteY10" fmla="*/ 1943926 h 2180736"/>
              <a:gd name="connsiteX11" fmla="*/ 644545 w 2136846"/>
              <a:gd name="connsiteY11" fmla="*/ 1607427 h 2180736"/>
              <a:gd name="connsiteX12" fmla="*/ 454350 w 2136846"/>
              <a:gd name="connsiteY12" fmla="*/ 1307504 h 2180736"/>
              <a:gd name="connsiteX13" fmla="*/ 212949 w 2136846"/>
              <a:gd name="connsiteY13" fmla="*/ 1000265 h 2180736"/>
              <a:gd name="connsiteX14" fmla="*/ 59329 w 2136846"/>
              <a:gd name="connsiteY14" fmla="*/ 817385 h 2180736"/>
              <a:gd name="connsiteX15" fmla="*/ 808 w 2136846"/>
              <a:gd name="connsiteY15" fmla="*/ 634505 h 2180736"/>
              <a:gd name="connsiteX16" fmla="*/ 95905 w 2136846"/>
              <a:gd name="connsiteY16" fmla="*/ 473571 h 2180736"/>
              <a:gd name="connsiteX17" fmla="*/ 725013 w 2136846"/>
              <a:gd name="connsiteY17" fmla="*/ 71235 h 2180736"/>
              <a:gd name="connsiteX18" fmla="*/ 981045 w 2136846"/>
              <a:gd name="connsiteY18" fmla="*/ 5398 h 2180736"/>
              <a:gd name="connsiteX19" fmla="*/ 1127349 w 2136846"/>
              <a:gd name="connsiteY19" fmla="*/ 137072 h 2180736"/>
              <a:gd name="connsiteX20" fmla="*/ 1222446 w 2136846"/>
              <a:gd name="connsiteY20" fmla="*/ 305321 h 2180736"/>
              <a:gd name="connsiteX21" fmla="*/ 1412641 w 2136846"/>
              <a:gd name="connsiteY21" fmla="*/ 451625 h 2180736"/>
              <a:gd name="connsiteX22" fmla="*/ 1493109 w 2136846"/>
              <a:gd name="connsiteY22" fmla="*/ 385789 h 2180736"/>
              <a:gd name="connsiteX23" fmla="*/ 1529685 w 2136846"/>
              <a:gd name="connsiteY23" fmla="*/ 298006 h 2180736"/>
              <a:gd name="connsiteX24" fmla="*/ 1580891 w 2136846"/>
              <a:gd name="connsiteY24" fmla="*/ 254115 h 2180736"/>
              <a:gd name="connsiteX25" fmla="*/ 1705249 w 2136846"/>
              <a:gd name="connsiteY25" fmla="*/ 334582 h 2180736"/>
              <a:gd name="connsiteX26" fmla="*/ 1836923 w 2136846"/>
              <a:gd name="connsiteY26" fmla="*/ 466256 h 2180736"/>
              <a:gd name="connsiteX27" fmla="*/ 1997857 w 2136846"/>
              <a:gd name="connsiteY27" fmla="*/ 575984 h 2180736"/>
              <a:gd name="connsiteX0" fmla="*/ 2136846 w 2136846"/>
              <a:gd name="connsiteY0" fmla="*/ 2090230 h 2180736"/>
              <a:gd name="connsiteX1" fmla="*/ 2012488 w 2136846"/>
              <a:gd name="connsiteY1" fmla="*/ 2060969 h 2180736"/>
              <a:gd name="connsiteX2" fmla="*/ 1895445 w 2136846"/>
              <a:gd name="connsiteY2" fmla="*/ 2075600 h 2180736"/>
              <a:gd name="connsiteX3" fmla="*/ 1778401 w 2136846"/>
              <a:gd name="connsiteY3" fmla="*/ 2141437 h 2180736"/>
              <a:gd name="connsiteX4" fmla="*/ 1639413 w 2136846"/>
              <a:gd name="connsiteY4" fmla="*/ 2178013 h 2180736"/>
              <a:gd name="connsiteX5" fmla="*/ 1471163 w 2136846"/>
              <a:gd name="connsiteY5" fmla="*/ 2068285 h 2180736"/>
              <a:gd name="connsiteX6" fmla="*/ 1390696 w 2136846"/>
              <a:gd name="connsiteY6" fmla="*/ 1958557 h 2180736"/>
              <a:gd name="connsiteX7" fmla="*/ 1288283 w 2136846"/>
              <a:gd name="connsiteY7" fmla="*/ 1921981 h 2180736"/>
              <a:gd name="connsiteX8" fmla="*/ 1156609 w 2136846"/>
              <a:gd name="connsiteY8" fmla="*/ 1943926 h 2180736"/>
              <a:gd name="connsiteX9" fmla="*/ 1046881 w 2136846"/>
              <a:gd name="connsiteY9" fmla="*/ 2017078 h 2180736"/>
              <a:gd name="connsiteX10" fmla="*/ 885947 w 2136846"/>
              <a:gd name="connsiteY10" fmla="*/ 1943926 h 2180736"/>
              <a:gd name="connsiteX11" fmla="*/ 644545 w 2136846"/>
              <a:gd name="connsiteY11" fmla="*/ 1607427 h 2180736"/>
              <a:gd name="connsiteX12" fmla="*/ 454350 w 2136846"/>
              <a:gd name="connsiteY12" fmla="*/ 1307504 h 2180736"/>
              <a:gd name="connsiteX13" fmla="*/ 212949 w 2136846"/>
              <a:gd name="connsiteY13" fmla="*/ 1000265 h 2180736"/>
              <a:gd name="connsiteX14" fmla="*/ 59329 w 2136846"/>
              <a:gd name="connsiteY14" fmla="*/ 817385 h 2180736"/>
              <a:gd name="connsiteX15" fmla="*/ 808 w 2136846"/>
              <a:gd name="connsiteY15" fmla="*/ 634505 h 2180736"/>
              <a:gd name="connsiteX16" fmla="*/ 95905 w 2136846"/>
              <a:gd name="connsiteY16" fmla="*/ 473571 h 2180736"/>
              <a:gd name="connsiteX17" fmla="*/ 725013 w 2136846"/>
              <a:gd name="connsiteY17" fmla="*/ 71235 h 2180736"/>
              <a:gd name="connsiteX18" fmla="*/ 981045 w 2136846"/>
              <a:gd name="connsiteY18" fmla="*/ 5398 h 2180736"/>
              <a:gd name="connsiteX19" fmla="*/ 1127349 w 2136846"/>
              <a:gd name="connsiteY19" fmla="*/ 137072 h 2180736"/>
              <a:gd name="connsiteX20" fmla="*/ 1222446 w 2136846"/>
              <a:gd name="connsiteY20" fmla="*/ 305321 h 2180736"/>
              <a:gd name="connsiteX21" fmla="*/ 1412641 w 2136846"/>
              <a:gd name="connsiteY21" fmla="*/ 451625 h 2180736"/>
              <a:gd name="connsiteX22" fmla="*/ 1493109 w 2136846"/>
              <a:gd name="connsiteY22" fmla="*/ 385789 h 2180736"/>
              <a:gd name="connsiteX23" fmla="*/ 1529685 w 2136846"/>
              <a:gd name="connsiteY23" fmla="*/ 298006 h 2180736"/>
              <a:gd name="connsiteX24" fmla="*/ 1580891 w 2136846"/>
              <a:gd name="connsiteY24" fmla="*/ 254115 h 2180736"/>
              <a:gd name="connsiteX25" fmla="*/ 1705249 w 2136846"/>
              <a:gd name="connsiteY25" fmla="*/ 334582 h 2180736"/>
              <a:gd name="connsiteX26" fmla="*/ 1836923 w 2136846"/>
              <a:gd name="connsiteY26" fmla="*/ 466256 h 2180736"/>
              <a:gd name="connsiteX27" fmla="*/ 1997857 w 2136846"/>
              <a:gd name="connsiteY27" fmla="*/ 575984 h 2180736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493109 w 2136846"/>
              <a:gd name="connsiteY21" fmla="*/ 333445 h 2128392"/>
              <a:gd name="connsiteX22" fmla="*/ 1529685 w 2136846"/>
              <a:gd name="connsiteY22" fmla="*/ 245662 h 2128392"/>
              <a:gd name="connsiteX23" fmla="*/ 1580891 w 2136846"/>
              <a:gd name="connsiteY23" fmla="*/ 201771 h 2128392"/>
              <a:gd name="connsiteX24" fmla="*/ 1705249 w 2136846"/>
              <a:gd name="connsiteY24" fmla="*/ 282238 h 2128392"/>
              <a:gd name="connsiteX25" fmla="*/ 1836923 w 2136846"/>
              <a:gd name="connsiteY25" fmla="*/ 413912 h 2128392"/>
              <a:gd name="connsiteX26" fmla="*/ 1997857 w 2136846"/>
              <a:gd name="connsiteY26" fmla="*/ 523640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493109 w 2136846"/>
              <a:gd name="connsiteY21" fmla="*/ 333445 h 2128392"/>
              <a:gd name="connsiteX22" fmla="*/ 1529685 w 2136846"/>
              <a:gd name="connsiteY22" fmla="*/ 245662 h 2128392"/>
              <a:gd name="connsiteX23" fmla="*/ 1580891 w 2136846"/>
              <a:gd name="connsiteY23" fmla="*/ 201771 h 2128392"/>
              <a:gd name="connsiteX24" fmla="*/ 1836923 w 2136846"/>
              <a:gd name="connsiteY24" fmla="*/ 413912 h 2128392"/>
              <a:gd name="connsiteX25" fmla="*/ 1997857 w 2136846"/>
              <a:gd name="connsiteY25" fmla="*/ 523640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493109 w 2136846"/>
              <a:gd name="connsiteY21" fmla="*/ 333445 h 2128392"/>
              <a:gd name="connsiteX22" fmla="*/ 1580891 w 2136846"/>
              <a:gd name="connsiteY22" fmla="*/ 201771 h 2128392"/>
              <a:gd name="connsiteX23" fmla="*/ 1836923 w 2136846"/>
              <a:gd name="connsiteY23" fmla="*/ 413912 h 2128392"/>
              <a:gd name="connsiteX24" fmla="*/ 1997857 w 2136846"/>
              <a:gd name="connsiteY24" fmla="*/ 523640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493109 w 2136846"/>
              <a:gd name="connsiteY21" fmla="*/ 333445 h 2128392"/>
              <a:gd name="connsiteX22" fmla="*/ 1580891 w 2136846"/>
              <a:gd name="connsiteY22" fmla="*/ 201771 h 2128392"/>
              <a:gd name="connsiteX23" fmla="*/ 1836923 w 2136846"/>
              <a:gd name="connsiteY23" fmla="*/ 413912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493109 w 2136846"/>
              <a:gd name="connsiteY21" fmla="*/ 333445 h 2128392"/>
              <a:gd name="connsiteX22" fmla="*/ 1580891 w 2136846"/>
              <a:gd name="connsiteY22" fmla="*/ 201771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21" fmla="*/ 1580891 w 2136846"/>
              <a:gd name="connsiteY21" fmla="*/ 201771 h 2128392"/>
              <a:gd name="connsiteX0" fmla="*/ 2136846 w 2136846"/>
              <a:gd name="connsiteY0" fmla="*/ 2037886 h 2128392"/>
              <a:gd name="connsiteX1" fmla="*/ 2012488 w 2136846"/>
              <a:gd name="connsiteY1" fmla="*/ 2008625 h 2128392"/>
              <a:gd name="connsiteX2" fmla="*/ 1895445 w 2136846"/>
              <a:gd name="connsiteY2" fmla="*/ 2023256 h 2128392"/>
              <a:gd name="connsiteX3" fmla="*/ 1778401 w 2136846"/>
              <a:gd name="connsiteY3" fmla="*/ 2089093 h 2128392"/>
              <a:gd name="connsiteX4" fmla="*/ 1639413 w 2136846"/>
              <a:gd name="connsiteY4" fmla="*/ 2125669 h 2128392"/>
              <a:gd name="connsiteX5" fmla="*/ 1471163 w 2136846"/>
              <a:gd name="connsiteY5" fmla="*/ 2015941 h 2128392"/>
              <a:gd name="connsiteX6" fmla="*/ 1390696 w 2136846"/>
              <a:gd name="connsiteY6" fmla="*/ 1906213 h 2128392"/>
              <a:gd name="connsiteX7" fmla="*/ 1288283 w 2136846"/>
              <a:gd name="connsiteY7" fmla="*/ 1869637 h 2128392"/>
              <a:gd name="connsiteX8" fmla="*/ 1156609 w 2136846"/>
              <a:gd name="connsiteY8" fmla="*/ 1891582 h 2128392"/>
              <a:gd name="connsiteX9" fmla="*/ 1046881 w 2136846"/>
              <a:gd name="connsiteY9" fmla="*/ 1964734 h 2128392"/>
              <a:gd name="connsiteX10" fmla="*/ 885947 w 2136846"/>
              <a:gd name="connsiteY10" fmla="*/ 1891582 h 2128392"/>
              <a:gd name="connsiteX11" fmla="*/ 644545 w 2136846"/>
              <a:gd name="connsiteY11" fmla="*/ 1555083 h 2128392"/>
              <a:gd name="connsiteX12" fmla="*/ 454350 w 2136846"/>
              <a:gd name="connsiteY12" fmla="*/ 1255160 h 2128392"/>
              <a:gd name="connsiteX13" fmla="*/ 212949 w 2136846"/>
              <a:gd name="connsiteY13" fmla="*/ 947921 h 2128392"/>
              <a:gd name="connsiteX14" fmla="*/ 59329 w 2136846"/>
              <a:gd name="connsiteY14" fmla="*/ 765041 h 2128392"/>
              <a:gd name="connsiteX15" fmla="*/ 808 w 2136846"/>
              <a:gd name="connsiteY15" fmla="*/ 582161 h 2128392"/>
              <a:gd name="connsiteX16" fmla="*/ 95905 w 2136846"/>
              <a:gd name="connsiteY16" fmla="*/ 421227 h 2128392"/>
              <a:gd name="connsiteX17" fmla="*/ 725013 w 2136846"/>
              <a:gd name="connsiteY17" fmla="*/ 18891 h 2128392"/>
              <a:gd name="connsiteX18" fmla="*/ 1127349 w 2136846"/>
              <a:gd name="connsiteY18" fmla="*/ 84728 h 2128392"/>
              <a:gd name="connsiteX19" fmla="*/ 1222446 w 2136846"/>
              <a:gd name="connsiteY19" fmla="*/ 252977 h 2128392"/>
              <a:gd name="connsiteX20" fmla="*/ 1412641 w 2136846"/>
              <a:gd name="connsiteY20" fmla="*/ 399281 h 2128392"/>
              <a:gd name="connsiteX0" fmla="*/ 2156619 w 2156619"/>
              <a:gd name="connsiteY0" fmla="*/ 1953158 h 2043664"/>
              <a:gd name="connsiteX1" fmla="*/ 2032261 w 2156619"/>
              <a:gd name="connsiteY1" fmla="*/ 1923897 h 2043664"/>
              <a:gd name="connsiteX2" fmla="*/ 1915218 w 2156619"/>
              <a:gd name="connsiteY2" fmla="*/ 1938528 h 2043664"/>
              <a:gd name="connsiteX3" fmla="*/ 1798174 w 2156619"/>
              <a:gd name="connsiteY3" fmla="*/ 2004365 h 2043664"/>
              <a:gd name="connsiteX4" fmla="*/ 1659186 w 2156619"/>
              <a:gd name="connsiteY4" fmla="*/ 2040941 h 2043664"/>
              <a:gd name="connsiteX5" fmla="*/ 1490936 w 2156619"/>
              <a:gd name="connsiteY5" fmla="*/ 1931213 h 2043664"/>
              <a:gd name="connsiteX6" fmla="*/ 1410469 w 2156619"/>
              <a:gd name="connsiteY6" fmla="*/ 1821485 h 2043664"/>
              <a:gd name="connsiteX7" fmla="*/ 1308056 w 2156619"/>
              <a:gd name="connsiteY7" fmla="*/ 1784909 h 2043664"/>
              <a:gd name="connsiteX8" fmla="*/ 1176382 w 2156619"/>
              <a:gd name="connsiteY8" fmla="*/ 1806854 h 2043664"/>
              <a:gd name="connsiteX9" fmla="*/ 1066654 w 2156619"/>
              <a:gd name="connsiteY9" fmla="*/ 1880006 h 2043664"/>
              <a:gd name="connsiteX10" fmla="*/ 905720 w 2156619"/>
              <a:gd name="connsiteY10" fmla="*/ 1806854 h 2043664"/>
              <a:gd name="connsiteX11" fmla="*/ 664318 w 2156619"/>
              <a:gd name="connsiteY11" fmla="*/ 1470355 h 2043664"/>
              <a:gd name="connsiteX12" fmla="*/ 474123 w 2156619"/>
              <a:gd name="connsiteY12" fmla="*/ 1170432 h 2043664"/>
              <a:gd name="connsiteX13" fmla="*/ 232722 w 2156619"/>
              <a:gd name="connsiteY13" fmla="*/ 863193 h 2043664"/>
              <a:gd name="connsiteX14" fmla="*/ 79102 w 2156619"/>
              <a:gd name="connsiteY14" fmla="*/ 680313 h 2043664"/>
              <a:gd name="connsiteX15" fmla="*/ 20581 w 2156619"/>
              <a:gd name="connsiteY15" fmla="*/ 497433 h 2043664"/>
              <a:gd name="connsiteX16" fmla="*/ 115678 w 2156619"/>
              <a:gd name="connsiteY16" fmla="*/ 336499 h 2043664"/>
              <a:gd name="connsiteX17" fmla="*/ 1147122 w 2156619"/>
              <a:gd name="connsiteY17" fmla="*/ 0 h 2043664"/>
              <a:gd name="connsiteX18" fmla="*/ 1242219 w 2156619"/>
              <a:gd name="connsiteY18" fmla="*/ 168249 h 2043664"/>
              <a:gd name="connsiteX19" fmla="*/ 1432414 w 2156619"/>
              <a:gd name="connsiteY19" fmla="*/ 314553 h 2043664"/>
              <a:gd name="connsiteX0" fmla="*/ 2162730 w 2162730"/>
              <a:gd name="connsiteY0" fmla="*/ 1784909 h 1875415"/>
              <a:gd name="connsiteX1" fmla="*/ 2038372 w 2162730"/>
              <a:gd name="connsiteY1" fmla="*/ 1755648 h 1875415"/>
              <a:gd name="connsiteX2" fmla="*/ 1921329 w 2162730"/>
              <a:gd name="connsiteY2" fmla="*/ 1770279 h 1875415"/>
              <a:gd name="connsiteX3" fmla="*/ 1804285 w 2162730"/>
              <a:gd name="connsiteY3" fmla="*/ 1836116 h 1875415"/>
              <a:gd name="connsiteX4" fmla="*/ 1665297 w 2162730"/>
              <a:gd name="connsiteY4" fmla="*/ 1872692 h 1875415"/>
              <a:gd name="connsiteX5" fmla="*/ 1497047 w 2162730"/>
              <a:gd name="connsiteY5" fmla="*/ 1762964 h 1875415"/>
              <a:gd name="connsiteX6" fmla="*/ 1416580 w 2162730"/>
              <a:gd name="connsiteY6" fmla="*/ 1653236 h 1875415"/>
              <a:gd name="connsiteX7" fmla="*/ 1314167 w 2162730"/>
              <a:gd name="connsiteY7" fmla="*/ 1616660 h 1875415"/>
              <a:gd name="connsiteX8" fmla="*/ 1182493 w 2162730"/>
              <a:gd name="connsiteY8" fmla="*/ 1638605 h 1875415"/>
              <a:gd name="connsiteX9" fmla="*/ 1072765 w 2162730"/>
              <a:gd name="connsiteY9" fmla="*/ 1711757 h 1875415"/>
              <a:gd name="connsiteX10" fmla="*/ 911831 w 2162730"/>
              <a:gd name="connsiteY10" fmla="*/ 1638605 h 1875415"/>
              <a:gd name="connsiteX11" fmla="*/ 670429 w 2162730"/>
              <a:gd name="connsiteY11" fmla="*/ 1302106 h 1875415"/>
              <a:gd name="connsiteX12" fmla="*/ 480234 w 2162730"/>
              <a:gd name="connsiteY12" fmla="*/ 1002183 h 1875415"/>
              <a:gd name="connsiteX13" fmla="*/ 238833 w 2162730"/>
              <a:gd name="connsiteY13" fmla="*/ 694944 h 1875415"/>
              <a:gd name="connsiteX14" fmla="*/ 85213 w 2162730"/>
              <a:gd name="connsiteY14" fmla="*/ 512064 h 1875415"/>
              <a:gd name="connsiteX15" fmla="*/ 26692 w 2162730"/>
              <a:gd name="connsiteY15" fmla="*/ 329184 h 1875415"/>
              <a:gd name="connsiteX16" fmla="*/ 121789 w 2162730"/>
              <a:gd name="connsiteY16" fmla="*/ 168250 h 1875415"/>
              <a:gd name="connsiteX17" fmla="*/ 1248330 w 2162730"/>
              <a:gd name="connsiteY17" fmla="*/ 0 h 1875415"/>
              <a:gd name="connsiteX18" fmla="*/ 1438525 w 2162730"/>
              <a:gd name="connsiteY18" fmla="*/ 146304 h 1875415"/>
              <a:gd name="connsiteX0" fmla="*/ 2175437 w 2175437"/>
              <a:gd name="connsiteY0" fmla="*/ 1638605 h 1729111"/>
              <a:gd name="connsiteX1" fmla="*/ 2051079 w 2175437"/>
              <a:gd name="connsiteY1" fmla="*/ 1609344 h 1729111"/>
              <a:gd name="connsiteX2" fmla="*/ 1934036 w 2175437"/>
              <a:gd name="connsiteY2" fmla="*/ 1623975 h 1729111"/>
              <a:gd name="connsiteX3" fmla="*/ 1816992 w 2175437"/>
              <a:gd name="connsiteY3" fmla="*/ 1689812 h 1729111"/>
              <a:gd name="connsiteX4" fmla="*/ 1678004 w 2175437"/>
              <a:gd name="connsiteY4" fmla="*/ 1726388 h 1729111"/>
              <a:gd name="connsiteX5" fmla="*/ 1509754 w 2175437"/>
              <a:gd name="connsiteY5" fmla="*/ 1616660 h 1729111"/>
              <a:gd name="connsiteX6" fmla="*/ 1429287 w 2175437"/>
              <a:gd name="connsiteY6" fmla="*/ 1506932 h 1729111"/>
              <a:gd name="connsiteX7" fmla="*/ 1326874 w 2175437"/>
              <a:gd name="connsiteY7" fmla="*/ 1470356 h 1729111"/>
              <a:gd name="connsiteX8" fmla="*/ 1195200 w 2175437"/>
              <a:gd name="connsiteY8" fmla="*/ 1492301 h 1729111"/>
              <a:gd name="connsiteX9" fmla="*/ 1085472 w 2175437"/>
              <a:gd name="connsiteY9" fmla="*/ 1565453 h 1729111"/>
              <a:gd name="connsiteX10" fmla="*/ 924538 w 2175437"/>
              <a:gd name="connsiteY10" fmla="*/ 1492301 h 1729111"/>
              <a:gd name="connsiteX11" fmla="*/ 683136 w 2175437"/>
              <a:gd name="connsiteY11" fmla="*/ 1155802 h 1729111"/>
              <a:gd name="connsiteX12" fmla="*/ 492941 w 2175437"/>
              <a:gd name="connsiteY12" fmla="*/ 855879 h 1729111"/>
              <a:gd name="connsiteX13" fmla="*/ 251540 w 2175437"/>
              <a:gd name="connsiteY13" fmla="*/ 548640 h 1729111"/>
              <a:gd name="connsiteX14" fmla="*/ 97920 w 2175437"/>
              <a:gd name="connsiteY14" fmla="*/ 365760 h 1729111"/>
              <a:gd name="connsiteX15" fmla="*/ 39399 w 2175437"/>
              <a:gd name="connsiteY15" fmla="*/ 182880 h 1729111"/>
              <a:gd name="connsiteX16" fmla="*/ 134496 w 2175437"/>
              <a:gd name="connsiteY16" fmla="*/ 21946 h 1729111"/>
              <a:gd name="connsiteX17" fmla="*/ 1451232 w 2175437"/>
              <a:gd name="connsiteY17" fmla="*/ 0 h 1729111"/>
              <a:gd name="connsiteX0" fmla="*/ 2175437 w 2175437"/>
              <a:gd name="connsiteY0" fmla="*/ 1616658 h 1707164"/>
              <a:gd name="connsiteX1" fmla="*/ 2051079 w 2175437"/>
              <a:gd name="connsiteY1" fmla="*/ 1587397 h 1707164"/>
              <a:gd name="connsiteX2" fmla="*/ 1934036 w 2175437"/>
              <a:gd name="connsiteY2" fmla="*/ 1602028 h 1707164"/>
              <a:gd name="connsiteX3" fmla="*/ 1816992 w 2175437"/>
              <a:gd name="connsiteY3" fmla="*/ 1667865 h 1707164"/>
              <a:gd name="connsiteX4" fmla="*/ 1678004 w 2175437"/>
              <a:gd name="connsiteY4" fmla="*/ 1704441 h 1707164"/>
              <a:gd name="connsiteX5" fmla="*/ 1509754 w 2175437"/>
              <a:gd name="connsiteY5" fmla="*/ 1594713 h 1707164"/>
              <a:gd name="connsiteX6" fmla="*/ 1429287 w 2175437"/>
              <a:gd name="connsiteY6" fmla="*/ 1484985 h 1707164"/>
              <a:gd name="connsiteX7" fmla="*/ 1326874 w 2175437"/>
              <a:gd name="connsiteY7" fmla="*/ 1448409 h 1707164"/>
              <a:gd name="connsiteX8" fmla="*/ 1195200 w 2175437"/>
              <a:gd name="connsiteY8" fmla="*/ 1470354 h 1707164"/>
              <a:gd name="connsiteX9" fmla="*/ 1085472 w 2175437"/>
              <a:gd name="connsiteY9" fmla="*/ 1543506 h 1707164"/>
              <a:gd name="connsiteX10" fmla="*/ 924538 w 2175437"/>
              <a:gd name="connsiteY10" fmla="*/ 1470354 h 1707164"/>
              <a:gd name="connsiteX11" fmla="*/ 683136 w 2175437"/>
              <a:gd name="connsiteY11" fmla="*/ 1133855 h 1707164"/>
              <a:gd name="connsiteX12" fmla="*/ 492941 w 2175437"/>
              <a:gd name="connsiteY12" fmla="*/ 833932 h 1707164"/>
              <a:gd name="connsiteX13" fmla="*/ 251540 w 2175437"/>
              <a:gd name="connsiteY13" fmla="*/ 526693 h 1707164"/>
              <a:gd name="connsiteX14" fmla="*/ 97920 w 2175437"/>
              <a:gd name="connsiteY14" fmla="*/ 343813 h 1707164"/>
              <a:gd name="connsiteX15" fmla="*/ 39399 w 2175437"/>
              <a:gd name="connsiteY15" fmla="*/ 160933 h 1707164"/>
              <a:gd name="connsiteX16" fmla="*/ 134496 w 2175437"/>
              <a:gd name="connsiteY16" fmla="*/ -1 h 1707164"/>
              <a:gd name="connsiteX0" fmla="*/ 2136847 w 2136847"/>
              <a:gd name="connsiteY0" fmla="*/ 1455725 h 1546231"/>
              <a:gd name="connsiteX1" fmla="*/ 2012489 w 2136847"/>
              <a:gd name="connsiteY1" fmla="*/ 1426464 h 1546231"/>
              <a:gd name="connsiteX2" fmla="*/ 1895446 w 2136847"/>
              <a:gd name="connsiteY2" fmla="*/ 1441095 h 1546231"/>
              <a:gd name="connsiteX3" fmla="*/ 1778402 w 2136847"/>
              <a:gd name="connsiteY3" fmla="*/ 1506932 h 1546231"/>
              <a:gd name="connsiteX4" fmla="*/ 1639414 w 2136847"/>
              <a:gd name="connsiteY4" fmla="*/ 1543508 h 1546231"/>
              <a:gd name="connsiteX5" fmla="*/ 1471164 w 2136847"/>
              <a:gd name="connsiteY5" fmla="*/ 1433780 h 1546231"/>
              <a:gd name="connsiteX6" fmla="*/ 1390697 w 2136847"/>
              <a:gd name="connsiteY6" fmla="*/ 1324052 h 1546231"/>
              <a:gd name="connsiteX7" fmla="*/ 1288284 w 2136847"/>
              <a:gd name="connsiteY7" fmla="*/ 1287476 h 1546231"/>
              <a:gd name="connsiteX8" fmla="*/ 1156610 w 2136847"/>
              <a:gd name="connsiteY8" fmla="*/ 1309421 h 1546231"/>
              <a:gd name="connsiteX9" fmla="*/ 1046882 w 2136847"/>
              <a:gd name="connsiteY9" fmla="*/ 1382573 h 1546231"/>
              <a:gd name="connsiteX10" fmla="*/ 885948 w 2136847"/>
              <a:gd name="connsiteY10" fmla="*/ 1309421 h 1546231"/>
              <a:gd name="connsiteX11" fmla="*/ 644546 w 2136847"/>
              <a:gd name="connsiteY11" fmla="*/ 972922 h 1546231"/>
              <a:gd name="connsiteX12" fmla="*/ 454351 w 2136847"/>
              <a:gd name="connsiteY12" fmla="*/ 672999 h 1546231"/>
              <a:gd name="connsiteX13" fmla="*/ 212950 w 2136847"/>
              <a:gd name="connsiteY13" fmla="*/ 365760 h 1546231"/>
              <a:gd name="connsiteX14" fmla="*/ 59330 w 2136847"/>
              <a:gd name="connsiteY14" fmla="*/ 182880 h 1546231"/>
              <a:gd name="connsiteX15" fmla="*/ 809 w 2136847"/>
              <a:gd name="connsiteY15" fmla="*/ 0 h 1546231"/>
              <a:gd name="connsiteX0" fmla="*/ 2153095 w 2153095"/>
              <a:gd name="connsiteY0" fmla="*/ 1505366 h 1595872"/>
              <a:gd name="connsiteX1" fmla="*/ 2028737 w 2153095"/>
              <a:gd name="connsiteY1" fmla="*/ 1476105 h 1595872"/>
              <a:gd name="connsiteX2" fmla="*/ 1911694 w 2153095"/>
              <a:gd name="connsiteY2" fmla="*/ 1490736 h 1595872"/>
              <a:gd name="connsiteX3" fmla="*/ 1794650 w 2153095"/>
              <a:gd name="connsiteY3" fmla="*/ 1556573 h 1595872"/>
              <a:gd name="connsiteX4" fmla="*/ 1655662 w 2153095"/>
              <a:gd name="connsiteY4" fmla="*/ 1593149 h 1595872"/>
              <a:gd name="connsiteX5" fmla="*/ 1487412 w 2153095"/>
              <a:gd name="connsiteY5" fmla="*/ 1483421 h 1595872"/>
              <a:gd name="connsiteX6" fmla="*/ 1406945 w 2153095"/>
              <a:gd name="connsiteY6" fmla="*/ 1373693 h 1595872"/>
              <a:gd name="connsiteX7" fmla="*/ 1304532 w 2153095"/>
              <a:gd name="connsiteY7" fmla="*/ 1337117 h 1595872"/>
              <a:gd name="connsiteX8" fmla="*/ 1172858 w 2153095"/>
              <a:gd name="connsiteY8" fmla="*/ 1359062 h 1595872"/>
              <a:gd name="connsiteX9" fmla="*/ 1063130 w 2153095"/>
              <a:gd name="connsiteY9" fmla="*/ 1432214 h 1595872"/>
              <a:gd name="connsiteX10" fmla="*/ 902196 w 2153095"/>
              <a:gd name="connsiteY10" fmla="*/ 1359062 h 1595872"/>
              <a:gd name="connsiteX11" fmla="*/ 660794 w 2153095"/>
              <a:gd name="connsiteY11" fmla="*/ 1022563 h 1595872"/>
              <a:gd name="connsiteX12" fmla="*/ 470599 w 2153095"/>
              <a:gd name="connsiteY12" fmla="*/ 722640 h 1595872"/>
              <a:gd name="connsiteX13" fmla="*/ 229198 w 2153095"/>
              <a:gd name="connsiteY13" fmla="*/ 415401 h 1595872"/>
              <a:gd name="connsiteX14" fmla="*/ 75578 w 2153095"/>
              <a:gd name="connsiteY14" fmla="*/ 232521 h 1595872"/>
              <a:gd name="connsiteX15" fmla="*/ 581 w 2153095"/>
              <a:gd name="connsiteY15" fmla="*/ 0 h 1595872"/>
              <a:gd name="connsiteX0" fmla="*/ 5668083 w 5668083"/>
              <a:gd name="connsiteY0" fmla="*/ 312347 h 1595872"/>
              <a:gd name="connsiteX1" fmla="*/ 2028737 w 5668083"/>
              <a:gd name="connsiteY1" fmla="*/ 1476105 h 1595872"/>
              <a:gd name="connsiteX2" fmla="*/ 1911694 w 5668083"/>
              <a:gd name="connsiteY2" fmla="*/ 1490736 h 1595872"/>
              <a:gd name="connsiteX3" fmla="*/ 1794650 w 5668083"/>
              <a:gd name="connsiteY3" fmla="*/ 1556573 h 1595872"/>
              <a:gd name="connsiteX4" fmla="*/ 1655662 w 5668083"/>
              <a:gd name="connsiteY4" fmla="*/ 1593149 h 1595872"/>
              <a:gd name="connsiteX5" fmla="*/ 1487412 w 5668083"/>
              <a:gd name="connsiteY5" fmla="*/ 1483421 h 1595872"/>
              <a:gd name="connsiteX6" fmla="*/ 1406945 w 5668083"/>
              <a:gd name="connsiteY6" fmla="*/ 1373693 h 1595872"/>
              <a:gd name="connsiteX7" fmla="*/ 1304532 w 5668083"/>
              <a:gd name="connsiteY7" fmla="*/ 1337117 h 1595872"/>
              <a:gd name="connsiteX8" fmla="*/ 1172858 w 5668083"/>
              <a:gd name="connsiteY8" fmla="*/ 1359062 h 1595872"/>
              <a:gd name="connsiteX9" fmla="*/ 1063130 w 5668083"/>
              <a:gd name="connsiteY9" fmla="*/ 1432214 h 1595872"/>
              <a:gd name="connsiteX10" fmla="*/ 902196 w 5668083"/>
              <a:gd name="connsiteY10" fmla="*/ 1359062 h 1595872"/>
              <a:gd name="connsiteX11" fmla="*/ 660794 w 5668083"/>
              <a:gd name="connsiteY11" fmla="*/ 1022563 h 1595872"/>
              <a:gd name="connsiteX12" fmla="*/ 470599 w 5668083"/>
              <a:gd name="connsiteY12" fmla="*/ 722640 h 1595872"/>
              <a:gd name="connsiteX13" fmla="*/ 229198 w 5668083"/>
              <a:gd name="connsiteY13" fmla="*/ 415401 h 1595872"/>
              <a:gd name="connsiteX14" fmla="*/ 75578 w 5668083"/>
              <a:gd name="connsiteY14" fmla="*/ 232521 h 1595872"/>
              <a:gd name="connsiteX15" fmla="*/ 581 w 5668083"/>
              <a:gd name="connsiteY15" fmla="*/ 0 h 1595872"/>
              <a:gd name="connsiteX0" fmla="*/ 5668083 w 5668083"/>
              <a:gd name="connsiteY0" fmla="*/ 312347 h 1595872"/>
              <a:gd name="connsiteX1" fmla="*/ 5258498 w 5668083"/>
              <a:gd name="connsiteY1" fmla="*/ 930148 h 1595872"/>
              <a:gd name="connsiteX2" fmla="*/ 1911694 w 5668083"/>
              <a:gd name="connsiteY2" fmla="*/ 1490736 h 1595872"/>
              <a:gd name="connsiteX3" fmla="*/ 1794650 w 5668083"/>
              <a:gd name="connsiteY3" fmla="*/ 1556573 h 1595872"/>
              <a:gd name="connsiteX4" fmla="*/ 1655662 w 5668083"/>
              <a:gd name="connsiteY4" fmla="*/ 1593149 h 1595872"/>
              <a:gd name="connsiteX5" fmla="*/ 1487412 w 5668083"/>
              <a:gd name="connsiteY5" fmla="*/ 1483421 h 1595872"/>
              <a:gd name="connsiteX6" fmla="*/ 1406945 w 5668083"/>
              <a:gd name="connsiteY6" fmla="*/ 1373693 h 1595872"/>
              <a:gd name="connsiteX7" fmla="*/ 1304532 w 5668083"/>
              <a:gd name="connsiteY7" fmla="*/ 1337117 h 1595872"/>
              <a:gd name="connsiteX8" fmla="*/ 1172858 w 5668083"/>
              <a:gd name="connsiteY8" fmla="*/ 1359062 h 1595872"/>
              <a:gd name="connsiteX9" fmla="*/ 1063130 w 5668083"/>
              <a:gd name="connsiteY9" fmla="*/ 1432214 h 1595872"/>
              <a:gd name="connsiteX10" fmla="*/ 902196 w 5668083"/>
              <a:gd name="connsiteY10" fmla="*/ 1359062 h 1595872"/>
              <a:gd name="connsiteX11" fmla="*/ 660794 w 5668083"/>
              <a:gd name="connsiteY11" fmla="*/ 1022563 h 1595872"/>
              <a:gd name="connsiteX12" fmla="*/ 470599 w 5668083"/>
              <a:gd name="connsiteY12" fmla="*/ 722640 h 1595872"/>
              <a:gd name="connsiteX13" fmla="*/ 229198 w 5668083"/>
              <a:gd name="connsiteY13" fmla="*/ 415401 h 1595872"/>
              <a:gd name="connsiteX14" fmla="*/ 75578 w 5668083"/>
              <a:gd name="connsiteY14" fmla="*/ 232521 h 1595872"/>
              <a:gd name="connsiteX15" fmla="*/ 581 w 5668083"/>
              <a:gd name="connsiteY15" fmla="*/ 0 h 1595872"/>
              <a:gd name="connsiteX0" fmla="*/ 5668083 w 5668083"/>
              <a:gd name="connsiteY0" fmla="*/ 312347 h 1595512"/>
              <a:gd name="connsiteX1" fmla="*/ 5258498 w 5668083"/>
              <a:gd name="connsiteY1" fmla="*/ 930148 h 1595512"/>
              <a:gd name="connsiteX2" fmla="*/ 4554226 w 5668083"/>
              <a:gd name="connsiteY2" fmla="*/ 1531177 h 1595512"/>
              <a:gd name="connsiteX3" fmla="*/ 1794650 w 5668083"/>
              <a:gd name="connsiteY3" fmla="*/ 1556573 h 1595512"/>
              <a:gd name="connsiteX4" fmla="*/ 1655662 w 5668083"/>
              <a:gd name="connsiteY4" fmla="*/ 1593149 h 1595512"/>
              <a:gd name="connsiteX5" fmla="*/ 1487412 w 5668083"/>
              <a:gd name="connsiteY5" fmla="*/ 1483421 h 1595512"/>
              <a:gd name="connsiteX6" fmla="*/ 1406945 w 5668083"/>
              <a:gd name="connsiteY6" fmla="*/ 1373693 h 1595512"/>
              <a:gd name="connsiteX7" fmla="*/ 1304532 w 5668083"/>
              <a:gd name="connsiteY7" fmla="*/ 1337117 h 1595512"/>
              <a:gd name="connsiteX8" fmla="*/ 1172858 w 5668083"/>
              <a:gd name="connsiteY8" fmla="*/ 1359062 h 1595512"/>
              <a:gd name="connsiteX9" fmla="*/ 1063130 w 5668083"/>
              <a:gd name="connsiteY9" fmla="*/ 1432214 h 1595512"/>
              <a:gd name="connsiteX10" fmla="*/ 902196 w 5668083"/>
              <a:gd name="connsiteY10" fmla="*/ 1359062 h 1595512"/>
              <a:gd name="connsiteX11" fmla="*/ 660794 w 5668083"/>
              <a:gd name="connsiteY11" fmla="*/ 1022563 h 1595512"/>
              <a:gd name="connsiteX12" fmla="*/ 470599 w 5668083"/>
              <a:gd name="connsiteY12" fmla="*/ 722640 h 1595512"/>
              <a:gd name="connsiteX13" fmla="*/ 229198 w 5668083"/>
              <a:gd name="connsiteY13" fmla="*/ 415401 h 1595512"/>
              <a:gd name="connsiteX14" fmla="*/ 75578 w 5668083"/>
              <a:gd name="connsiteY14" fmla="*/ 232521 h 1595512"/>
              <a:gd name="connsiteX15" fmla="*/ 581 w 5668083"/>
              <a:gd name="connsiteY15" fmla="*/ 0 h 1595512"/>
              <a:gd name="connsiteX0" fmla="*/ 5668083 w 5668083"/>
              <a:gd name="connsiteY0" fmla="*/ 312347 h 1595512"/>
              <a:gd name="connsiteX1" fmla="*/ 5124274 w 5668083"/>
              <a:gd name="connsiteY1" fmla="*/ 1041362 h 1595512"/>
              <a:gd name="connsiteX2" fmla="*/ 4554226 w 5668083"/>
              <a:gd name="connsiteY2" fmla="*/ 1531177 h 1595512"/>
              <a:gd name="connsiteX3" fmla="*/ 1794650 w 5668083"/>
              <a:gd name="connsiteY3" fmla="*/ 1556573 h 1595512"/>
              <a:gd name="connsiteX4" fmla="*/ 1655662 w 5668083"/>
              <a:gd name="connsiteY4" fmla="*/ 1593149 h 1595512"/>
              <a:gd name="connsiteX5" fmla="*/ 1487412 w 5668083"/>
              <a:gd name="connsiteY5" fmla="*/ 1483421 h 1595512"/>
              <a:gd name="connsiteX6" fmla="*/ 1406945 w 5668083"/>
              <a:gd name="connsiteY6" fmla="*/ 1373693 h 1595512"/>
              <a:gd name="connsiteX7" fmla="*/ 1304532 w 5668083"/>
              <a:gd name="connsiteY7" fmla="*/ 1337117 h 1595512"/>
              <a:gd name="connsiteX8" fmla="*/ 1172858 w 5668083"/>
              <a:gd name="connsiteY8" fmla="*/ 1359062 h 1595512"/>
              <a:gd name="connsiteX9" fmla="*/ 1063130 w 5668083"/>
              <a:gd name="connsiteY9" fmla="*/ 1432214 h 1595512"/>
              <a:gd name="connsiteX10" fmla="*/ 902196 w 5668083"/>
              <a:gd name="connsiteY10" fmla="*/ 1359062 h 1595512"/>
              <a:gd name="connsiteX11" fmla="*/ 660794 w 5668083"/>
              <a:gd name="connsiteY11" fmla="*/ 1022563 h 1595512"/>
              <a:gd name="connsiteX12" fmla="*/ 470599 w 5668083"/>
              <a:gd name="connsiteY12" fmla="*/ 722640 h 1595512"/>
              <a:gd name="connsiteX13" fmla="*/ 229198 w 5668083"/>
              <a:gd name="connsiteY13" fmla="*/ 415401 h 1595512"/>
              <a:gd name="connsiteX14" fmla="*/ 75578 w 5668083"/>
              <a:gd name="connsiteY14" fmla="*/ 232521 h 1595512"/>
              <a:gd name="connsiteX15" fmla="*/ 581 w 5668083"/>
              <a:gd name="connsiteY15" fmla="*/ 0 h 1595512"/>
              <a:gd name="connsiteX0" fmla="*/ 5668083 w 5668083"/>
              <a:gd name="connsiteY0" fmla="*/ 312347 h 1829960"/>
              <a:gd name="connsiteX1" fmla="*/ 5124274 w 5668083"/>
              <a:gd name="connsiteY1" fmla="*/ 1041362 h 1829960"/>
              <a:gd name="connsiteX2" fmla="*/ 4554226 w 5668083"/>
              <a:gd name="connsiteY2" fmla="*/ 1531177 h 1829960"/>
              <a:gd name="connsiteX3" fmla="*/ 4403626 w 5668083"/>
              <a:gd name="connsiteY3" fmla="*/ 1829553 h 1829960"/>
              <a:gd name="connsiteX4" fmla="*/ 1655662 w 5668083"/>
              <a:gd name="connsiteY4" fmla="*/ 1593149 h 1829960"/>
              <a:gd name="connsiteX5" fmla="*/ 1487412 w 5668083"/>
              <a:gd name="connsiteY5" fmla="*/ 1483421 h 1829960"/>
              <a:gd name="connsiteX6" fmla="*/ 1406945 w 5668083"/>
              <a:gd name="connsiteY6" fmla="*/ 1373693 h 1829960"/>
              <a:gd name="connsiteX7" fmla="*/ 1304532 w 5668083"/>
              <a:gd name="connsiteY7" fmla="*/ 1337117 h 1829960"/>
              <a:gd name="connsiteX8" fmla="*/ 1172858 w 5668083"/>
              <a:gd name="connsiteY8" fmla="*/ 1359062 h 1829960"/>
              <a:gd name="connsiteX9" fmla="*/ 1063130 w 5668083"/>
              <a:gd name="connsiteY9" fmla="*/ 1432214 h 1829960"/>
              <a:gd name="connsiteX10" fmla="*/ 902196 w 5668083"/>
              <a:gd name="connsiteY10" fmla="*/ 1359062 h 1829960"/>
              <a:gd name="connsiteX11" fmla="*/ 660794 w 5668083"/>
              <a:gd name="connsiteY11" fmla="*/ 1022563 h 1829960"/>
              <a:gd name="connsiteX12" fmla="*/ 470599 w 5668083"/>
              <a:gd name="connsiteY12" fmla="*/ 722640 h 1829960"/>
              <a:gd name="connsiteX13" fmla="*/ 229198 w 5668083"/>
              <a:gd name="connsiteY13" fmla="*/ 415401 h 1829960"/>
              <a:gd name="connsiteX14" fmla="*/ 75578 w 5668083"/>
              <a:gd name="connsiteY14" fmla="*/ 232521 h 1829960"/>
              <a:gd name="connsiteX15" fmla="*/ 581 w 5668083"/>
              <a:gd name="connsiteY15" fmla="*/ 0 h 1829960"/>
              <a:gd name="connsiteX0" fmla="*/ 5668083 w 5668083"/>
              <a:gd name="connsiteY0" fmla="*/ 312347 h 1829553"/>
              <a:gd name="connsiteX1" fmla="*/ 5124274 w 5668083"/>
              <a:gd name="connsiteY1" fmla="*/ 1041362 h 1829553"/>
              <a:gd name="connsiteX2" fmla="*/ 4696839 w 5668083"/>
              <a:gd name="connsiteY2" fmla="*/ 1591840 h 1829553"/>
              <a:gd name="connsiteX3" fmla="*/ 4403626 w 5668083"/>
              <a:gd name="connsiteY3" fmla="*/ 1829553 h 1829553"/>
              <a:gd name="connsiteX4" fmla="*/ 1655662 w 5668083"/>
              <a:gd name="connsiteY4" fmla="*/ 1593149 h 1829553"/>
              <a:gd name="connsiteX5" fmla="*/ 1487412 w 5668083"/>
              <a:gd name="connsiteY5" fmla="*/ 1483421 h 1829553"/>
              <a:gd name="connsiteX6" fmla="*/ 1406945 w 5668083"/>
              <a:gd name="connsiteY6" fmla="*/ 1373693 h 1829553"/>
              <a:gd name="connsiteX7" fmla="*/ 1304532 w 5668083"/>
              <a:gd name="connsiteY7" fmla="*/ 1337117 h 1829553"/>
              <a:gd name="connsiteX8" fmla="*/ 1172858 w 5668083"/>
              <a:gd name="connsiteY8" fmla="*/ 1359062 h 1829553"/>
              <a:gd name="connsiteX9" fmla="*/ 1063130 w 5668083"/>
              <a:gd name="connsiteY9" fmla="*/ 1432214 h 1829553"/>
              <a:gd name="connsiteX10" fmla="*/ 902196 w 5668083"/>
              <a:gd name="connsiteY10" fmla="*/ 1359062 h 1829553"/>
              <a:gd name="connsiteX11" fmla="*/ 660794 w 5668083"/>
              <a:gd name="connsiteY11" fmla="*/ 1022563 h 1829553"/>
              <a:gd name="connsiteX12" fmla="*/ 470599 w 5668083"/>
              <a:gd name="connsiteY12" fmla="*/ 722640 h 1829553"/>
              <a:gd name="connsiteX13" fmla="*/ 229198 w 5668083"/>
              <a:gd name="connsiteY13" fmla="*/ 415401 h 1829553"/>
              <a:gd name="connsiteX14" fmla="*/ 75578 w 5668083"/>
              <a:gd name="connsiteY14" fmla="*/ 232521 h 1829553"/>
              <a:gd name="connsiteX15" fmla="*/ 581 w 5668083"/>
              <a:gd name="connsiteY15" fmla="*/ 0 h 1829553"/>
              <a:gd name="connsiteX0" fmla="*/ 5668083 w 5668083"/>
              <a:gd name="connsiteY0" fmla="*/ 312347 h 1859884"/>
              <a:gd name="connsiteX1" fmla="*/ 5124274 w 5668083"/>
              <a:gd name="connsiteY1" fmla="*/ 1041362 h 1859884"/>
              <a:gd name="connsiteX2" fmla="*/ 4696839 w 5668083"/>
              <a:gd name="connsiteY2" fmla="*/ 1591840 h 1859884"/>
              <a:gd name="connsiteX3" fmla="*/ 4328125 w 5668083"/>
              <a:gd name="connsiteY3" fmla="*/ 1859884 h 1859884"/>
              <a:gd name="connsiteX4" fmla="*/ 1655662 w 5668083"/>
              <a:gd name="connsiteY4" fmla="*/ 1593149 h 1859884"/>
              <a:gd name="connsiteX5" fmla="*/ 1487412 w 5668083"/>
              <a:gd name="connsiteY5" fmla="*/ 1483421 h 1859884"/>
              <a:gd name="connsiteX6" fmla="*/ 1406945 w 5668083"/>
              <a:gd name="connsiteY6" fmla="*/ 1373693 h 1859884"/>
              <a:gd name="connsiteX7" fmla="*/ 1304532 w 5668083"/>
              <a:gd name="connsiteY7" fmla="*/ 1337117 h 1859884"/>
              <a:gd name="connsiteX8" fmla="*/ 1172858 w 5668083"/>
              <a:gd name="connsiteY8" fmla="*/ 1359062 h 1859884"/>
              <a:gd name="connsiteX9" fmla="*/ 1063130 w 5668083"/>
              <a:gd name="connsiteY9" fmla="*/ 1432214 h 1859884"/>
              <a:gd name="connsiteX10" fmla="*/ 902196 w 5668083"/>
              <a:gd name="connsiteY10" fmla="*/ 1359062 h 1859884"/>
              <a:gd name="connsiteX11" fmla="*/ 660794 w 5668083"/>
              <a:gd name="connsiteY11" fmla="*/ 1022563 h 1859884"/>
              <a:gd name="connsiteX12" fmla="*/ 470599 w 5668083"/>
              <a:gd name="connsiteY12" fmla="*/ 722640 h 1859884"/>
              <a:gd name="connsiteX13" fmla="*/ 229198 w 5668083"/>
              <a:gd name="connsiteY13" fmla="*/ 415401 h 1859884"/>
              <a:gd name="connsiteX14" fmla="*/ 75578 w 5668083"/>
              <a:gd name="connsiteY14" fmla="*/ 232521 h 1859884"/>
              <a:gd name="connsiteX15" fmla="*/ 581 w 5668083"/>
              <a:gd name="connsiteY15" fmla="*/ 0 h 1859884"/>
              <a:gd name="connsiteX0" fmla="*/ 5668083 w 5668083"/>
              <a:gd name="connsiteY0" fmla="*/ 312347 h 1860215"/>
              <a:gd name="connsiteX1" fmla="*/ 5124274 w 5668083"/>
              <a:gd name="connsiteY1" fmla="*/ 1041362 h 1860215"/>
              <a:gd name="connsiteX2" fmla="*/ 4696839 w 5668083"/>
              <a:gd name="connsiteY2" fmla="*/ 1591840 h 1860215"/>
              <a:gd name="connsiteX3" fmla="*/ 4328125 w 5668083"/>
              <a:gd name="connsiteY3" fmla="*/ 1859884 h 1860215"/>
              <a:gd name="connsiteX4" fmla="*/ 3509629 w 5668083"/>
              <a:gd name="connsiteY4" fmla="*/ 1643701 h 1860215"/>
              <a:gd name="connsiteX5" fmla="*/ 1487412 w 5668083"/>
              <a:gd name="connsiteY5" fmla="*/ 1483421 h 1860215"/>
              <a:gd name="connsiteX6" fmla="*/ 1406945 w 5668083"/>
              <a:gd name="connsiteY6" fmla="*/ 1373693 h 1860215"/>
              <a:gd name="connsiteX7" fmla="*/ 1304532 w 5668083"/>
              <a:gd name="connsiteY7" fmla="*/ 1337117 h 1860215"/>
              <a:gd name="connsiteX8" fmla="*/ 1172858 w 5668083"/>
              <a:gd name="connsiteY8" fmla="*/ 1359062 h 1860215"/>
              <a:gd name="connsiteX9" fmla="*/ 1063130 w 5668083"/>
              <a:gd name="connsiteY9" fmla="*/ 1432214 h 1860215"/>
              <a:gd name="connsiteX10" fmla="*/ 902196 w 5668083"/>
              <a:gd name="connsiteY10" fmla="*/ 1359062 h 1860215"/>
              <a:gd name="connsiteX11" fmla="*/ 660794 w 5668083"/>
              <a:gd name="connsiteY11" fmla="*/ 1022563 h 1860215"/>
              <a:gd name="connsiteX12" fmla="*/ 470599 w 5668083"/>
              <a:gd name="connsiteY12" fmla="*/ 722640 h 1860215"/>
              <a:gd name="connsiteX13" fmla="*/ 229198 w 5668083"/>
              <a:gd name="connsiteY13" fmla="*/ 415401 h 1860215"/>
              <a:gd name="connsiteX14" fmla="*/ 75578 w 5668083"/>
              <a:gd name="connsiteY14" fmla="*/ 232521 h 1860215"/>
              <a:gd name="connsiteX15" fmla="*/ 581 w 5668083"/>
              <a:gd name="connsiteY15" fmla="*/ 0 h 1860215"/>
              <a:gd name="connsiteX0" fmla="*/ 5668083 w 5668083"/>
              <a:gd name="connsiteY0" fmla="*/ 312347 h 1860152"/>
              <a:gd name="connsiteX1" fmla="*/ 5124274 w 5668083"/>
              <a:gd name="connsiteY1" fmla="*/ 1041362 h 1860152"/>
              <a:gd name="connsiteX2" fmla="*/ 4696839 w 5668083"/>
              <a:gd name="connsiteY2" fmla="*/ 1591840 h 1860152"/>
              <a:gd name="connsiteX3" fmla="*/ 4328125 w 5668083"/>
              <a:gd name="connsiteY3" fmla="*/ 1859884 h 1860152"/>
              <a:gd name="connsiteX4" fmla="*/ 3509629 w 5668083"/>
              <a:gd name="connsiteY4" fmla="*/ 1643701 h 1860152"/>
              <a:gd name="connsiteX5" fmla="*/ 2594759 w 5668083"/>
              <a:gd name="connsiteY5" fmla="*/ 1726069 h 1860152"/>
              <a:gd name="connsiteX6" fmla="*/ 1406945 w 5668083"/>
              <a:gd name="connsiteY6" fmla="*/ 1373693 h 1860152"/>
              <a:gd name="connsiteX7" fmla="*/ 1304532 w 5668083"/>
              <a:gd name="connsiteY7" fmla="*/ 1337117 h 1860152"/>
              <a:gd name="connsiteX8" fmla="*/ 1172858 w 5668083"/>
              <a:gd name="connsiteY8" fmla="*/ 1359062 h 1860152"/>
              <a:gd name="connsiteX9" fmla="*/ 1063130 w 5668083"/>
              <a:gd name="connsiteY9" fmla="*/ 1432214 h 1860152"/>
              <a:gd name="connsiteX10" fmla="*/ 902196 w 5668083"/>
              <a:gd name="connsiteY10" fmla="*/ 1359062 h 1860152"/>
              <a:gd name="connsiteX11" fmla="*/ 660794 w 5668083"/>
              <a:gd name="connsiteY11" fmla="*/ 1022563 h 1860152"/>
              <a:gd name="connsiteX12" fmla="*/ 470599 w 5668083"/>
              <a:gd name="connsiteY12" fmla="*/ 722640 h 1860152"/>
              <a:gd name="connsiteX13" fmla="*/ 229198 w 5668083"/>
              <a:gd name="connsiteY13" fmla="*/ 415401 h 1860152"/>
              <a:gd name="connsiteX14" fmla="*/ 75578 w 5668083"/>
              <a:gd name="connsiteY14" fmla="*/ 232521 h 1860152"/>
              <a:gd name="connsiteX15" fmla="*/ 581 w 5668083"/>
              <a:gd name="connsiteY15" fmla="*/ 0 h 1860152"/>
              <a:gd name="connsiteX0" fmla="*/ 5575804 w 5575804"/>
              <a:gd name="connsiteY0" fmla="*/ 261795 h 1860152"/>
              <a:gd name="connsiteX1" fmla="*/ 5124274 w 5575804"/>
              <a:gd name="connsiteY1" fmla="*/ 1041362 h 1860152"/>
              <a:gd name="connsiteX2" fmla="*/ 4696839 w 5575804"/>
              <a:gd name="connsiteY2" fmla="*/ 1591840 h 1860152"/>
              <a:gd name="connsiteX3" fmla="*/ 4328125 w 5575804"/>
              <a:gd name="connsiteY3" fmla="*/ 1859884 h 1860152"/>
              <a:gd name="connsiteX4" fmla="*/ 3509629 w 5575804"/>
              <a:gd name="connsiteY4" fmla="*/ 1643701 h 1860152"/>
              <a:gd name="connsiteX5" fmla="*/ 2594759 w 5575804"/>
              <a:gd name="connsiteY5" fmla="*/ 1726069 h 1860152"/>
              <a:gd name="connsiteX6" fmla="*/ 1406945 w 5575804"/>
              <a:gd name="connsiteY6" fmla="*/ 1373693 h 1860152"/>
              <a:gd name="connsiteX7" fmla="*/ 1304532 w 5575804"/>
              <a:gd name="connsiteY7" fmla="*/ 1337117 h 1860152"/>
              <a:gd name="connsiteX8" fmla="*/ 1172858 w 5575804"/>
              <a:gd name="connsiteY8" fmla="*/ 1359062 h 1860152"/>
              <a:gd name="connsiteX9" fmla="*/ 1063130 w 5575804"/>
              <a:gd name="connsiteY9" fmla="*/ 1432214 h 1860152"/>
              <a:gd name="connsiteX10" fmla="*/ 902196 w 5575804"/>
              <a:gd name="connsiteY10" fmla="*/ 1359062 h 1860152"/>
              <a:gd name="connsiteX11" fmla="*/ 660794 w 5575804"/>
              <a:gd name="connsiteY11" fmla="*/ 1022563 h 1860152"/>
              <a:gd name="connsiteX12" fmla="*/ 470599 w 5575804"/>
              <a:gd name="connsiteY12" fmla="*/ 722640 h 1860152"/>
              <a:gd name="connsiteX13" fmla="*/ 229198 w 5575804"/>
              <a:gd name="connsiteY13" fmla="*/ 415401 h 1860152"/>
              <a:gd name="connsiteX14" fmla="*/ 75578 w 5575804"/>
              <a:gd name="connsiteY14" fmla="*/ 232521 h 1860152"/>
              <a:gd name="connsiteX15" fmla="*/ 581 w 5575804"/>
              <a:gd name="connsiteY15" fmla="*/ 0 h 1860152"/>
              <a:gd name="connsiteX0" fmla="*/ 5559259 w 5559259"/>
              <a:gd name="connsiteY0" fmla="*/ 120251 h 1718608"/>
              <a:gd name="connsiteX1" fmla="*/ 5107729 w 5559259"/>
              <a:gd name="connsiteY1" fmla="*/ 899818 h 1718608"/>
              <a:gd name="connsiteX2" fmla="*/ 4680294 w 5559259"/>
              <a:gd name="connsiteY2" fmla="*/ 1450296 h 1718608"/>
              <a:gd name="connsiteX3" fmla="*/ 4311580 w 5559259"/>
              <a:gd name="connsiteY3" fmla="*/ 1718340 h 1718608"/>
              <a:gd name="connsiteX4" fmla="*/ 3493084 w 5559259"/>
              <a:gd name="connsiteY4" fmla="*/ 1502157 h 1718608"/>
              <a:gd name="connsiteX5" fmla="*/ 2578214 w 5559259"/>
              <a:gd name="connsiteY5" fmla="*/ 1584525 h 1718608"/>
              <a:gd name="connsiteX6" fmla="*/ 1390400 w 5559259"/>
              <a:gd name="connsiteY6" fmla="*/ 1232149 h 1718608"/>
              <a:gd name="connsiteX7" fmla="*/ 1287987 w 5559259"/>
              <a:gd name="connsiteY7" fmla="*/ 1195573 h 1718608"/>
              <a:gd name="connsiteX8" fmla="*/ 1156313 w 5559259"/>
              <a:gd name="connsiteY8" fmla="*/ 1217518 h 1718608"/>
              <a:gd name="connsiteX9" fmla="*/ 1046585 w 5559259"/>
              <a:gd name="connsiteY9" fmla="*/ 1290670 h 1718608"/>
              <a:gd name="connsiteX10" fmla="*/ 885651 w 5559259"/>
              <a:gd name="connsiteY10" fmla="*/ 1217518 h 1718608"/>
              <a:gd name="connsiteX11" fmla="*/ 644249 w 5559259"/>
              <a:gd name="connsiteY11" fmla="*/ 881019 h 1718608"/>
              <a:gd name="connsiteX12" fmla="*/ 454054 w 5559259"/>
              <a:gd name="connsiteY12" fmla="*/ 581096 h 1718608"/>
              <a:gd name="connsiteX13" fmla="*/ 212653 w 5559259"/>
              <a:gd name="connsiteY13" fmla="*/ 273857 h 1718608"/>
              <a:gd name="connsiteX14" fmla="*/ 59033 w 5559259"/>
              <a:gd name="connsiteY14" fmla="*/ 90977 h 1718608"/>
              <a:gd name="connsiteX15" fmla="*/ 814 w 5559259"/>
              <a:gd name="connsiteY15" fmla="*/ 0 h 1718608"/>
              <a:gd name="connsiteX0" fmla="*/ 5558919 w 5558919"/>
              <a:gd name="connsiteY0" fmla="*/ 120251 h 1718608"/>
              <a:gd name="connsiteX1" fmla="*/ 5107389 w 5558919"/>
              <a:gd name="connsiteY1" fmla="*/ 899818 h 1718608"/>
              <a:gd name="connsiteX2" fmla="*/ 4679954 w 5558919"/>
              <a:gd name="connsiteY2" fmla="*/ 1450296 h 1718608"/>
              <a:gd name="connsiteX3" fmla="*/ 4311240 w 5558919"/>
              <a:gd name="connsiteY3" fmla="*/ 1718340 h 1718608"/>
              <a:gd name="connsiteX4" fmla="*/ 3492744 w 5558919"/>
              <a:gd name="connsiteY4" fmla="*/ 1502157 h 1718608"/>
              <a:gd name="connsiteX5" fmla="*/ 2577874 w 5558919"/>
              <a:gd name="connsiteY5" fmla="*/ 1584525 h 1718608"/>
              <a:gd name="connsiteX6" fmla="*/ 1390060 w 5558919"/>
              <a:gd name="connsiteY6" fmla="*/ 1232149 h 1718608"/>
              <a:gd name="connsiteX7" fmla="*/ 1287647 w 5558919"/>
              <a:gd name="connsiteY7" fmla="*/ 1195573 h 1718608"/>
              <a:gd name="connsiteX8" fmla="*/ 1155973 w 5558919"/>
              <a:gd name="connsiteY8" fmla="*/ 1217518 h 1718608"/>
              <a:gd name="connsiteX9" fmla="*/ 1046245 w 5558919"/>
              <a:gd name="connsiteY9" fmla="*/ 1290670 h 1718608"/>
              <a:gd name="connsiteX10" fmla="*/ 885311 w 5558919"/>
              <a:gd name="connsiteY10" fmla="*/ 1217518 h 1718608"/>
              <a:gd name="connsiteX11" fmla="*/ 643909 w 5558919"/>
              <a:gd name="connsiteY11" fmla="*/ 881019 h 1718608"/>
              <a:gd name="connsiteX12" fmla="*/ 453714 w 5558919"/>
              <a:gd name="connsiteY12" fmla="*/ 581096 h 1718608"/>
              <a:gd name="connsiteX13" fmla="*/ 212313 w 5558919"/>
              <a:gd name="connsiteY13" fmla="*/ 273857 h 1718608"/>
              <a:gd name="connsiteX14" fmla="*/ 83860 w 5558919"/>
              <a:gd name="connsiteY14" fmla="*/ 202191 h 1718608"/>
              <a:gd name="connsiteX15" fmla="*/ 474 w 5558919"/>
              <a:gd name="connsiteY15" fmla="*/ 0 h 1718608"/>
              <a:gd name="connsiteX0" fmla="*/ 5558919 w 5558919"/>
              <a:gd name="connsiteY0" fmla="*/ 150582 h 1748939"/>
              <a:gd name="connsiteX1" fmla="*/ 5107389 w 5558919"/>
              <a:gd name="connsiteY1" fmla="*/ 930149 h 1748939"/>
              <a:gd name="connsiteX2" fmla="*/ 4679954 w 5558919"/>
              <a:gd name="connsiteY2" fmla="*/ 1480627 h 1748939"/>
              <a:gd name="connsiteX3" fmla="*/ 4311240 w 5558919"/>
              <a:gd name="connsiteY3" fmla="*/ 1748671 h 1748939"/>
              <a:gd name="connsiteX4" fmla="*/ 3492744 w 5558919"/>
              <a:gd name="connsiteY4" fmla="*/ 1532488 h 1748939"/>
              <a:gd name="connsiteX5" fmla="*/ 2577874 w 5558919"/>
              <a:gd name="connsiteY5" fmla="*/ 1614856 h 1748939"/>
              <a:gd name="connsiteX6" fmla="*/ 1390060 w 5558919"/>
              <a:gd name="connsiteY6" fmla="*/ 1262480 h 1748939"/>
              <a:gd name="connsiteX7" fmla="*/ 1287647 w 5558919"/>
              <a:gd name="connsiteY7" fmla="*/ 1225904 h 1748939"/>
              <a:gd name="connsiteX8" fmla="*/ 1155973 w 5558919"/>
              <a:gd name="connsiteY8" fmla="*/ 1247849 h 1748939"/>
              <a:gd name="connsiteX9" fmla="*/ 1046245 w 5558919"/>
              <a:gd name="connsiteY9" fmla="*/ 1321001 h 1748939"/>
              <a:gd name="connsiteX10" fmla="*/ 885311 w 5558919"/>
              <a:gd name="connsiteY10" fmla="*/ 1247849 h 1748939"/>
              <a:gd name="connsiteX11" fmla="*/ 643909 w 5558919"/>
              <a:gd name="connsiteY11" fmla="*/ 911350 h 1748939"/>
              <a:gd name="connsiteX12" fmla="*/ 453714 w 5558919"/>
              <a:gd name="connsiteY12" fmla="*/ 611427 h 1748939"/>
              <a:gd name="connsiteX13" fmla="*/ 212313 w 5558919"/>
              <a:gd name="connsiteY13" fmla="*/ 304188 h 1748939"/>
              <a:gd name="connsiteX14" fmla="*/ 83860 w 5558919"/>
              <a:gd name="connsiteY14" fmla="*/ 232522 h 1748939"/>
              <a:gd name="connsiteX15" fmla="*/ 474 w 5558919"/>
              <a:gd name="connsiteY15" fmla="*/ 0 h 1748939"/>
              <a:gd name="connsiteX0" fmla="*/ 5542586 w 5542586"/>
              <a:gd name="connsiteY0" fmla="*/ 315233 h 1913590"/>
              <a:gd name="connsiteX1" fmla="*/ 5091056 w 5542586"/>
              <a:gd name="connsiteY1" fmla="*/ 1094800 h 1913590"/>
              <a:gd name="connsiteX2" fmla="*/ 4663621 w 5542586"/>
              <a:gd name="connsiteY2" fmla="*/ 1645278 h 1913590"/>
              <a:gd name="connsiteX3" fmla="*/ 4294907 w 5542586"/>
              <a:gd name="connsiteY3" fmla="*/ 1913322 h 1913590"/>
              <a:gd name="connsiteX4" fmla="*/ 3476411 w 5542586"/>
              <a:gd name="connsiteY4" fmla="*/ 1697139 h 1913590"/>
              <a:gd name="connsiteX5" fmla="*/ 2561541 w 5542586"/>
              <a:gd name="connsiteY5" fmla="*/ 1779507 h 1913590"/>
              <a:gd name="connsiteX6" fmla="*/ 1373727 w 5542586"/>
              <a:gd name="connsiteY6" fmla="*/ 1427131 h 1913590"/>
              <a:gd name="connsiteX7" fmla="*/ 1271314 w 5542586"/>
              <a:gd name="connsiteY7" fmla="*/ 1390555 h 1913590"/>
              <a:gd name="connsiteX8" fmla="*/ 1139640 w 5542586"/>
              <a:gd name="connsiteY8" fmla="*/ 1412500 h 1913590"/>
              <a:gd name="connsiteX9" fmla="*/ 1029912 w 5542586"/>
              <a:gd name="connsiteY9" fmla="*/ 1485652 h 1913590"/>
              <a:gd name="connsiteX10" fmla="*/ 868978 w 5542586"/>
              <a:gd name="connsiteY10" fmla="*/ 1412500 h 1913590"/>
              <a:gd name="connsiteX11" fmla="*/ 627576 w 5542586"/>
              <a:gd name="connsiteY11" fmla="*/ 1076001 h 1913590"/>
              <a:gd name="connsiteX12" fmla="*/ 437381 w 5542586"/>
              <a:gd name="connsiteY12" fmla="*/ 776078 h 1913590"/>
              <a:gd name="connsiteX13" fmla="*/ 195980 w 5542586"/>
              <a:gd name="connsiteY13" fmla="*/ 468839 h 1913590"/>
              <a:gd name="connsiteX14" fmla="*/ 67527 w 5542586"/>
              <a:gd name="connsiteY14" fmla="*/ 397173 h 1913590"/>
              <a:gd name="connsiteX15" fmla="*/ 616 w 5542586"/>
              <a:gd name="connsiteY15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394322 w 5563181"/>
              <a:gd name="connsiteY6" fmla="*/ 1427131 h 1913590"/>
              <a:gd name="connsiteX7" fmla="*/ 1291909 w 5563181"/>
              <a:gd name="connsiteY7" fmla="*/ 1390555 h 1913590"/>
              <a:gd name="connsiteX8" fmla="*/ 1160235 w 5563181"/>
              <a:gd name="connsiteY8" fmla="*/ 1412500 h 1913590"/>
              <a:gd name="connsiteX9" fmla="*/ 1050507 w 5563181"/>
              <a:gd name="connsiteY9" fmla="*/ 1485652 h 1913590"/>
              <a:gd name="connsiteX10" fmla="*/ 889573 w 5563181"/>
              <a:gd name="connsiteY10" fmla="*/ 1412500 h 1913590"/>
              <a:gd name="connsiteX11" fmla="*/ 648171 w 5563181"/>
              <a:gd name="connsiteY11" fmla="*/ 1076001 h 1913590"/>
              <a:gd name="connsiteX12" fmla="*/ 457976 w 5563181"/>
              <a:gd name="connsiteY12" fmla="*/ 776078 h 1913590"/>
              <a:gd name="connsiteX13" fmla="*/ 216575 w 5563181"/>
              <a:gd name="connsiteY13" fmla="*/ 468839 h 1913590"/>
              <a:gd name="connsiteX14" fmla="*/ 13981 w 5563181"/>
              <a:gd name="connsiteY14" fmla="*/ 273684 h 1913590"/>
              <a:gd name="connsiteX15" fmla="*/ 21211 w 5563181"/>
              <a:gd name="connsiteY15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394322 w 5563181"/>
              <a:gd name="connsiteY6" fmla="*/ 1427131 h 1913590"/>
              <a:gd name="connsiteX7" fmla="*/ 1291909 w 5563181"/>
              <a:gd name="connsiteY7" fmla="*/ 1390555 h 1913590"/>
              <a:gd name="connsiteX8" fmla="*/ 1160235 w 5563181"/>
              <a:gd name="connsiteY8" fmla="*/ 1412500 h 1913590"/>
              <a:gd name="connsiteX9" fmla="*/ 1050507 w 5563181"/>
              <a:gd name="connsiteY9" fmla="*/ 1485652 h 1913590"/>
              <a:gd name="connsiteX10" fmla="*/ 864860 w 5563181"/>
              <a:gd name="connsiteY10" fmla="*/ 1508547 h 1913590"/>
              <a:gd name="connsiteX11" fmla="*/ 648171 w 5563181"/>
              <a:gd name="connsiteY11" fmla="*/ 1076001 h 1913590"/>
              <a:gd name="connsiteX12" fmla="*/ 457976 w 5563181"/>
              <a:gd name="connsiteY12" fmla="*/ 776078 h 1913590"/>
              <a:gd name="connsiteX13" fmla="*/ 216575 w 5563181"/>
              <a:gd name="connsiteY13" fmla="*/ 468839 h 1913590"/>
              <a:gd name="connsiteX14" fmla="*/ 13981 w 5563181"/>
              <a:gd name="connsiteY14" fmla="*/ 273684 h 1913590"/>
              <a:gd name="connsiteX15" fmla="*/ 21211 w 5563181"/>
              <a:gd name="connsiteY15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394322 w 5563181"/>
              <a:gd name="connsiteY6" fmla="*/ 1427131 h 1913590"/>
              <a:gd name="connsiteX7" fmla="*/ 1291909 w 5563181"/>
              <a:gd name="connsiteY7" fmla="*/ 1390555 h 1913590"/>
              <a:gd name="connsiteX8" fmla="*/ 1160235 w 5563181"/>
              <a:gd name="connsiteY8" fmla="*/ 1412500 h 1913590"/>
              <a:gd name="connsiteX9" fmla="*/ 1017556 w 5563181"/>
              <a:gd name="connsiteY9" fmla="*/ 1650303 h 1913590"/>
              <a:gd name="connsiteX10" fmla="*/ 864860 w 5563181"/>
              <a:gd name="connsiteY10" fmla="*/ 1508547 h 1913590"/>
              <a:gd name="connsiteX11" fmla="*/ 648171 w 5563181"/>
              <a:gd name="connsiteY11" fmla="*/ 1076001 h 1913590"/>
              <a:gd name="connsiteX12" fmla="*/ 457976 w 5563181"/>
              <a:gd name="connsiteY12" fmla="*/ 776078 h 1913590"/>
              <a:gd name="connsiteX13" fmla="*/ 216575 w 5563181"/>
              <a:gd name="connsiteY13" fmla="*/ 468839 h 1913590"/>
              <a:gd name="connsiteX14" fmla="*/ 13981 w 5563181"/>
              <a:gd name="connsiteY14" fmla="*/ 273684 h 1913590"/>
              <a:gd name="connsiteX15" fmla="*/ 21211 w 5563181"/>
              <a:gd name="connsiteY15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394322 w 5563181"/>
              <a:gd name="connsiteY6" fmla="*/ 1427131 h 1913590"/>
              <a:gd name="connsiteX7" fmla="*/ 1291909 w 5563181"/>
              <a:gd name="connsiteY7" fmla="*/ 1390555 h 1913590"/>
              <a:gd name="connsiteX8" fmla="*/ 1275564 w 5563181"/>
              <a:gd name="connsiteY8" fmla="*/ 1590872 h 1913590"/>
              <a:gd name="connsiteX9" fmla="*/ 1017556 w 5563181"/>
              <a:gd name="connsiteY9" fmla="*/ 1650303 h 1913590"/>
              <a:gd name="connsiteX10" fmla="*/ 864860 w 5563181"/>
              <a:gd name="connsiteY10" fmla="*/ 1508547 h 1913590"/>
              <a:gd name="connsiteX11" fmla="*/ 648171 w 5563181"/>
              <a:gd name="connsiteY11" fmla="*/ 1076001 h 1913590"/>
              <a:gd name="connsiteX12" fmla="*/ 457976 w 5563181"/>
              <a:gd name="connsiteY12" fmla="*/ 776078 h 1913590"/>
              <a:gd name="connsiteX13" fmla="*/ 216575 w 5563181"/>
              <a:gd name="connsiteY13" fmla="*/ 468839 h 1913590"/>
              <a:gd name="connsiteX14" fmla="*/ 13981 w 5563181"/>
              <a:gd name="connsiteY14" fmla="*/ 273684 h 1913590"/>
              <a:gd name="connsiteX15" fmla="*/ 21211 w 5563181"/>
              <a:gd name="connsiteY15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394322 w 5563181"/>
              <a:gd name="connsiteY6" fmla="*/ 1427131 h 1913590"/>
              <a:gd name="connsiteX7" fmla="*/ 1275564 w 5563181"/>
              <a:gd name="connsiteY7" fmla="*/ 1590872 h 1913590"/>
              <a:gd name="connsiteX8" fmla="*/ 1017556 w 5563181"/>
              <a:gd name="connsiteY8" fmla="*/ 1650303 h 1913590"/>
              <a:gd name="connsiteX9" fmla="*/ 864860 w 5563181"/>
              <a:gd name="connsiteY9" fmla="*/ 1508547 h 1913590"/>
              <a:gd name="connsiteX10" fmla="*/ 648171 w 5563181"/>
              <a:gd name="connsiteY10" fmla="*/ 1076001 h 1913590"/>
              <a:gd name="connsiteX11" fmla="*/ 457976 w 5563181"/>
              <a:gd name="connsiteY11" fmla="*/ 776078 h 1913590"/>
              <a:gd name="connsiteX12" fmla="*/ 216575 w 5563181"/>
              <a:gd name="connsiteY12" fmla="*/ 468839 h 1913590"/>
              <a:gd name="connsiteX13" fmla="*/ 13981 w 5563181"/>
              <a:gd name="connsiteY13" fmla="*/ 273684 h 1913590"/>
              <a:gd name="connsiteX14" fmla="*/ 21211 w 5563181"/>
              <a:gd name="connsiteY14" fmla="*/ 0 h 1913590"/>
              <a:gd name="connsiteX0" fmla="*/ 5563181 w 5563181"/>
              <a:gd name="connsiteY0" fmla="*/ 315233 h 1913590"/>
              <a:gd name="connsiteX1" fmla="*/ 5111651 w 5563181"/>
              <a:gd name="connsiteY1" fmla="*/ 1094800 h 1913590"/>
              <a:gd name="connsiteX2" fmla="*/ 4684216 w 5563181"/>
              <a:gd name="connsiteY2" fmla="*/ 1645278 h 1913590"/>
              <a:gd name="connsiteX3" fmla="*/ 4315502 w 5563181"/>
              <a:gd name="connsiteY3" fmla="*/ 1913322 h 1913590"/>
              <a:gd name="connsiteX4" fmla="*/ 3497006 w 5563181"/>
              <a:gd name="connsiteY4" fmla="*/ 1697139 h 1913590"/>
              <a:gd name="connsiteX5" fmla="*/ 2582136 w 5563181"/>
              <a:gd name="connsiteY5" fmla="*/ 1779507 h 1913590"/>
              <a:gd name="connsiteX6" fmla="*/ 1740312 w 5563181"/>
              <a:gd name="connsiteY6" fmla="*/ 1632945 h 1913590"/>
              <a:gd name="connsiteX7" fmla="*/ 1275564 w 5563181"/>
              <a:gd name="connsiteY7" fmla="*/ 1590872 h 1913590"/>
              <a:gd name="connsiteX8" fmla="*/ 1017556 w 5563181"/>
              <a:gd name="connsiteY8" fmla="*/ 1650303 h 1913590"/>
              <a:gd name="connsiteX9" fmla="*/ 864860 w 5563181"/>
              <a:gd name="connsiteY9" fmla="*/ 1508547 h 1913590"/>
              <a:gd name="connsiteX10" fmla="*/ 648171 w 5563181"/>
              <a:gd name="connsiteY10" fmla="*/ 1076001 h 1913590"/>
              <a:gd name="connsiteX11" fmla="*/ 457976 w 5563181"/>
              <a:gd name="connsiteY11" fmla="*/ 776078 h 1913590"/>
              <a:gd name="connsiteX12" fmla="*/ 216575 w 5563181"/>
              <a:gd name="connsiteY12" fmla="*/ 468839 h 1913590"/>
              <a:gd name="connsiteX13" fmla="*/ 13981 w 5563181"/>
              <a:gd name="connsiteY13" fmla="*/ 273684 h 1913590"/>
              <a:gd name="connsiteX14" fmla="*/ 21211 w 5563181"/>
              <a:gd name="connsiteY14" fmla="*/ 0 h 1913590"/>
              <a:gd name="connsiteX0" fmla="*/ 5563181 w 5563181"/>
              <a:gd name="connsiteY0" fmla="*/ 315233 h 1913567"/>
              <a:gd name="connsiteX1" fmla="*/ 5111651 w 5563181"/>
              <a:gd name="connsiteY1" fmla="*/ 1094800 h 1913567"/>
              <a:gd name="connsiteX2" fmla="*/ 4684216 w 5563181"/>
              <a:gd name="connsiteY2" fmla="*/ 1645278 h 1913567"/>
              <a:gd name="connsiteX3" fmla="*/ 4315502 w 5563181"/>
              <a:gd name="connsiteY3" fmla="*/ 1913322 h 1913567"/>
              <a:gd name="connsiteX4" fmla="*/ 3497006 w 5563181"/>
              <a:gd name="connsiteY4" fmla="*/ 1697139 h 1913567"/>
              <a:gd name="connsiteX5" fmla="*/ 2590374 w 5563181"/>
              <a:gd name="connsiteY5" fmla="*/ 1902995 h 1913567"/>
              <a:gd name="connsiteX6" fmla="*/ 1740312 w 5563181"/>
              <a:gd name="connsiteY6" fmla="*/ 1632945 h 1913567"/>
              <a:gd name="connsiteX7" fmla="*/ 1275564 w 5563181"/>
              <a:gd name="connsiteY7" fmla="*/ 1590872 h 1913567"/>
              <a:gd name="connsiteX8" fmla="*/ 1017556 w 5563181"/>
              <a:gd name="connsiteY8" fmla="*/ 1650303 h 1913567"/>
              <a:gd name="connsiteX9" fmla="*/ 864860 w 5563181"/>
              <a:gd name="connsiteY9" fmla="*/ 1508547 h 1913567"/>
              <a:gd name="connsiteX10" fmla="*/ 648171 w 5563181"/>
              <a:gd name="connsiteY10" fmla="*/ 1076001 h 1913567"/>
              <a:gd name="connsiteX11" fmla="*/ 457976 w 5563181"/>
              <a:gd name="connsiteY11" fmla="*/ 776078 h 1913567"/>
              <a:gd name="connsiteX12" fmla="*/ 216575 w 5563181"/>
              <a:gd name="connsiteY12" fmla="*/ 468839 h 1913567"/>
              <a:gd name="connsiteX13" fmla="*/ 13981 w 5563181"/>
              <a:gd name="connsiteY13" fmla="*/ 273684 h 1913567"/>
              <a:gd name="connsiteX14" fmla="*/ 21211 w 5563181"/>
              <a:gd name="connsiteY14" fmla="*/ 0 h 1913567"/>
              <a:gd name="connsiteX0" fmla="*/ 5563181 w 5563181"/>
              <a:gd name="connsiteY0" fmla="*/ 315233 h 1913948"/>
              <a:gd name="connsiteX1" fmla="*/ 5111651 w 5563181"/>
              <a:gd name="connsiteY1" fmla="*/ 1094800 h 1913948"/>
              <a:gd name="connsiteX2" fmla="*/ 4684216 w 5563181"/>
              <a:gd name="connsiteY2" fmla="*/ 1645278 h 1913948"/>
              <a:gd name="connsiteX3" fmla="*/ 4315502 w 5563181"/>
              <a:gd name="connsiteY3" fmla="*/ 1913322 h 1913948"/>
              <a:gd name="connsiteX4" fmla="*/ 3142779 w 5563181"/>
              <a:gd name="connsiteY4" fmla="*/ 1724582 h 1913948"/>
              <a:gd name="connsiteX5" fmla="*/ 2590374 w 5563181"/>
              <a:gd name="connsiteY5" fmla="*/ 1902995 h 1913948"/>
              <a:gd name="connsiteX6" fmla="*/ 1740312 w 5563181"/>
              <a:gd name="connsiteY6" fmla="*/ 1632945 h 1913948"/>
              <a:gd name="connsiteX7" fmla="*/ 1275564 w 5563181"/>
              <a:gd name="connsiteY7" fmla="*/ 1590872 h 1913948"/>
              <a:gd name="connsiteX8" fmla="*/ 1017556 w 5563181"/>
              <a:gd name="connsiteY8" fmla="*/ 1650303 h 1913948"/>
              <a:gd name="connsiteX9" fmla="*/ 864860 w 5563181"/>
              <a:gd name="connsiteY9" fmla="*/ 1508547 h 1913948"/>
              <a:gd name="connsiteX10" fmla="*/ 648171 w 5563181"/>
              <a:gd name="connsiteY10" fmla="*/ 1076001 h 1913948"/>
              <a:gd name="connsiteX11" fmla="*/ 457976 w 5563181"/>
              <a:gd name="connsiteY11" fmla="*/ 776078 h 1913948"/>
              <a:gd name="connsiteX12" fmla="*/ 216575 w 5563181"/>
              <a:gd name="connsiteY12" fmla="*/ 468839 h 1913948"/>
              <a:gd name="connsiteX13" fmla="*/ 13981 w 5563181"/>
              <a:gd name="connsiteY13" fmla="*/ 273684 h 1913948"/>
              <a:gd name="connsiteX14" fmla="*/ 21211 w 5563181"/>
              <a:gd name="connsiteY14" fmla="*/ 0 h 1913948"/>
              <a:gd name="connsiteX0" fmla="*/ 5563181 w 5563181"/>
              <a:gd name="connsiteY0" fmla="*/ 315233 h 1913948"/>
              <a:gd name="connsiteX1" fmla="*/ 5144602 w 5563181"/>
              <a:gd name="connsiteY1" fmla="*/ 1135963 h 1913948"/>
              <a:gd name="connsiteX2" fmla="*/ 4684216 w 5563181"/>
              <a:gd name="connsiteY2" fmla="*/ 1645278 h 1913948"/>
              <a:gd name="connsiteX3" fmla="*/ 4315502 w 5563181"/>
              <a:gd name="connsiteY3" fmla="*/ 1913322 h 1913948"/>
              <a:gd name="connsiteX4" fmla="*/ 3142779 w 5563181"/>
              <a:gd name="connsiteY4" fmla="*/ 1724582 h 1913948"/>
              <a:gd name="connsiteX5" fmla="*/ 2590374 w 5563181"/>
              <a:gd name="connsiteY5" fmla="*/ 1902995 h 1913948"/>
              <a:gd name="connsiteX6" fmla="*/ 1740312 w 5563181"/>
              <a:gd name="connsiteY6" fmla="*/ 1632945 h 1913948"/>
              <a:gd name="connsiteX7" fmla="*/ 1275564 w 5563181"/>
              <a:gd name="connsiteY7" fmla="*/ 1590872 h 1913948"/>
              <a:gd name="connsiteX8" fmla="*/ 1017556 w 5563181"/>
              <a:gd name="connsiteY8" fmla="*/ 1650303 h 1913948"/>
              <a:gd name="connsiteX9" fmla="*/ 864860 w 5563181"/>
              <a:gd name="connsiteY9" fmla="*/ 1508547 h 1913948"/>
              <a:gd name="connsiteX10" fmla="*/ 648171 w 5563181"/>
              <a:gd name="connsiteY10" fmla="*/ 1076001 h 1913948"/>
              <a:gd name="connsiteX11" fmla="*/ 457976 w 5563181"/>
              <a:gd name="connsiteY11" fmla="*/ 776078 h 1913948"/>
              <a:gd name="connsiteX12" fmla="*/ 216575 w 5563181"/>
              <a:gd name="connsiteY12" fmla="*/ 468839 h 1913948"/>
              <a:gd name="connsiteX13" fmla="*/ 13981 w 5563181"/>
              <a:gd name="connsiteY13" fmla="*/ 273684 h 1913948"/>
              <a:gd name="connsiteX14" fmla="*/ 21211 w 5563181"/>
              <a:gd name="connsiteY14" fmla="*/ 0 h 191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63181" h="1913948">
                <a:moveTo>
                  <a:pt x="5563181" y="315233"/>
                </a:moveTo>
                <a:cubicBezTo>
                  <a:pt x="5426653" y="521167"/>
                  <a:pt x="5291096" y="914289"/>
                  <a:pt x="5144602" y="1135963"/>
                </a:cubicBezTo>
                <a:cubicBezTo>
                  <a:pt x="4998108" y="1357637"/>
                  <a:pt x="4822399" y="1515718"/>
                  <a:pt x="4684216" y="1645278"/>
                </a:cubicBezTo>
                <a:cubicBezTo>
                  <a:pt x="4546033" y="1774838"/>
                  <a:pt x="4572408" y="1900105"/>
                  <a:pt x="4315502" y="1913322"/>
                </a:cubicBezTo>
                <a:cubicBezTo>
                  <a:pt x="4058596" y="1926539"/>
                  <a:pt x="3430300" y="1726303"/>
                  <a:pt x="3142779" y="1724582"/>
                </a:cubicBezTo>
                <a:cubicBezTo>
                  <a:pt x="2855258" y="1722861"/>
                  <a:pt x="2824118" y="1918268"/>
                  <a:pt x="2590374" y="1902995"/>
                </a:cubicBezTo>
                <a:cubicBezTo>
                  <a:pt x="2356630" y="1887722"/>
                  <a:pt x="1959447" y="1684965"/>
                  <a:pt x="1740312" y="1632945"/>
                </a:cubicBezTo>
                <a:cubicBezTo>
                  <a:pt x="1521177" y="1580925"/>
                  <a:pt x="1396023" y="1587979"/>
                  <a:pt x="1275564" y="1590872"/>
                </a:cubicBezTo>
                <a:cubicBezTo>
                  <a:pt x="1155105" y="1593765"/>
                  <a:pt x="1086006" y="1664024"/>
                  <a:pt x="1017556" y="1650303"/>
                </a:cubicBezTo>
                <a:cubicBezTo>
                  <a:pt x="949106" y="1636582"/>
                  <a:pt x="926424" y="1604264"/>
                  <a:pt x="864860" y="1508547"/>
                </a:cubicBezTo>
                <a:cubicBezTo>
                  <a:pt x="803296" y="1412830"/>
                  <a:pt x="715985" y="1198079"/>
                  <a:pt x="648171" y="1076001"/>
                </a:cubicBezTo>
                <a:cubicBezTo>
                  <a:pt x="580357" y="953923"/>
                  <a:pt x="529909" y="877272"/>
                  <a:pt x="457976" y="776078"/>
                </a:cubicBezTo>
                <a:cubicBezTo>
                  <a:pt x="386043" y="674884"/>
                  <a:pt x="290574" y="552571"/>
                  <a:pt x="216575" y="468839"/>
                </a:cubicBezTo>
                <a:cubicBezTo>
                  <a:pt x="142576" y="385107"/>
                  <a:pt x="46542" y="351824"/>
                  <a:pt x="13981" y="273684"/>
                </a:cubicBezTo>
                <a:cubicBezTo>
                  <a:pt x="-18580" y="195544"/>
                  <a:pt x="15115" y="57302"/>
                  <a:pt x="21211" y="0"/>
                </a:cubicBezTo>
              </a:path>
            </a:pathLst>
          </a:custGeom>
          <a:noFill/>
          <a:ln w="15875">
            <a:solidFill>
              <a:schemeClr val="accent3">
                <a:lumMod val="50000"/>
              </a:schemeClr>
            </a:solidFill>
            <a:tailEnd type="triangle"/>
          </a:ln>
          <a:effectLst>
            <a:outerShdw blurRad="63500" dist="127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70197" y="3774045"/>
            <a:ext cx="1040939" cy="230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현대하모니 L"/>
                <a:cs typeface="Arial" pitchFamily="34" charset="0"/>
              </a:rPr>
              <a:t>ASIAN OCEAN</a:t>
            </a:r>
            <a:endParaRPr lang="ko-KR" altLang="en-US" sz="9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1870617" y="2591058"/>
            <a:ext cx="2175596" cy="625722"/>
          </a:xfrm>
          <a:custGeom>
            <a:avLst/>
            <a:gdLst>
              <a:gd name="connsiteX0" fmla="*/ 794226 w 4185126"/>
              <a:gd name="connsiteY0" fmla="*/ 0 h 1079923"/>
              <a:gd name="connsiteX1" fmla="*/ 537051 w 4185126"/>
              <a:gd name="connsiteY1" fmla="*/ 38100 h 1079923"/>
              <a:gd name="connsiteX2" fmla="*/ 308451 w 4185126"/>
              <a:gd name="connsiteY2" fmla="*/ 123825 h 1079923"/>
              <a:gd name="connsiteX3" fmla="*/ 127476 w 4185126"/>
              <a:gd name="connsiteY3" fmla="*/ 266700 h 1079923"/>
              <a:gd name="connsiteX4" fmla="*/ 13176 w 4185126"/>
              <a:gd name="connsiteY4" fmla="*/ 476250 h 1079923"/>
              <a:gd name="connsiteX5" fmla="*/ 22701 w 4185126"/>
              <a:gd name="connsiteY5" fmla="*/ 733425 h 1079923"/>
              <a:gd name="connsiteX6" fmla="*/ 194151 w 4185126"/>
              <a:gd name="connsiteY6" fmla="*/ 933450 h 1079923"/>
              <a:gd name="connsiteX7" fmla="*/ 375126 w 4185126"/>
              <a:gd name="connsiteY7" fmla="*/ 962025 h 1079923"/>
              <a:gd name="connsiteX8" fmla="*/ 660876 w 4185126"/>
              <a:gd name="connsiteY8" fmla="*/ 866775 h 1079923"/>
              <a:gd name="connsiteX9" fmla="*/ 889476 w 4185126"/>
              <a:gd name="connsiteY9" fmla="*/ 781050 h 1079923"/>
              <a:gd name="connsiteX10" fmla="*/ 1079976 w 4185126"/>
              <a:gd name="connsiteY10" fmla="*/ 752475 h 1079923"/>
              <a:gd name="connsiteX11" fmla="*/ 1251426 w 4185126"/>
              <a:gd name="connsiteY11" fmla="*/ 762000 h 1079923"/>
              <a:gd name="connsiteX12" fmla="*/ 1356201 w 4185126"/>
              <a:gd name="connsiteY12" fmla="*/ 838200 h 1079923"/>
              <a:gd name="connsiteX13" fmla="*/ 1441926 w 4185126"/>
              <a:gd name="connsiteY13" fmla="*/ 971550 h 1079923"/>
              <a:gd name="connsiteX14" fmla="*/ 1622901 w 4185126"/>
              <a:gd name="connsiteY14" fmla="*/ 1066800 h 1079923"/>
              <a:gd name="connsiteX15" fmla="*/ 1784826 w 4185126"/>
              <a:gd name="connsiteY15" fmla="*/ 1066800 h 1079923"/>
              <a:gd name="connsiteX16" fmla="*/ 1984851 w 4185126"/>
              <a:gd name="connsiteY16" fmla="*/ 952500 h 1079923"/>
              <a:gd name="connsiteX17" fmla="*/ 2108676 w 4185126"/>
              <a:gd name="connsiteY17" fmla="*/ 847725 h 1079923"/>
              <a:gd name="connsiteX18" fmla="*/ 2184876 w 4185126"/>
              <a:gd name="connsiteY18" fmla="*/ 676275 h 1079923"/>
              <a:gd name="connsiteX19" fmla="*/ 2337276 w 4185126"/>
              <a:gd name="connsiteY19" fmla="*/ 542925 h 1079923"/>
              <a:gd name="connsiteX20" fmla="*/ 2584926 w 4185126"/>
              <a:gd name="connsiteY20" fmla="*/ 495300 h 1079923"/>
              <a:gd name="connsiteX21" fmla="*/ 2823051 w 4185126"/>
              <a:gd name="connsiteY21" fmla="*/ 504825 h 1079923"/>
              <a:gd name="connsiteX22" fmla="*/ 3070701 w 4185126"/>
              <a:gd name="connsiteY22" fmla="*/ 581025 h 1079923"/>
              <a:gd name="connsiteX23" fmla="*/ 3194526 w 4185126"/>
              <a:gd name="connsiteY23" fmla="*/ 647700 h 1079923"/>
              <a:gd name="connsiteX24" fmla="*/ 3356451 w 4185126"/>
              <a:gd name="connsiteY24" fmla="*/ 714375 h 1079923"/>
              <a:gd name="connsiteX25" fmla="*/ 3499326 w 4185126"/>
              <a:gd name="connsiteY25" fmla="*/ 485775 h 1079923"/>
              <a:gd name="connsiteX26" fmla="*/ 3594576 w 4185126"/>
              <a:gd name="connsiteY26" fmla="*/ 390525 h 1079923"/>
              <a:gd name="connsiteX27" fmla="*/ 3708876 w 4185126"/>
              <a:gd name="connsiteY27" fmla="*/ 333375 h 1079923"/>
              <a:gd name="connsiteX28" fmla="*/ 3832701 w 4185126"/>
              <a:gd name="connsiteY28" fmla="*/ 371475 h 1079923"/>
              <a:gd name="connsiteX29" fmla="*/ 4004151 w 4185126"/>
              <a:gd name="connsiteY29" fmla="*/ 523875 h 1079923"/>
              <a:gd name="connsiteX30" fmla="*/ 4185126 w 4185126"/>
              <a:gd name="connsiteY30" fmla="*/ 647700 h 1079923"/>
              <a:gd name="connsiteX0" fmla="*/ 794226 w 4004151"/>
              <a:gd name="connsiteY0" fmla="*/ 0 h 1079923"/>
              <a:gd name="connsiteX1" fmla="*/ 537051 w 4004151"/>
              <a:gd name="connsiteY1" fmla="*/ 38100 h 1079923"/>
              <a:gd name="connsiteX2" fmla="*/ 308451 w 4004151"/>
              <a:gd name="connsiteY2" fmla="*/ 123825 h 1079923"/>
              <a:gd name="connsiteX3" fmla="*/ 127476 w 4004151"/>
              <a:gd name="connsiteY3" fmla="*/ 266700 h 1079923"/>
              <a:gd name="connsiteX4" fmla="*/ 13176 w 4004151"/>
              <a:gd name="connsiteY4" fmla="*/ 476250 h 1079923"/>
              <a:gd name="connsiteX5" fmla="*/ 22701 w 4004151"/>
              <a:gd name="connsiteY5" fmla="*/ 733425 h 1079923"/>
              <a:gd name="connsiteX6" fmla="*/ 194151 w 4004151"/>
              <a:gd name="connsiteY6" fmla="*/ 933450 h 1079923"/>
              <a:gd name="connsiteX7" fmla="*/ 375126 w 4004151"/>
              <a:gd name="connsiteY7" fmla="*/ 962025 h 1079923"/>
              <a:gd name="connsiteX8" fmla="*/ 660876 w 4004151"/>
              <a:gd name="connsiteY8" fmla="*/ 866775 h 1079923"/>
              <a:gd name="connsiteX9" fmla="*/ 889476 w 4004151"/>
              <a:gd name="connsiteY9" fmla="*/ 781050 h 1079923"/>
              <a:gd name="connsiteX10" fmla="*/ 1079976 w 4004151"/>
              <a:gd name="connsiteY10" fmla="*/ 752475 h 1079923"/>
              <a:gd name="connsiteX11" fmla="*/ 1251426 w 4004151"/>
              <a:gd name="connsiteY11" fmla="*/ 762000 h 1079923"/>
              <a:gd name="connsiteX12" fmla="*/ 1356201 w 4004151"/>
              <a:gd name="connsiteY12" fmla="*/ 838200 h 1079923"/>
              <a:gd name="connsiteX13" fmla="*/ 1441926 w 4004151"/>
              <a:gd name="connsiteY13" fmla="*/ 971550 h 1079923"/>
              <a:gd name="connsiteX14" fmla="*/ 1622901 w 4004151"/>
              <a:gd name="connsiteY14" fmla="*/ 1066800 h 1079923"/>
              <a:gd name="connsiteX15" fmla="*/ 1784826 w 4004151"/>
              <a:gd name="connsiteY15" fmla="*/ 1066800 h 1079923"/>
              <a:gd name="connsiteX16" fmla="*/ 1984851 w 4004151"/>
              <a:gd name="connsiteY16" fmla="*/ 952500 h 1079923"/>
              <a:gd name="connsiteX17" fmla="*/ 2108676 w 4004151"/>
              <a:gd name="connsiteY17" fmla="*/ 847725 h 1079923"/>
              <a:gd name="connsiteX18" fmla="*/ 2184876 w 4004151"/>
              <a:gd name="connsiteY18" fmla="*/ 676275 h 1079923"/>
              <a:gd name="connsiteX19" fmla="*/ 2337276 w 4004151"/>
              <a:gd name="connsiteY19" fmla="*/ 542925 h 1079923"/>
              <a:gd name="connsiteX20" fmla="*/ 2584926 w 4004151"/>
              <a:gd name="connsiteY20" fmla="*/ 495300 h 1079923"/>
              <a:gd name="connsiteX21" fmla="*/ 2823051 w 4004151"/>
              <a:gd name="connsiteY21" fmla="*/ 504825 h 1079923"/>
              <a:gd name="connsiteX22" fmla="*/ 3070701 w 4004151"/>
              <a:gd name="connsiteY22" fmla="*/ 581025 h 1079923"/>
              <a:gd name="connsiteX23" fmla="*/ 3194526 w 4004151"/>
              <a:gd name="connsiteY23" fmla="*/ 647700 h 1079923"/>
              <a:gd name="connsiteX24" fmla="*/ 3356451 w 4004151"/>
              <a:gd name="connsiteY24" fmla="*/ 714375 h 1079923"/>
              <a:gd name="connsiteX25" fmla="*/ 3499326 w 4004151"/>
              <a:gd name="connsiteY25" fmla="*/ 485775 h 1079923"/>
              <a:gd name="connsiteX26" fmla="*/ 3594576 w 4004151"/>
              <a:gd name="connsiteY26" fmla="*/ 390525 h 1079923"/>
              <a:gd name="connsiteX27" fmla="*/ 3708876 w 4004151"/>
              <a:gd name="connsiteY27" fmla="*/ 333375 h 1079923"/>
              <a:gd name="connsiteX28" fmla="*/ 3832701 w 4004151"/>
              <a:gd name="connsiteY28" fmla="*/ 371475 h 1079923"/>
              <a:gd name="connsiteX29" fmla="*/ 4004151 w 4004151"/>
              <a:gd name="connsiteY29" fmla="*/ 523875 h 1079923"/>
              <a:gd name="connsiteX0" fmla="*/ 794226 w 3832701"/>
              <a:gd name="connsiteY0" fmla="*/ 0 h 1079923"/>
              <a:gd name="connsiteX1" fmla="*/ 537051 w 3832701"/>
              <a:gd name="connsiteY1" fmla="*/ 38100 h 1079923"/>
              <a:gd name="connsiteX2" fmla="*/ 308451 w 3832701"/>
              <a:gd name="connsiteY2" fmla="*/ 123825 h 1079923"/>
              <a:gd name="connsiteX3" fmla="*/ 127476 w 3832701"/>
              <a:gd name="connsiteY3" fmla="*/ 266700 h 1079923"/>
              <a:gd name="connsiteX4" fmla="*/ 13176 w 3832701"/>
              <a:gd name="connsiteY4" fmla="*/ 476250 h 1079923"/>
              <a:gd name="connsiteX5" fmla="*/ 22701 w 3832701"/>
              <a:gd name="connsiteY5" fmla="*/ 733425 h 1079923"/>
              <a:gd name="connsiteX6" fmla="*/ 194151 w 3832701"/>
              <a:gd name="connsiteY6" fmla="*/ 933450 h 1079923"/>
              <a:gd name="connsiteX7" fmla="*/ 375126 w 3832701"/>
              <a:gd name="connsiteY7" fmla="*/ 962025 h 1079923"/>
              <a:gd name="connsiteX8" fmla="*/ 660876 w 3832701"/>
              <a:gd name="connsiteY8" fmla="*/ 866775 h 1079923"/>
              <a:gd name="connsiteX9" fmla="*/ 889476 w 3832701"/>
              <a:gd name="connsiteY9" fmla="*/ 781050 h 1079923"/>
              <a:gd name="connsiteX10" fmla="*/ 1079976 w 3832701"/>
              <a:gd name="connsiteY10" fmla="*/ 752475 h 1079923"/>
              <a:gd name="connsiteX11" fmla="*/ 1251426 w 3832701"/>
              <a:gd name="connsiteY11" fmla="*/ 762000 h 1079923"/>
              <a:gd name="connsiteX12" fmla="*/ 1356201 w 3832701"/>
              <a:gd name="connsiteY12" fmla="*/ 838200 h 1079923"/>
              <a:gd name="connsiteX13" fmla="*/ 1441926 w 3832701"/>
              <a:gd name="connsiteY13" fmla="*/ 971550 h 1079923"/>
              <a:gd name="connsiteX14" fmla="*/ 1622901 w 3832701"/>
              <a:gd name="connsiteY14" fmla="*/ 1066800 h 1079923"/>
              <a:gd name="connsiteX15" fmla="*/ 1784826 w 3832701"/>
              <a:gd name="connsiteY15" fmla="*/ 1066800 h 1079923"/>
              <a:gd name="connsiteX16" fmla="*/ 1984851 w 3832701"/>
              <a:gd name="connsiteY16" fmla="*/ 952500 h 1079923"/>
              <a:gd name="connsiteX17" fmla="*/ 2108676 w 3832701"/>
              <a:gd name="connsiteY17" fmla="*/ 847725 h 1079923"/>
              <a:gd name="connsiteX18" fmla="*/ 2184876 w 3832701"/>
              <a:gd name="connsiteY18" fmla="*/ 676275 h 1079923"/>
              <a:gd name="connsiteX19" fmla="*/ 2337276 w 3832701"/>
              <a:gd name="connsiteY19" fmla="*/ 542925 h 1079923"/>
              <a:gd name="connsiteX20" fmla="*/ 2584926 w 3832701"/>
              <a:gd name="connsiteY20" fmla="*/ 495300 h 1079923"/>
              <a:gd name="connsiteX21" fmla="*/ 2823051 w 3832701"/>
              <a:gd name="connsiteY21" fmla="*/ 504825 h 1079923"/>
              <a:gd name="connsiteX22" fmla="*/ 3070701 w 3832701"/>
              <a:gd name="connsiteY22" fmla="*/ 581025 h 1079923"/>
              <a:gd name="connsiteX23" fmla="*/ 3194526 w 3832701"/>
              <a:gd name="connsiteY23" fmla="*/ 647700 h 1079923"/>
              <a:gd name="connsiteX24" fmla="*/ 3356451 w 3832701"/>
              <a:gd name="connsiteY24" fmla="*/ 714375 h 1079923"/>
              <a:gd name="connsiteX25" fmla="*/ 3499326 w 3832701"/>
              <a:gd name="connsiteY25" fmla="*/ 485775 h 1079923"/>
              <a:gd name="connsiteX26" fmla="*/ 3594576 w 3832701"/>
              <a:gd name="connsiteY26" fmla="*/ 390525 h 1079923"/>
              <a:gd name="connsiteX27" fmla="*/ 3708876 w 3832701"/>
              <a:gd name="connsiteY27" fmla="*/ 333375 h 1079923"/>
              <a:gd name="connsiteX28" fmla="*/ 3832701 w 3832701"/>
              <a:gd name="connsiteY28" fmla="*/ 371475 h 1079923"/>
              <a:gd name="connsiteX0" fmla="*/ 794226 w 3708876"/>
              <a:gd name="connsiteY0" fmla="*/ 0 h 1079923"/>
              <a:gd name="connsiteX1" fmla="*/ 537051 w 3708876"/>
              <a:gd name="connsiteY1" fmla="*/ 38100 h 1079923"/>
              <a:gd name="connsiteX2" fmla="*/ 308451 w 3708876"/>
              <a:gd name="connsiteY2" fmla="*/ 123825 h 1079923"/>
              <a:gd name="connsiteX3" fmla="*/ 127476 w 3708876"/>
              <a:gd name="connsiteY3" fmla="*/ 266700 h 1079923"/>
              <a:gd name="connsiteX4" fmla="*/ 13176 w 3708876"/>
              <a:gd name="connsiteY4" fmla="*/ 476250 h 1079923"/>
              <a:gd name="connsiteX5" fmla="*/ 22701 w 3708876"/>
              <a:gd name="connsiteY5" fmla="*/ 733425 h 1079923"/>
              <a:gd name="connsiteX6" fmla="*/ 194151 w 3708876"/>
              <a:gd name="connsiteY6" fmla="*/ 933450 h 1079923"/>
              <a:gd name="connsiteX7" fmla="*/ 375126 w 3708876"/>
              <a:gd name="connsiteY7" fmla="*/ 962025 h 1079923"/>
              <a:gd name="connsiteX8" fmla="*/ 660876 w 3708876"/>
              <a:gd name="connsiteY8" fmla="*/ 866775 h 1079923"/>
              <a:gd name="connsiteX9" fmla="*/ 889476 w 3708876"/>
              <a:gd name="connsiteY9" fmla="*/ 781050 h 1079923"/>
              <a:gd name="connsiteX10" fmla="*/ 1079976 w 3708876"/>
              <a:gd name="connsiteY10" fmla="*/ 752475 h 1079923"/>
              <a:gd name="connsiteX11" fmla="*/ 1251426 w 3708876"/>
              <a:gd name="connsiteY11" fmla="*/ 762000 h 1079923"/>
              <a:gd name="connsiteX12" fmla="*/ 1356201 w 3708876"/>
              <a:gd name="connsiteY12" fmla="*/ 838200 h 1079923"/>
              <a:gd name="connsiteX13" fmla="*/ 1441926 w 3708876"/>
              <a:gd name="connsiteY13" fmla="*/ 971550 h 1079923"/>
              <a:gd name="connsiteX14" fmla="*/ 1622901 w 3708876"/>
              <a:gd name="connsiteY14" fmla="*/ 1066800 h 1079923"/>
              <a:gd name="connsiteX15" fmla="*/ 1784826 w 3708876"/>
              <a:gd name="connsiteY15" fmla="*/ 1066800 h 1079923"/>
              <a:gd name="connsiteX16" fmla="*/ 1984851 w 3708876"/>
              <a:gd name="connsiteY16" fmla="*/ 952500 h 1079923"/>
              <a:gd name="connsiteX17" fmla="*/ 2108676 w 3708876"/>
              <a:gd name="connsiteY17" fmla="*/ 847725 h 1079923"/>
              <a:gd name="connsiteX18" fmla="*/ 2184876 w 3708876"/>
              <a:gd name="connsiteY18" fmla="*/ 676275 h 1079923"/>
              <a:gd name="connsiteX19" fmla="*/ 2337276 w 3708876"/>
              <a:gd name="connsiteY19" fmla="*/ 542925 h 1079923"/>
              <a:gd name="connsiteX20" fmla="*/ 2584926 w 3708876"/>
              <a:gd name="connsiteY20" fmla="*/ 495300 h 1079923"/>
              <a:gd name="connsiteX21" fmla="*/ 2823051 w 3708876"/>
              <a:gd name="connsiteY21" fmla="*/ 504825 h 1079923"/>
              <a:gd name="connsiteX22" fmla="*/ 3070701 w 3708876"/>
              <a:gd name="connsiteY22" fmla="*/ 581025 h 1079923"/>
              <a:gd name="connsiteX23" fmla="*/ 3194526 w 3708876"/>
              <a:gd name="connsiteY23" fmla="*/ 647700 h 1079923"/>
              <a:gd name="connsiteX24" fmla="*/ 3356451 w 3708876"/>
              <a:gd name="connsiteY24" fmla="*/ 714375 h 1079923"/>
              <a:gd name="connsiteX25" fmla="*/ 3499326 w 3708876"/>
              <a:gd name="connsiteY25" fmla="*/ 485775 h 1079923"/>
              <a:gd name="connsiteX26" fmla="*/ 3594576 w 3708876"/>
              <a:gd name="connsiteY26" fmla="*/ 390525 h 1079923"/>
              <a:gd name="connsiteX27" fmla="*/ 3708876 w 3708876"/>
              <a:gd name="connsiteY27" fmla="*/ 333375 h 1079923"/>
              <a:gd name="connsiteX0" fmla="*/ 794226 w 3594576"/>
              <a:gd name="connsiteY0" fmla="*/ 0 h 1079923"/>
              <a:gd name="connsiteX1" fmla="*/ 537051 w 3594576"/>
              <a:gd name="connsiteY1" fmla="*/ 38100 h 1079923"/>
              <a:gd name="connsiteX2" fmla="*/ 308451 w 3594576"/>
              <a:gd name="connsiteY2" fmla="*/ 123825 h 1079923"/>
              <a:gd name="connsiteX3" fmla="*/ 127476 w 3594576"/>
              <a:gd name="connsiteY3" fmla="*/ 266700 h 1079923"/>
              <a:gd name="connsiteX4" fmla="*/ 13176 w 3594576"/>
              <a:gd name="connsiteY4" fmla="*/ 476250 h 1079923"/>
              <a:gd name="connsiteX5" fmla="*/ 22701 w 3594576"/>
              <a:gd name="connsiteY5" fmla="*/ 733425 h 1079923"/>
              <a:gd name="connsiteX6" fmla="*/ 194151 w 3594576"/>
              <a:gd name="connsiteY6" fmla="*/ 933450 h 1079923"/>
              <a:gd name="connsiteX7" fmla="*/ 375126 w 3594576"/>
              <a:gd name="connsiteY7" fmla="*/ 962025 h 1079923"/>
              <a:gd name="connsiteX8" fmla="*/ 660876 w 3594576"/>
              <a:gd name="connsiteY8" fmla="*/ 866775 h 1079923"/>
              <a:gd name="connsiteX9" fmla="*/ 889476 w 3594576"/>
              <a:gd name="connsiteY9" fmla="*/ 781050 h 1079923"/>
              <a:gd name="connsiteX10" fmla="*/ 1079976 w 3594576"/>
              <a:gd name="connsiteY10" fmla="*/ 752475 h 1079923"/>
              <a:gd name="connsiteX11" fmla="*/ 1251426 w 3594576"/>
              <a:gd name="connsiteY11" fmla="*/ 762000 h 1079923"/>
              <a:gd name="connsiteX12" fmla="*/ 1356201 w 3594576"/>
              <a:gd name="connsiteY12" fmla="*/ 838200 h 1079923"/>
              <a:gd name="connsiteX13" fmla="*/ 1441926 w 3594576"/>
              <a:gd name="connsiteY13" fmla="*/ 971550 h 1079923"/>
              <a:gd name="connsiteX14" fmla="*/ 1622901 w 3594576"/>
              <a:gd name="connsiteY14" fmla="*/ 1066800 h 1079923"/>
              <a:gd name="connsiteX15" fmla="*/ 1784826 w 3594576"/>
              <a:gd name="connsiteY15" fmla="*/ 1066800 h 1079923"/>
              <a:gd name="connsiteX16" fmla="*/ 1984851 w 3594576"/>
              <a:gd name="connsiteY16" fmla="*/ 952500 h 1079923"/>
              <a:gd name="connsiteX17" fmla="*/ 2108676 w 3594576"/>
              <a:gd name="connsiteY17" fmla="*/ 847725 h 1079923"/>
              <a:gd name="connsiteX18" fmla="*/ 2184876 w 3594576"/>
              <a:gd name="connsiteY18" fmla="*/ 676275 h 1079923"/>
              <a:gd name="connsiteX19" fmla="*/ 2337276 w 3594576"/>
              <a:gd name="connsiteY19" fmla="*/ 542925 h 1079923"/>
              <a:gd name="connsiteX20" fmla="*/ 2584926 w 3594576"/>
              <a:gd name="connsiteY20" fmla="*/ 495300 h 1079923"/>
              <a:gd name="connsiteX21" fmla="*/ 2823051 w 3594576"/>
              <a:gd name="connsiteY21" fmla="*/ 504825 h 1079923"/>
              <a:gd name="connsiteX22" fmla="*/ 3070701 w 3594576"/>
              <a:gd name="connsiteY22" fmla="*/ 581025 h 1079923"/>
              <a:gd name="connsiteX23" fmla="*/ 3194526 w 3594576"/>
              <a:gd name="connsiteY23" fmla="*/ 647700 h 1079923"/>
              <a:gd name="connsiteX24" fmla="*/ 3356451 w 3594576"/>
              <a:gd name="connsiteY24" fmla="*/ 714375 h 1079923"/>
              <a:gd name="connsiteX25" fmla="*/ 3499326 w 3594576"/>
              <a:gd name="connsiteY25" fmla="*/ 485775 h 1079923"/>
              <a:gd name="connsiteX26" fmla="*/ 3594576 w 3594576"/>
              <a:gd name="connsiteY26" fmla="*/ 390525 h 1079923"/>
              <a:gd name="connsiteX0" fmla="*/ 794226 w 3499326"/>
              <a:gd name="connsiteY0" fmla="*/ 0 h 1079923"/>
              <a:gd name="connsiteX1" fmla="*/ 537051 w 3499326"/>
              <a:gd name="connsiteY1" fmla="*/ 38100 h 1079923"/>
              <a:gd name="connsiteX2" fmla="*/ 308451 w 3499326"/>
              <a:gd name="connsiteY2" fmla="*/ 123825 h 1079923"/>
              <a:gd name="connsiteX3" fmla="*/ 127476 w 3499326"/>
              <a:gd name="connsiteY3" fmla="*/ 266700 h 1079923"/>
              <a:gd name="connsiteX4" fmla="*/ 13176 w 3499326"/>
              <a:gd name="connsiteY4" fmla="*/ 476250 h 1079923"/>
              <a:gd name="connsiteX5" fmla="*/ 22701 w 3499326"/>
              <a:gd name="connsiteY5" fmla="*/ 733425 h 1079923"/>
              <a:gd name="connsiteX6" fmla="*/ 194151 w 3499326"/>
              <a:gd name="connsiteY6" fmla="*/ 933450 h 1079923"/>
              <a:gd name="connsiteX7" fmla="*/ 375126 w 3499326"/>
              <a:gd name="connsiteY7" fmla="*/ 962025 h 1079923"/>
              <a:gd name="connsiteX8" fmla="*/ 660876 w 3499326"/>
              <a:gd name="connsiteY8" fmla="*/ 866775 h 1079923"/>
              <a:gd name="connsiteX9" fmla="*/ 889476 w 3499326"/>
              <a:gd name="connsiteY9" fmla="*/ 781050 h 1079923"/>
              <a:gd name="connsiteX10" fmla="*/ 1079976 w 3499326"/>
              <a:gd name="connsiteY10" fmla="*/ 752475 h 1079923"/>
              <a:gd name="connsiteX11" fmla="*/ 1251426 w 3499326"/>
              <a:gd name="connsiteY11" fmla="*/ 762000 h 1079923"/>
              <a:gd name="connsiteX12" fmla="*/ 1356201 w 3499326"/>
              <a:gd name="connsiteY12" fmla="*/ 838200 h 1079923"/>
              <a:gd name="connsiteX13" fmla="*/ 1441926 w 3499326"/>
              <a:gd name="connsiteY13" fmla="*/ 971550 h 1079923"/>
              <a:gd name="connsiteX14" fmla="*/ 1622901 w 3499326"/>
              <a:gd name="connsiteY14" fmla="*/ 1066800 h 1079923"/>
              <a:gd name="connsiteX15" fmla="*/ 1784826 w 3499326"/>
              <a:gd name="connsiteY15" fmla="*/ 1066800 h 1079923"/>
              <a:gd name="connsiteX16" fmla="*/ 1984851 w 3499326"/>
              <a:gd name="connsiteY16" fmla="*/ 952500 h 1079923"/>
              <a:gd name="connsiteX17" fmla="*/ 2108676 w 3499326"/>
              <a:gd name="connsiteY17" fmla="*/ 847725 h 1079923"/>
              <a:gd name="connsiteX18" fmla="*/ 2184876 w 3499326"/>
              <a:gd name="connsiteY18" fmla="*/ 676275 h 1079923"/>
              <a:gd name="connsiteX19" fmla="*/ 2337276 w 3499326"/>
              <a:gd name="connsiteY19" fmla="*/ 542925 h 1079923"/>
              <a:gd name="connsiteX20" fmla="*/ 2584926 w 3499326"/>
              <a:gd name="connsiteY20" fmla="*/ 495300 h 1079923"/>
              <a:gd name="connsiteX21" fmla="*/ 2823051 w 3499326"/>
              <a:gd name="connsiteY21" fmla="*/ 504825 h 1079923"/>
              <a:gd name="connsiteX22" fmla="*/ 3070701 w 3499326"/>
              <a:gd name="connsiteY22" fmla="*/ 581025 h 1079923"/>
              <a:gd name="connsiteX23" fmla="*/ 3194526 w 3499326"/>
              <a:gd name="connsiteY23" fmla="*/ 647700 h 1079923"/>
              <a:gd name="connsiteX24" fmla="*/ 3356451 w 3499326"/>
              <a:gd name="connsiteY24" fmla="*/ 714375 h 1079923"/>
              <a:gd name="connsiteX25" fmla="*/ 3499326 w 3499326"/>
              <a:gd name="connsiteY25" fmla="*/ 485775 h 1079923"/>
              <a:gd name="connsiteX0" fmla="*/ 794226 w 3566001"/>
              <a:gd name="connsiteY0" fmla="*/ 0 h 1079923"/>
              <a:gd name="connsiteX1" fmla="*/ 537051 w 3566001"/>
              <a:gd name="connsiteY1" fmla="*/ 38100 h 1079923"/>
              <a:gd name="connsiteX2" fmla="*/ 308451 w 3566001"/>
              <a:gd name="connsiteY2" fmla="*/ 123825 h 1079923"/>
              <a:gd name="connsiteX3" fmla="*/ 127476 w 3566001"/>
              <a:gd name="connsiteY3" fmla="*/ 266700 h 1079923"/>
              <a:gd name="connsiteX4" fmla="*/ 13176 w 3566001"/>
              <a:gd name="connsiteY4" fmla="*/ 476250 h 1079923"/>
              <a:gd name="connsiteX5" fmla="*/ 22701 w 3566001"/>
              <a:gd name="connsiteY5" fmla="*/ 733425 h 1079923"/>
              <a:gd name="connsiteX6" fmla="*/ 194151 w 3566001"/>
              <a:gd name="connsiteY6" fmla="*/ 933450 h 1079923"/>
              <a:gd name="connsiteX7" fmla="*/ 375126 w 3566001"/>
              <a:gd name="connsiteY7" fmla="*/ 962025 h 1079923"/>
              <a:gd name="connsiteX8" fmla="*/ 660876 w 3566001"/>
              <a:gd name="connsiteY8" fmla="*/ 866775 h 1079923"/>
              <a:gd name="connsiteX9" fmla="*/ 889476 w 3566001"/>
              <a:gd name="connsiteY9" fmla="*/ 781050 h 1079923"/>
              <a:gd name="connsiteX10" fmla="*/ 1079976 w 3566001"/>
              <a:gd name="connsiteY10" fmla="*/ 752475 h 1079923"/>
              <a:gd name="connsiteX11" fmla="*/ 1251426 w 3566001"/>
              <a:gd name="connsiteY11" fmla="*/ 762000 h 1079923"/>
              <a:gd name="connsiteX12" fmla="*/ 1356201 w 3566001"/>
              <a:gd name="connsiteY12" fmla="*/ 838200 h 1079923"/>
              <a:gd name="connsiteX13" fmla="*/ 1441926 w 3566001"/>
              <a:gd name="connsiteY13" fmla="*/ 971550 h 1079923"/>
              <a:gd name="connsiteX14" fmla="*/ 1622901 w 3566001"/>
              <a:gd name="connsiteY14" fmla="*/ 1066800 h 1079923"/>
              <a:gd name="connsiteX15" fmla="*/ 1784826 w 3566001"/>
              <a:gd name="connsiteY15" fmla="*/ 1066800 h 1079923"/>
              <a:gd name="connsiteX16" fmla="*/ 1984851 w 3566001"/>
              <a:gd name="connsiteY16" fmla="*/ 952500 h 1079923"/>
              <a:gd name="connsiteX17" fmla="*/ 2108676 w 3566001"/>
              <a:gd name="connsiteY17" fmla="*/ 847725 h 1079923"/>
              <a:gd name="connsiteX18" fmla="*/ 2184876 w 3566001"/>
              <a:gd name="connsiteY18" fmla="*/ 676275 h 1079923"/>
              <a:gd name="connsiteX19" fmla="*/ 2337276 w 3566001"/>
              <a:gd name="connsiteY19" fmla="*/ 542925 h 1079923"/>
              <a:gd name="connsiteX20" fmla="*/ 2584926 w 3566001"/>
              <a:gd name="connsiteY20" fmla="*/ 495300 h 1079923"/>
              <a:gd name="connsiteX21" fmla="*/ 2823051 w 3566001"/>
              <a:gd name="connsiteY21" fmla="*/ 504825 h 1079923"/>
              <a:gd name="connsiteX22" fmla="*/ 3070701 w 3566001"/>
              <a:gd name="connsiteY22" fmla="*/ 581025 h 1079923"/>
              <a:gd name="connsiteX23" fmla="*/ 3194526 w 3566001"/>
              <a:gd name="connsiteY23" fmla="*/ 647700 h 1079923"/>
              <a:gd name="connsiteX24" fmla="*/ 3356451 w 3566001"/>
              <a:gd name="connsiteY24" fmla="*/ 714375 h 1079923"/>
              <a:gd name="connsiteX25" fmla="*/ 3566001 w 3566001"/>
              <a:gd name="connsiteY25" fmla="*/ 580482 h 1079923"/>
              <a:gd name="connsiteX0" fmla="*/ 794226 w 3358661"/>
              <a:gd name="connsiteY0" fmla="*/ 0 h 1079923"/>
              <a:gd name="connsiteX1" fmla="*/ 537051 w 3358661"/>
              <a:gd name="connsiteY1" fmla="*/ 38100 h 1079923"/>
              <a:gd name="connsiteX2" fmla="*/ 308451 w 3358661"/>
              <a:gd name="connsiteY2" fmla="*/ 123825 h 1079923"/>
              <a:gd name="connsiteX3" fmla="*/ 127476 w 3358661"/>
              <a:gd name="connsiteY3" fmla="*/ 266700 h 1079923"/>
              <a:gd name="connsiteX4" fmla="*/ 13176 w 3358661"/>
              <a:gd name="connsiteY4" fmla="*/ 476250 h 1079923"/>
              <a:gd name="connsiteX5" fmla="*/ 22701 w 3358661"/>
              <a:gd name="connsiteY5" fmla="*/ 733425 h 1079923"/>
              <a:gd name="connsiteX6" fmla="*/ 194151 w 3358661"/>
              <a:gd name="connsiteY6" fmla="*/ 933450 h 1079923"/>
              <a:gd name="connsiteX7" fmla="*/ 375126 w 3358661"/>
              <a:gd name="connsiteY7" fmla="*/ 962025 h 1079923"/>
              <a:gd name="connsiteX8" fmla="*/ 660876 w 3358661"/>
              <a:gd name="connsiteY8" fmla="*/ 866775 h 1079923"/>
              <a:gd name="connsiteX9" fmla="*/ 889476 w 3358661"/>
              <a:gd name="connsiteY9" fmla="*/ 781050 h 1079923"/>
              <a:gd name="connsiteX10" fmla="*/ 1079976 w 3358661"/>
              <a:gd name="connsiteY10" fmla="*/ 752475 h 1079923"/>
              <a:gd name="connsiteX11" fmla="*/ 1251426 w 3358661"/>
              <a:gd name="connsiteY11" fmla="*/ 762000 h 1079923"/>
              <a:gd name="connsiteX12" fmla="*/ 1356201 w 3358661"/>
              <a:gd name="connsiteY12" fmla="*/ 838200 h 1079923"/>
              <a:gd name="connsiteX13" fmla="*/ 1441926 w 3358661"/>
              <a:gd name="connsiteY13" fmla="*/ 971550 h 1079923"/>
              <a:gd name="connsiteX14" fmla="*/ 1622901 w 3358661"/>
              <a:gd name="connsiteY14" fmla="*/ 1066800 h 1079923"/>
              <a:gd name="connsiteX15" fmla="*/ 1784826 w 3358661"/>
              <a:gd name="connsiteY15" fmla="*/ 1066800 h 1079923"/>
              <a:gd name="connsiteX16" fmla="*/ 1984851 w 3358661"/>
              <a:gd name="connsiteY16" fmla="*/ 952500 h 1079923"/>
              <a:gd name="connsiteX17" fmla="*/ 2108676 w 3358661"/>
              <a:gd name="connsiteY17" fmla="*/ 847725 h 1079923"/>
              <a:gd name="connsiteX18" fmla="*/ 2184876 w 3358661"/>
              <a:gd name="connsiteY18" fmla="*/ 676275 h 1079923"/>
              <a:gd name="connsiteX19" fmla="*/ 2337276 w 3358661"/>
              <a:gd name="connsiteY19" fmla="*/ 542925 h 1079923"/>
              <a:gd name="connsiteX20" fmla="*/ 2584926 w 3358661"/>
              <a:gd name="connsiteY20" fmla="*/ 495300 h 1079923"/>
              <a:gd name="connsiteX21" fmla="*/ 2823051 w 3358661"/>
              <a:gd name="connsiteY21" fmla="*/ 504825 h 1079923"/>
              <a:gd name="connsiteX22" fmla="*/ 3070701 w 3358661"/>
              <a:gd name="connsiteY22" fmla="*/ 581025 h 1079923"/>
              <a:gd name="connsiteX23" fmla="*/ 3194526 w 3358661"/>
              <a:gd name="connsiteY23" fmla="*/ 647700 h 1079923"/>
              <a:gd name="connsiteX24" fmla="*/ 3356451 w 3358661"/>
              <a:gd name="connsiteY24" fmla="*/ 714375 h 1079923"/>
              <a:gd name="connsiteX25" fmla="*/ 2198520 w 3358661"/>
              <a:gd name="connsiteY25" fmla="*/ 610266 h 1079923"/>
              <a:gd name="connsiteX0" fmla="*/ 794226 w 3271286"/>
              <a:gd name="connsiteY0" fmla="*/ 0 h 1079923"/>
              <a:gd name="connsiteX1" fmla="*/ 537051 w 3271286"/>
              <a:gd name="connsiteY1" fmla="*/ 38100 h 1079923"/>
              <a:gd name="connsiteX2" fmla="*/ 308451 w 3271286"/>
              <a:gd name="connsiteY2" fmla="*/ 123825 h 1079923"/>
              <a:gd name="connsiteX3" fmla="*/ 127476 w 3271286"/>
              <a:gd name="connsiteY3" fmla="*/ 266700 h 1079923"/>
              <a:gd name="connsiteX4" fmla="*/ 13176 w 3271286"/>
              <a:gd name="connsiteY4" fmla="*/ 476250 h 1079923"/>
              <a:gd name="connsiteX5" fmla="*/ 22701 w 3271286"/>
              <a:gd name="connsiteY5" fmla="*/ 733425 h 1079923"/>
              <a:gd name="connsiteX6" fmla="*/ 194151 w 3271286"/>
              <a:gd name="connsiteY6" fmla="*/ 933450 h 1079923"/>
              <a:gd name="connsiteX7" fmla="*/ 375126 w 3271286"/>
              <a:gd name="connsiteY7" fmla="*/ 962025 h 1079923"/>
              <a:gd name="connsiteX8" fmla="*/ 660876 w 3271286"/>
              <a:gd name="connsiteY8" fmla="*/ 866775 h 1079923"/>
              <a:gd name="connsiteX9" fmla="*/ 889476 w 3271286"/>
              <a:gd name="connsiteY9" fmla="*/ 781050 h 1079923"/>
              <a:gd name="connsiteX10" fmla="*/ 1079976 w 3271286"/>
              <a:gd name="connsiteY10" fmla="*/ 752475 h 1079923"/>
              <a:gd name="connsiteX11" fmla="*/ 1251426 w 3271286"/>
              <a:gd name="connsiteY11" fmla="*/ 762000 h 1079923"/>
              <a:gd name="connsiteX12" fmla="*/ 1356201 w 3271286"/>
              <a:gd name="connsiteY12" fmla="*/ 838200 h 1079923"/>
              <a:gd name="connsiteX13" fmla="*/ 1441926 w 3271286"/>
              <a:gd name="connsiteY13" fmla="*/ 971550 h 1079923"/>
              <a:gd name="connsiteX14" fmla="*/ 1622901 w 3271286"/>
              <a:gd name="connsiteY14" fmla="*/ 1066800 h 1079923"/>
              <a:gd name="connsiteX15" fmla="*/ 1784826 w 3271286"/>
              <a:gd name="connsiteY15" fmla="*/ 1066800 h 1079923"/>
              <a:gd name="connsiteX16" fmla="*/ 1984851 w 3271286"/>
              <a:gd name="connsiteY16" fmla="*/ 952500 h 1079923"/>
              <a:gd name="connsiteX17" fmla="*/ 2108676 w 3271286"/>
              <a:gd name="connsiteY17" fmla="*/ 847725 h 1079923"/>
              <a:gd name="connsiteX18" fmla="*/ 2184876 w 3271286"/>
              <a:gd name="connsiteY18" fmla="*/ 676275 h 1079923"/>
              <a:gd name="connsiteX19" fmla="*/ 2337276 w 3271286"/>
              <a:gd name="connsiteY19" fmla="*/ 542925 h 1079923"/>
              <a:gd name="connsiteX20" fmla="*/ 2584926 w 3271286"/>
              <a:gd name="connsiteY20" fmla="*/ 495300 h 1079923"/>
              <a:gd name="connsiteX21" fmla="*/ 2823051 w 3271286"/>
              <a:gd name="connsiteY21" fmla="*/ 504825 h 1079923"/>
              <a:gd name="connsiteX22" fmla="*/ 3070701 w 3271286"/>
              <a:gd name="connsiteY22" fmla="*/ 581025 h 1079923"/>
              <a:gd name="connsiteX23" fmla="*/ 3194526 w 3271286"/>
              <a:gd name="connsiteY23" fmla="*/ 647700 h 1079923"/>
              <a:gd name="connsiteX24" fmla="*/ 1832451 w 3271286"/>
              <a:gd name="connsiteY24" fmla="*/ 625021 h 1079923"/>
              <a:gd name="connsiteX25" fmla="*/ 2198520 w 3271286"/>
              <a:gd name="connsiteY25" fmla="*/ 610266 h 1079923"/>
              <a:gd name="connsiteX0" fmla="*/ 794226 w 3278039"/>
              <a:gd name="connsiteY0" fmla="*/ 0 h 1079923"/>
              <a:gd name="connsiteX1" fmla="*/ 537051 w 3278039"/>
              <a:gd name="connsiteY1" fmla="*/ 38100 h 1079923"/>
              <a:gd name="connsiteX2" fmla="*/ 308451 w 3278039"/>
              <a:gd name="connsiteY2" fmla="*/ 123825 h 1079923"/>
              <a:gd name="connsiteX3" fmla="*/ 127476 w 3278039"/>
              <a:gd name="connsiteY3" fmla="*/ 266700 h 1079923"/>
              <a:gd name="connsiteX4" fmla="*/ 13176 w 3278039"/>
              <a:gd name="connsiteY4" fmla="*/ 476250 h 1079923"/>
              <a:gd name="connsiteX5" fmla="*/ 22701 w 3278039"/>
              <a:gd name="connsiteY5" fmla="*/ 733425 h 1079923"/>
              <a:gd name="connsiteX6" fmla="*/ 194151 w 3278039"/>
              <a:gd name="connsiteY6" fmla="*/ 933450 h 1079923"/>
              <a:gd name="connsiteX7" fmla="*/ 375126 w 3278039"/>
              <a:gd name="connsiteY7" fmla="*/ 962025 h 1079923"/>
              <a:gd name="connsiteX8" fmla="*/ 660876 w 3278039"/>
              <a:gd name="connsiteY8" fmla="*/ 866775 h 1079923"/>
              <a:gd name="connsiteX9" fmla="*/ 889476 w 3278039"/>
              <a:gd name="connsiteY9" fmla="*/ 781050 h 1079923"/>
              <a:gd name="connsiteX10" fmla="*/ 1079976 w 3278039"/>
              <a:gd name="connsiteY10" fmla="*/ 752475 h 1079923"/>
              <a:gd name="connsiteX11" fmla="*/ 1251426 w 3278039"/>
              <a:gd name="connsiteY11" fmla="*/ 762000 h 1079923"/>
              <a:gd name="connsiteX12" fmla="*/ 1356201 w 3278039"/>
              <a:gd name="connsiteY12" fmla="*/ 838200 h 1079923"/>
              <a:gd name="connsiteX13" fmla="*/ 1441926 w 3278039"/>
              <a:gd name="connsiteY13" fmla="*/ 971550 h 1079923"/>
              <a:gd name="connsiteX14" fmla="*/ 1622901 w 3278039"/>
              <a:gd name="connsiteY14" fmla="*/ 1066800 h 1079923"/>
              <a:gd name="connsiteX15" fmla="*/ 1784826 w 3278039"/>
              <a:gd name="connsiteY15" fmla="*/ 1066800 h 1079923"/>
              <a:gd name="connsiteX16" fmla="*/ 1984851 w 3278039"/>
              <a:gd name="connsiteY16" fmla="*/ 952500 h 1079923"/>
              <a:gd name="connsiteX17" fmla="*/ 2108676 w 3278039"/>
              <a:gd name="connsiteY17" fmla="*/ 847725 h 1079923"/>
              <a:gd name="connsiteX18" fmla="*/ 2184876 w 3278039"/>
              <a:gd name="connsiteY18" fmla="*/ 676275 h 1079923"/>
              <a:gd name="connsiteX19" fmla="*/ 2337276 w 3278039"/>
              <a:gd name="connsiteY19" fmla="*/ 542925 h 1079923"/>
              <a:gd name="connsiteX20" fmla="*/ 2584926 w 3278039"/>
              <a:gd name="connsiteY20" fmla="*/ 495300 h 1079923"/>
              <a:gd name="connsiteX21" fmla="*/ 3070701 w 3278039"/>
              <a:gd name="connsiteY21" fmla="*/ 581025 h 1079923"/>
              <a:gd name="connsiteX22" fmla="*/ 3194526 w 3278039"/>
              <a:gd name="connsiteY22" fmla="*/ 647700 h 1079923"/>
              <a:gd name="connsiteX23" fmla="*/ 1832451 w 3278039"/>
              <a:gd name="connsiteY23" fmla="*/ 625021 h 1079923"/>
              <a:gd name="connsiteX24" fmla="*/ 2198520 w 3278039"/>
              <a:gd name="connsiteY24" fmla="*/ 610266 h 1079923"/>
              <a:gd name="connsiteX0" fmla="*/ 794226 w 3286060"/>
              <a:gd name="connsiteY0" fmla="*/ 0 h 1079923"/>
              <a:gd name="connsiteX1" fmla="*/ 537051 w 3286060"/>
              <a:gd name="connsiteY1" fmla="*/ 38100 h 1079923"/>
              <a:gd name="connsiteX2" fmla="*/ 308451 w 3286060"/>
              <a:gd name="connsiteY2" fmla="*/ 123825 h 1079923"/>
              <a:gd name="connsiteX3" fmla="*/ 127476 w 3286060"/>
              <a:gd name="connsiteY3" fmla="*/ 266700 h 1079923"/>
              <a:gd name="connsiteX4" fmla="*/ 13176 w 3286060"/>
              <a:gd name="connsiteY4" fmla="*/ 476250 h 1079923"/>
              <a:gd name="connsiteX5" fmla="*/ 22701 w 3286060"/>
              <a:gd name="connsiteY5" fmla="*/ 733425 h 1079923"/>
              <a:gd name="connsiteX6" fmla="*/ 194151 w 3286060"/>
              <a:gd name="connsiteY6" fmla="*/ 933450 h 1079923"/>
              <a:gd name="connsiteX7" fmla="*/ 375126 w 3286060"/>
              <a:gd name="connsiteY7" fmla="*/ 962025 h 1079923"/>
              <a:gd name="connsiteX8" fmla="*/ 660876 w 3286060"/>
              <a:gd name="connsiteY8" fmla="*/ 866775 h 1079923"/>
              <a:gd name="connsiteX9" fmla="*/ 889476 w 3286060"/>
              <a:gd name="connsiteY9" fmla="*/ 781050 h 1079923"/>
              <a:gd name="connsiteX10" fmla="*/ 1079976 w 3286060"/>
              <a:gd name="connsiteY10" fmla="*/ 752475 h 1079923"/>
              <a:gd name="connsiteX11" fmla="*/ 1251426 w 3286060"/>
              <a:gd name="connsiteY11" fmla="*/ 762000 h 1079923"/>
              <a:gd name="connsiteX12" fmla="*/ 1356201 w 3286060"/>
              <a:gd name="connsiteY12" fmla="*/ 838200 h 1079923"/>
              <a:gd name="connsiteX13" fmla="*/ 1441926 w 3286060"/>
              <a:gd name="connsiteY13" fmla="*/ 971550 h 1079923"/>
              <a:gd name="connsiteX14" fmla="*/ 1622901 w 3286060"/>
              <a:gd name="connsiteY14" fmla="*/ 1066800 h 1079923"/>
              <a:gd name="connsiteX15" fmla="*/ 1784826 w 3286060"/>
              <a:gd name="connsiteY15" fmla="*/ 1066800 h 1079923"/>
              <a:gd name="connsiteX16" fmla="*/ 1984851 w 3286060"/>
              <a:gd name="connsiteY16" fmla="*/ 952500 h 1079923"/>
              <a:gd name="connsiteX17" fmla="*/ 2108676 w 3286060"/>
              <a:gd name="connsiteY17" fmla="*/ 847725 h 1079923"/>
              <a:gd name="connsiteX18" fmla="*/ 2184876 w 3286060"/>
              <a:gd name="connsiteY18" fmla="*/ 676275 h 1079923"/>
              <a:gd name="connsiteX19" fmla="*/ 2337276 w 3286060"/>
              <a:gd name="connsiteY19" fmla="*/ 542925 h 1079923"/>
              <a:gd name="connsiteX20" fmla="*/ 3070701 w 3286060"/>
              <a:gd name="connsiteY20" fmla="*/ 581025 h 1079923"/>
              <a:gd name="connsiteX21" fmla="*/ 3194526 w 3286060"/>
              <a:gd name="connsiteY21" fmla="*/ 647700 h 1079923"/>
              <a:gd name="connsiteX22" fmla="*/ 1832451 w 3286060"/>
              <a:gd name="connsiteY22" fmla="*/ 625021 h 1079923"/>
              <a:gd name="connsiteX23" fmla="*/ 2198520 w 3286060"/>
              <a:gd name="connsiteY23" fmla="*/ 610266 h 1079923"/>
              <a:gd name="connsiteX0" fmla="*/ 794226 w 3077980"/>
              <a:gd name="connsiteY0" fmla="*/ 0 h 1079923"/>
              <a:gd name="connsiteX1" fmla="*/ 537051 w 3077980"/>
              <a:gd name="connsiteY1" fmla="*/ 38100 h 1079923"/>
              <a:gd name="connsiteX2" fmla="*/ 308451 w 3077980"/>
              <a:gd name="connsiteY2" fmla="*/ 123825 h 1079923"/>
              <a:gd name="connsiteX3" fmla="*/ 127476 w 3077980"/>
              <a:gd name="connsiteY3" fmla="*/ 266700 h 1079923"/>
              <a:gd name="connsiteX4" fmla="*/ 13176 w 3077980"/>
              <a:gd name="connsiteY4" fmla="*/ 476250 h 1079923"/>
              <a:gd name="connsiteX5" fmla="*/ 22701 w 3077980"/>
              <a:gd name="connsiteY5" fmla="*/ 733425 h 1079923"/>
              <a:gd name="connsiteX6" fmla="*/ 194151 w 3077980"/>
              <a:gd name="connsiteY6" fmla="*/ 933450 h 1079923"/>
              <a:gd name="connsiteX7" fmla="*/ 375126 w 3077980"/>
              <a:gd name="connsiteY7" fmla="*/ 962025 h 1079923"/>
              <a:gd name="connsiteX8" fmla="*/ 660876 w 3077980"/>
              <a:gd name="connsiteY8" fmla="*/ 866775 h 1079923"/>
              <a:gd name="connsiteX9" fmla="*/ 889476 w 3077980"/>
              <a:gd name="connsiteY9" fmla="*/ 781050 h 1079923"/>
              <a:gd name="connsiteX10" fmla="*/ 1079976 w 3077980"/>
              <a:gd name="connsiteY10" fmla="*/ 752475 h 1079923"/>
              <a:gd name="connsiteX11" fmla="*/ 1251426 w 3077980"/>
              <a:gd name="connsiteY11" fmla="*/ 762000 h 1079923"/>
              <a:gd name="connsiteX12" fmla="*/ 1356201 w 3077980"/>
              <a:gd name="connsiteY12" fmla="*/ 838200 h 1079923"/>
              <a:gd name="connsiteX13" fmla="*/ 1441926 w 3077980"/>
              <a:gd name="connsiteY13" fmla="*/ 971550 h 1079923"/>
              <a:gd name="connsiteX14" fmla="*/ 1622901 w 3077980"/>
              <a:gd name="connsiteY14" fmla="*/ 1066800 h 1079923"/>
              <a:gd name="connsiteX15" fmla="*/ 1784826 w 3077980"/>
              <a:gd name="connsiteY15" fmla="*/ 1066800 h 1079923"/>
              <a:gd name="connsiteX16" fmla="*/ 1984851 w 3077980"/>
              <a:gd name="connsiteY16" fmla="*/ 952500 h 1079923"/>
              <a:gd name="connsiteX17" fmla="*/ 2108676 w 3077980"/>
              <a:gd name="connsiteY17" fmla="*/ 847725 h 1079923"/>
              <a:gd name="connsiteX18" fmla="*/ 2184876 w 3077980"/>
              <a:gd name="connsiteY18" fmla="*/ 676275 h 1079923"/>
              <a:gd name="connsiteX19" fmla="*/ 2337276 w 3077980"/>
              <a:gd name="connsiteY19" fmla="*/ 542925 h 1079923"/>
              <a:gd name="connsiteX20" fmla="*/ 3070701 w 3077980"/>
              <a:gd name="connsiteY20" fmla="*/ 581025 h 1079923"/>
              <a:gd name="connsiteX21" fmla="*/ 1832451 w 3077980"/>
              <a:gd name="connsiteY21" fmla="*/ 625021 h 1079923"/>
              <a:gd name="connsiteX22" fmla="*/ 2198520 w 3077980"/>
              <a:gd name="connsiteY22" fmla="*/ 610266 h 1079923"/>
              <a:gd name="connsiteX0" fmla="*/ 794226 w 2349327"/>
              <a:gd name="connsiteY0" fmla="*/ 0 h 1079923"/>
              <a:gd name="connsiteX1" fmla="*/ 537051 w 2349327"/>
              <a:gd name="connsiteY1" fmla="*/ 38100 h 1079923"/>
              <a:gd name="connsiteX2" fmla="*/ 308451 w 2349327"/>
              <a:gd name="connsiteY2" fmla="*/ 123825 h 1079923"/>
              <a:gd name="connsiteX3" fmla="*/ 127476 w 2349327"/>
              <a:gd name="connsiteY3" fmla="*/ 266700 h 1079923"/>
              <a:gd name="connsiteX4" fmla="*/ 13176 w 2349327"/>
              <a:gd name="connsiteY4" fmla="*/ 476250 h 1079923"/>
              <a:gd name="connsiteX5" fmla="*/ 22701 w 2349327"/>
              <a:gd name="connsiteY5" fmla="*/ 733425 h 1079923"/>
              <a:gd name="connsiteX6" fmla="*/ 194151 w 2349327"/>
              <a:gd name="connsiteY6" fmla="*/ 933450 h 1079923"/>
              <a:gd name="connsiteX7" fmla="*/ 375126 w 2349327"/>
              <a:gd name="connsiteY7" fmla="*/ 962025 h 1079923"/>
              <a:gd name="connsiteX8" fmla="*/ 660876 w 2349327"/>
              <a:gd name="connsiteY8" fmla="*/ 866775 h 1079923"/>
              <a:gd name="connsiteX9" fmla="*/ 889476 w 2349327"/>
              <a:gd name="connsiteY9" fmla="*/ 781050 h 1079923"/>
              <a:gd name="connsiteX10" fmla="*/ 1079976 w 2349327"/>
              <a:gd name="connsiteY10" fmla="*/ 752475 h 1079923"/>
              <a:gd name="connsiteX11" fmla="*/ 1251426 w 2349327"/>
              <a:gd name="connsiteY11" fmla="*/ 762000 h 1079923"/>
              <a:gd name="connsiteX12" fmla="*/ 1356201 w 2349327"/>
              <a:gd name="connsiteY12" fmla="*/ 838200 h 1079923"/>
              <a:gd name="connsiteX13" fmla="*/ 1441926 w 2349327"/>
              <a:gd name="connsiteY13" fmla="*/ 971550 h 1079923"/>
              <a:gd name="connsiteX14" fmla="*/ 1622901 w 2349327"/>
              <a:gd name="connsiteY14" fmla="*/ 1066800 h 1079923"/>
              <a:gd name="connsiteX15" fmla="*/ 1784826 w 2349327"/>
              <a:gd name="connsiteY15" fmla="*/ 1066800 h 1079923"/>
              <a:gd name="connsiteX16" fmla="*/ 1984851 w 2349327"/>
              <a:gd name="connsiteY16" fmla="*/ 952500 h 1079923"/>
              <a:gd name="connsiteX17" fmla="*/ 2108676 w 2349327"/>
              <a:gd name="connsiteY17" fmla="*/ 847725 h 1079923"/>
              <a:gd name="connsiteX18" fmla="*/ 2184876 w 2349327"/>
              <a:gd name="connsiteY18" fmla="*/ 676275 h 1079923"/>
              <a:gd name="connsiteX19" fmla="*/ 2337276 w 2349327"/>
              <a:gd name="connsiteY19" fmla="*/ 542925 h 1079923"/>
              <a:gd name="connsiteX20" fmla="*/ 1832451 w 2349327"/>
              <a:gd name="connsiteY20" fmla="*/ 625021 h 1079923"/>
              <a:gd name="connsiteX21" fmla="*/ 2198520 w 2349327"/>
              <a:gd name="connsiteY21" fmla="*/ 610266 h 1079923"/>
              <a:gd name="connsiteX0" fmla="*/ 794226 w 2198520"/>
              <a:gd name="connsiteY0" fmla="*/ 0 h 1079923"/>
              <a:gd name="connsiteX1" fmla="*/ 537051 w 2198520"/>
              <a:gd name="connsiteY1" fmla="*/ 38100 h 1079923"/>
              <a:gd name="connsiteX2" fmla="*/ 308451 w 2198520"/>
              <a:gd name="connsiteY2" fmla="*/ 123825 h 1079923"/>
              <a:gd name="connsiteX3" fmla="*/ 127476 w 2198520"/>
              <a:gd name="connsiteY3" fmla="*/ 266700 h 1079923"/>
              <a:gd name="connsiteX4" fmla="*/ 13176 w 2198520"/>
              <a:gd name="connsiteY4" fmla="*/ 476250 h 1079923"/>
              <a:gd name="connsiteX5" fmla="*/ 22701 w 2198520"/>
              <a:gd name="connsiteY5" fmla="*/ 733425 h 1079923"/>
              <a:gd name="connsiteX6" fmla="*/ 194151 w 2198520"/>
              <a:gd name="connsiteY6" fmla="*/ 933450 h 1079923"/>
              <a:gd name="connsiteX7" fmla="*/ 375126 w 2198520"/>
              <a:gd name="connsiteY7" fmla="*/ 962025 h 1079923"/>
              <a:gd name="connsiteX8" fmla="*/ 660876 w 2198520"/>
              <a:gd name="connsiteY8" fmla="*/ 866775 h 1079923"/>
              <a:gd name="connsiteX9" fmla="*/ 889476 w 2198520"/>
              <a:gd name="connsiteY9" fmla="*/ 781050 h 1079923"/>
              <a:gd name="connsiteX10" fmla="*/ 1079976 w 2198520"/>
              <a:gd name="connsiteY10" fmla="*/ 752475 h 1079923"/>
              <a:gd name="connsiteX11" fmla="*/ 1251426 w 2198520"/>
              <a:gd name="connsiteY11" fmla="*/ 762000 h 1079923"/>
              <a:gd name="connsiteX12" fmla="*/ 1356201 w 2198520"/>
              <a:gd name="connsiteY12" fmla="*/ 838200 h 1079923"/>
              <a:gd name="connsiteX13" fmla="*/ 1441926 w 2198520"/>
              <a:gd name="connsiteY13" fmla="*/ 971550 h 1079923"/>
              <a:gd name="connsiteX14" fmla="*/ 1622901 w 2198520"/>
              <a:gd name="connsiteY14" fmla="*/ 1066800 h 1079923"/>
              <a:gd name="connsiteX15" fmla="*/ 1784826 w 2198520"/>
              <a:gd name="connsiteY15" fmla="*/ 1066800 h 1079923"/>
              <a:gd name="connsiteX16" fmla="*/ 1984851 w 2198520"/>
              <a:gd name="connsiteY16" fmla="*/ 952500 h 1079923"/>
              <a:gd name="connsiteX17" fmla="*/ 2108676 w 2198520"/>
              <a:gd name="connsiteY17" fmla="*/ 847725 h 1079923"/>
              <a:gd name="connsiteX18" fmla="*/ 2184876 w 2198520"/>
              <a:gd name="connsiteY18" fmla="*/ 676275 h 1079923"/>
              <a:gd name="connsiteX19" fmla="*/ 1832451 w 2198520"/>
              <a:gd name="connsiteY19" fmla="*/ 625021 h 1079923"/>
              <a:gd name="connsiteX20" fmla="*/ 2198520 w 2198520"/>
              <a:gd name="connsiteY20" fmla="*/ 610266 h 1079923"/>
              <a:gd name="connsiteX0" fmla="*/ 794226 w 2198520"/>
              <a:gd name="connsiteY0" fmla="*/ 0 h 1079923"/>
              <a:gd name="connsiteX1" fmla="*/ 537051 w 2198520"/>
              <a:gd name="connsiteY1" fmla="*/ 38100 h 1079923"/>
              <a:gd name="connsiteX2" fmla="*/ 308451 w 2198520"/>
              <a:gd name="connsiteY2" fmla="*/ 123825 h 1079923"/>
              <a:gd name="connsiteX3" fmla="*/ 127476 w 2198520"/>
              <a:gd name="connsiteY3" fmla="*/ 266700 h 1079923"/>
              <a:gd name="connsiteX4" fmla="*/ 13176 w 2198520"/>
              <a:gd name="connsiteY4" fmla="*/ 476250 h 1079923"/>
              <a:gd name="connsiteX5" fmla="*/ 22701 w 2198520"/>
              <a:gd name="connsiteY5" fmla="*/ 733425 h 1079923"/>
              <a:gd name="connsiteX6" fmla="*/ 194151 w 2198520"/>
              <a:gd name="connsiteY6" fmla="*/ 933450 h 1079923"/>
              <a:gd name="connsiteX7" fmla="*/ 375126 w 2198520"/>
              <a:gd name="connsiteY7" fmla="*/ 962025 h 1079923"/>
              <a:gd name="connsiteX8" fmla="*/ 660876 w 2198520"/>
              <a:gd name="connsiteY8" fmla="*/ 866775 h 1079923"/>
              <a:gd name="connsiteX9" fmla="*/ 889476 w 2198520"/>
              <a:gd name="connsiteY9" fmla="*/ 781050 h 1079923"/>
              <a:gd name="connsiteX10" fmla="*/ 1079976 w 2198520"/>
              <a:gd name="connsiteY10" fmla="*/ 752475 h 1079923"/>
              <a:gd name="connsiteX11" fmla="*/ 1251426 w 2198520"/>
              <a:gd name="connsiteY11" fmla="*/ 762000 h 1079923"/>
              <a:gd name="connsiteX12" fmla="*/ 1356201 w 2198520"/>
              <a:gd name="connsiteY12" fmla="*/ 838200 h 1079923"/>
              <a:gd name="connsiteX13" fmla="*/ 1441926 w 2198520"/>
              <a:gd name="connsiteY13" fmla="*/ 971550 h 1079923"/>
              <a:gd name="connsiteX14" fmla="*/ 1622901 w 2198520"/>
              <a:gd name="connsiteY14" fmla="*/ 1066800 h 1079923"/>
              <a:gd name="connsiteX15" fmla="*/ 1784826 w 2198520"/>
              <a:gd name="connsiteY15" fmla="*/ 1066800 h 1079923"/>
              <a:gd name="connsiteX16" fmla="*/ 1984851 w 2198520"/>
              <a:gd name="connsiteY16" fmla="*/ 952500 h 1079923"/>
              <a:gd name="connsiteX17" fmla="*/ 2108676 w 2198520"/>
              <a:gd name="connsiteY17" fmla="*/ 847725 h 1079923"/>
              <a:gd name="connsiteX18" fmla="*/ 2184876 w 2198520"/>
              <a:gd name="connsiteY18" fmla="*/ 676275 h 1079923"/>
              <a:gd name="connsiteX19" fmla="*/ 2198520 w 2198520"/>
              <a:gd name="connsiteY19" fmla="*/ 610266 h 1079923"/>
              <a:gd name="connsiteX0" fmla="*/ 794226 w 2190236"/>
              <a:gd name="connsiteY0" fmla="*/ 0 h 1079923"/>
              <a:gd name="connsiteX1" fmla="*/ 537051 w 2190236"/>
              <a:gd name="connsiteY1" fmla="*/ 38100 h 1079923"/>
              <a:gd name="connsiteX2" fmla="*/ 308451 w 2190236"/>
              <a:gd name="connsiteY2" fmla="*/ 123825 h 1079923"/>
              <a:gd name="connsiteX3" fmla="*/ 127476 w 2190236"/>
              <a:gd name="connsiteY3" fmla="*/ 266700 h 1079923"/>
              <a:gd name="connsiteX4" fmla="*/ 13176 w 2190236"/>
              <a:gd name="connsiteY4" fmla="*/ 476250 h 1079923"/>
              <a:gd name="connsiteX5" fmla="*/ 22701 w 2190236"/>
              <a:gd name="connsiteY5" fmla="*/ 733425 h 1079923"/>
              <a:gd name="connsiteX6" fmla="*/ 194151 w 2190236"/>
              <a:gd name="connsiteY6" fmla="*/ 933450 h 1079923"/>
              <a:gd name="connsiteX7" fmla="*/ 375126 w 2190236"/>
              <a:gd name="connsiteY7" fmla="*/ 962025 h 1079923"/>
              <a:gd name="connsiteX8" fmla="*/ 660876 w 2190236"/>
              <a:gd name="connsiteY8" fmla="*/ 866775 h 1079923"/>
              <a:gd name="connsiteX9" fmla="*/ 889476 w 2190236"/>
              <a:gd name="connsiteY9" fmla="*/ 781050 h 1079923"/>
              <a:gd name="connsiteX10" fmla="*/ 1079976 w 2190236"/>
              <a:gd name="connsiteY10" fmla="*/ 752475 h 1079923"/>
              <a:gd name="connsiteX11" fmla="*/ 1251426 w 2190236"/>
              <a:gd name="connsiteY11" fmla="*/ 762000 h 1079923"/>
              <a:gd name="connsiteX12" fmla="*/ 1356201 w 2190236"/>
              <a:gd name="connsiteY12" fmla="*/ 838200 h 1079923"/>
              <a:gd name="connsiteX13" fmla="*/ 1441926 w 2190236"/>
              <a:gd name="connsiteY13" fmla="*/ 971550 h 1079923"/>
              <a:gd name="connsiteX14" fmla="*/ 1622901 w 2190236"/>
              <a:gd name="connsiteY14" fmla="*/ 1066800 h 1079923"/>
              <a:gd name="connsiteX15" fmla="*/ 1784826 w 2190236"/>
              <a:gd name="connsiteY15" fmla="*/ 1066800 h 1079923"/>
              <a:gd name="connsiteX16" fmla="*/ 1984851 w 2190236"/>
              <a:gd name="connsiteY16" fmla="*/ 952500 h 1079923"/>
              <a:gd name="connsiteX17" fmla="*/ 2108676 w 2190236"/>
              <a:gd name="connsiteY17" fmla="*/ 847725 h 1079923"/>
              <a:gd name="connsiteX18" fmla="*/ 2184876 w 2190236"/>
              <a:gd name="connsiteY18" fmla="*/ 676275 h 1079923"/>
              <a:gd name="connsiteX19" fmla="*/ 1959623 w 2190236"/>
              <a:gd name="connsiteY19" fmla="*/ 828684 h 1079923"/>
              <a:gd name="connsiteX0" fmla="*/ 794226 w 2108847"/>
              <a:gd name="connsiteY0" fmla="*/ 0 h 1079923"/>
              <a:gd name="connsiteX1" fmla="*/ 537051 w 2108847"/>
              <a:gd name="connsiteY1" fmla="*/ 38100 h 1079923"/>
              <a:gd name="connsiteX2" fmla="*/ 308451 w 2108847"/>
              <a:gd name="connsiteY2" fmla="*/ 123825 h 1079923"/>
              <a:gd name="connsiteX3" fmla="*/ 127476 w 2108847"/>
              <a:gd name="connsiteY3" fmla="*/ 266700 h 1079923"/>
              <a:gd name="connsiteX4" fmla="*/ 13176 w 2108847"/>
              <a:gd name="connsiteY4" fmla="*/ 476250 h 1079923"/>
              <a:gd name="connsiteX5" fmla="*/ 22701 w 2108847"/>
              <a:gd name="connsiteY5" fmla="*/ 733425 h 1079923"/>
              <a:gd name="connsiteX6" fmla="*/ 194151 w 2108847"/>
              <a:gd name="connsiteY6" fmla="*/ 933450 h 1079923"/>
              <a:gd name="connsiteX7" fmla="*/ 375126 w 2108847"/>
              <a:gd name="connsiteY7" fmla="*/ 962025 h 1079923"/>
              <a:gd name="connsiteX8" fmla="*/ 660876 w 2108847"/>
              <a:gd name="connsiteY8" fmla="*/ 866775 h 1079923"/>
              <a:gd name="connsiteX9" fmla="*/ 889476 w 2108847"/>
              <a:gd name="connsiteY9" fmla="*/ 781050 h 1079923"/>
              <a:gd name="connsiteX10" fmla="*/ 1079976 w 2108847"/>
              <a:gd name="connsiteY10" fmla="*/ 752475 h 1079923"/>
              <a:gd name="connsiteX11" fmla="*/ 1251426 w 2108847"/>
              <a:gd name="connsiteY11" fmla="*/ 762000 h 1079923"/>
              <a:gd name="connsiteX12" fmla="*/ 1356201 w 2108847"/>
              <a:gd name="connsiteY12" fmla="*/ 838200 h 1079923"/>
              <a:gd name="connsiteX13" fmla="*/ 1441926 w 2108847"/>
              <a:gd name="connsiteY13" fmla="*/ 971550 h 1079923"/>
              <a:gd name="connsiteX14" fmla="*/ 1622901 w 2108847"/>
              <a:gd name="connsiteY14" fmla="*/ 1066800 h 1079923"/>
              <a:gd name="connsiteX15" fmla="*/ 1784826 w 2108847"/>
              <a:gd name="connsiteY15" fmla="*/ 1066800 h 1079923"/>
              <a:gd name="connsiteX16" fmla="*/ 1984851 w 2108847"/>
              <a:gd name="connsiteY16" fmla="*/ 952500 h 1079923"/>
              <a:gd name="connsiteX17" fmla="*/ 2108676 w 2108847"/>
              <a:gd name="connsiteY17" fmla="*/ 847725 h 1079923"/>
              <a:gd name="connsiteX18" fmla="*/ 1959623 w 2108847"/>
              <a:gd name="connsiteY18" fmla="*/ 828684 h 1079923"/>
              <a:gd name="connsiteX0" fmla="*/ 794226 w 2119228"/>
              <a:gd name="connsiteY0" fmla="*/ 0 h 1079923"/>
              <a:gd name="connsiteX1" fmla="*/ 537051 w 2119228"/>
              <a:gd name="connsiteY1" fmla="*/ 38100 h 1079923"/>
              <a:gd name="connsiteX2" fmla="*/ 308451 w 2119228"/>
              <a:gd name="connsiteY2" fmla="*/ 123825 h 1079923"/>
              <a:gd name="connsiteX3" fmla="*/ 127476 w 2119228"/>
              <a:gd name="connsiteY3" fmla="*/ 266700 h 1079923"/>
              <a:gd name="connsiteX4" fmla="*/ 13176 w 2119228"/>
              <a:gd name="connsiteY4" fmla="*/ 476250 h 1079923"/>
              <a:gd name="connsiteX5" fmla="*/ 22701 w 2119228"/>
              <a:gd name="connsiteY5" fmla="*/ 733425 h 1079923"/>
              <a:gd name="connsiteX6" fmla="*/ 194151 w 2119228"/>
              <a:gd name="connsiteY6" fmla="*/ 933450 h 1079923"/>
              <a:gd name="connsiteX7" fmla="*/ 375126 w 2119228"/>
              <a:gd name="connsiteY7" fmla="*/ 962025 h 1079923"/>
              <a:gd name="connsiteX8" fmla="*/ 660876 w 2119228"/>
              <a:gd name="connsiteY8" fmla="*/ 866775 h 1079923"/>
              <a:gd name="connsiteX9" fmla="*/ 889476 w 2119228"/>
              <a:gd name="connsiteY9" fmla="*/ 781050 h 1079923"/>
              <a:gd name="connsiteX10" fmla="*/ 1079976 w 2119228"/>
              <a:gd name="connsiteY10" fmla="*/ 752475 h 1079923"/>
              <a:gd name="connsiteX11" fmla="*/ 1251426 w 2119228"/>
              <a:gd name="connsiteY11" fmla="*/ 762000 h 1079923"/>
              <a:gd name="connsiteX12" fmla="*/ 1356201 w 2119228"/>
              <a:gd name="connsiteY12" fmla="*/ 838200 h 1079923"/>
              <a:gd name="connsiteX13" fmla="*/ 1441926 w 2119228"/>
              <a:gd name="connsiteY13" fmla="*/ 971550 h 1079923"/>
              <a:gd name="connsiteX14" fmla="*/ 1622901 w 2119228"/>
              <a:gd name="connsiteY14" fmla="*/ 1066800 h 1079923"/>
              <a:gd name="connsiteX15" fmla="*/ 1784826 w 2119228"/>
              <a:gd name="connsiteY15" fmla="*/ 1066800 h 1079923"/>
              <a:gd name="connsiteX16" fmla="*/ 1984851 w 2119228"/>
              <a:gd name="connsiteY16" fmla="*/ 952500 h 1079923"/>
              <a:gd name="connsiteX17" fmla="*/ 2108676 w 2119228"/>
              <a:gd name="connsiteY17" fmla="*/ 847725 h 1079923"/>
              <a:gd name="connsiteX18" fmla="*/ 2091429 w 2119228"/>
              <a:gd name="connsiteY18" fmla="*/ 719475 h 1079923"/>
              <a:gd name="connsiteX0" fmla="*/ 794226 w 2091429"/>
              <a:gd name="connsiteY0" fmla="*/ 0 h 1079923"/>
              <a:gd name="connsiteX1" fmla="*/ 537051 w 2091429"/>
              <a:gd name="connsiteY1" fmla="*/ 38100 h 1079923"/>
              <a:gd name="connsiteX2" fmla="*/ 308451 w 2091429"/>
              <a:gd name="connsiteY2" fmla="*/ 123825 h 1079923"/>
              <a:gd name="connsiteX3" fmla="*/ 127476 w 2091429"/>
              <a:gd name="connsiteY3" fmla="*/ 266700 h 1079923"/>
              <a:gd name="connsiteX4" fmla="*/ 13176 w 2091429"/>
              <a:gd name="connsiteY4" fmla="*/ 476250 h 1079923"/>
              <a:gd name="connsiteX5" fmla="*/ 22701 w 2091429"/>
              <a:gd name="connsiteY5" fmla="*/ 733425 h 1079923"/>
              <a:gd name="connsiteX6" fmla="*/ 194151 w 2091429"/>
              <a:gd name="connsiteY6" fmla="*/ 933450 h 1079923"/>
              <a:gd name="connsiteX7" fmla="*/ 375126 w 2091429"/>
              <a:gd name="connsiteY7" fmla="*/ 962025 h 1079923"/>
              <a:gd name="connsiteX8" fmla="*/ 660876 w 2091429"/>
              <a:gd name="connsiteY8" fmla="*/ 866775 h 1079923"/>
              <a:gd name="connsiteX9" fmla="*/ 889476 w 2091429"/>
              <a:gd name="connsiteY9" fmla="*/ 781050 h 1079923"/>
              <a:gd name="connsiteX10" fmla="*/ 1079976 w 2091429"/>
              <a:gd name="connsiteY10" fmla="*/ 752475 h 1079923"/>
              <a:gd name="connsiteX11" fmla="*/ 1251426 w 2091429"/>
              <a:gd name="connsiteY11" fmla="*/ 762000 h 1079923"/>
              <a:gd name="connsiteX12" fmla="*/ 1356201 w 2091429"/>
              <a:gd name="connsiteY12" fmla="*/ 838200 h 1079923"/>
              <a:gd name="connsiteX13" fmla="*/ 1441926 w 2091429"/>
              <a:gd name="connsiteY13" fmla="*/ 971550 h 1079923"/>
              <a:gd name="connsiteX14" fmla="*/ 1622901 w 2091429"/>
              <a:gd name="connsiteY14" fmla="*/ 1066800 h 1079923"/>
              <a:gd name="connsiteX15" fmla="*/ 1784826 w 2091429"/>
              <a:gd name="connsiteY15" fmla="*/ 1066800 h 1079923"/>
              <a:gd name="connsiteX16" fmla="*/ 1984851 w 2091429"/>
              <a:gd name="connsiteY16" fmla="*/ 952500 h 1079923"/>
              <a:gd name="connsiteX17" fmla="*/ 2091429 w 2091429"/>
              <a:gd name="connsiteY17" fmla="*/ 719475 h 1079923"/>
              <a:gd name="connsiteX0" fmla="*/ 794226 w 2140856"/>
              <a:gd name="connsiteY0" fmla="*/ 0 h 1079923"/>
              <a:gd name="connsiteX1" fmla="*/ 537051 w 2140856"/>
              <a:gd name="connsiteY1" fmla="*/ 38100 h 1079923"/>
              <a:gd name="connsiteX2" fmla="*/ 308451 w 2140856"/>
              <a:gd name="connsiteY2" fmla="*/ 123825 h 1079923"/>
              <a:gd name="connsiteX3" fmla="*/ 127476 w 2140856"/>
              <a:gd name="connsiteY3" fmla="*/ 266700 h 1079923"/>
              <a:gd name="connsiteX4" fmla="*/ 13176 w 2140856"/>
              <a:gd name="connsiteY4" fmla="*/ 476250 h 1079923"/>
              <a:gd name="connsiteX5" fmla="*/ 22701 w 2140856"/>
              <a:gd name="connsiteY5" fmla="*/ 733425 h 1079923"/>
              <a:gd name="connsiteX6" fmla="*/ 194151 w 2140856"/>
              <a:gd name="connsiteY6" fmla="*/ 933450 h 1079923"/>
              <a:gd name="connsiteX7" fmla="*/ 375126 w 2140856"/>
              <a:gd name="connsiteY7" fmla="*/ 962025 h 1079923"/>
              <a:gd name="connsiteX8" fmla="*/ 660876 w 2140856"/>
              <a:gd name="connsiteY8" fmla="*/ 866775 h 1079923"/>
              <a:gd name="connsiteX9" fmla="*/ 889476 w 2140856"/>
              <a:gd name="connsiteY9" fmla="*/ 781050 h 1079923"/>
              <a:gd name="connsiteX10" fmla="*/ 1079976 w 2140856"/>
              <a:gd name="connsiteY10" fmla="*/ 752475 h 1079923"/>
              <a:gd name="connsiteX11" fmla="*/ 1251426 w 2140856"/>
              <a:gd name="connsiteY11" fmla="*/ 762000 h 1079923"/>
              <a:gd name="connsiteX12" fmla="*/ 1356201 w 2140856"/>
              <a:gd name="connsiteY12" fmla="*/ 838200 h 1079923"/>
              <a:gd name="connsiteX13" fmla="*/ 1441926 w 2140856"/>
              <a:gd name="connsiteY13" fmla="*/ 971550 h 1079923"/>
              <a:gd name="connsiteX14" fmla="*/ 1622901 w 2140856"/>
              <a:gd name="connsiteY14" fmla="*/ 1066800 h 1079923"/>
              <a:gd name="connsiteX15" fmla="*/ 1784826 w 2140856"/>
              <a:gd name="connsiteY15" fmla="*/ 1066800 h 1079923"/>
              <a:gd name="connsiteX16" fmla="*/ 1984851 w 2140856"/>
              <a:gd name="connsiteY16" fmla="*/ 952500 h 1079923"/>
              <a:gd name="connsiteX17" fmla="*/ 2140856 w 2140856"/>
              <a:gd name="connsiteY17" fmla="*/ 719475 h 1079923"/>
              <a:gd name="connsiteX0" fmla="*/ 794226 w 2132618"/>
              <a:gd name="connsiteY0" fmla="*/ 0 h 1079923"/>
              <a:gd name="connsiteX1" fmla="*/ 537051 w 2132618"/>
              <a:gd name="connsiteY1" fmla="*/ 38100 h 1079923"/>
              <a:gd name="connsiteX2" fmla="*/ 308451 w 2132618"/>
              <a:gd name="connsiteY2" fmla="*/ 123825 h 1079923"/>
              <a:gd name="connsiteX3" fmla="*/ 127476 w 2132618"/>
              <a:gd name="connsiteY3" fmla="*/ 266700 h 1079923"/>
              <a:gd name="connsiteX4" fmla="*/ 13176 w 2132618"/>
              <a:gd name="connsiteY4" fmla="*/ 476250 h 1079923"/>
              <a:gd name="connsiteX5" fmla="*/ 22701 w 2132618"/>
              <a:gd name="connsiteY5" fmla="*/ 733425 h 1079923"/>
              <a:gd name="connsiteX6" fmla="*/ 194151 w 2132618"/>
              <a:gd name="connsiteY6" fmla="*/ 933450 h 1079923"/>
              <a:gd name="connsiteX7" fmla="*/ 375126 w 2132618"/>
              <a:gd name="connsiteY7" fmla="*/ 962025 h 1079923"/>
              <a:gd name="connsiteX8" fmla="*/ 660876 w 2132618"/>
              <a:gd name="connsiteY8" fmla="*/ 866775 h 1079923"/>
              <a:gd name="connsiteX9" fmla="*/ 889476 w 2132618"/>
              <a:gd name="connsiteY9" fmla="*/ 781050 h 1079923"/>
              <a:gd name="connsiteX10" fmla="*/ 1079976 w 2132618"/>
              <a:gd name="connsiteY10" fmla="*/ 752475 h 1079923"/>
              <a:gd name="connsiteX11" fmla="*/ 1251426 w 2132618"/>
              <a:gd name="connsiteY11" fmla="*/ 762000 h 1079923"/>
              <a:gd name="connsiteX12" fmla="*/ 1356201 w 2132618"/>
              <a:gd name="connsiteY12" fmla="*/ 838200 h 1079923"/>
              <a:gd name="connsiteX13" fmla="*/ 1441926 w 2132618"/>
              <a:gd name="connsiteY13" fmla="*/ 971550 h 1079923"/>
              <a:gd name="connsiteX14" fmla="*/ 1622901 w 2132618"/>
              <a:gd name="connsiteY14" fmla="*/ 1066800 h 1079923"/>
              <a:gd name="connsiteX15" fmla="*/ 1784826 w 2132618"/>
              <a:gd name="connsiteY15" fmla="*/ 1066800 h 1079923"/>
              <a:gd name="connsiteX16" fmla="*/ 1984851 w 2132618"/>
              <a:gd name="connsiteY16" fmla="*/ 952500 h 1079923"/>
              <a:gd name="connsiteX17" fmla="*/ 2132618 w 2132618"/>
              <a:gd name="connsiteY17" fmla="*/ 659906 h 1079923"/>
              <a:gd name="connsiteX0" fmla="*/ 794226 w 2065506"/>
              <a:gd name="connsiteY0" fmla="*/ 0 h 1079923"/>
              <a:gd name="connsiteX1" fmla="*/ 537051 w 2065506"/>
              <a:gd name="connsiteY1" fmla="*/ 38100 h 1079923"/>
              <a:gd name="connsiteX2" fmla="*/ 308451 w 2065506"/>
              <a:gd name="connsiteY2" fmla="*/ 123825 h 1079923"/>
              <a:gd name="connsiteX3" fmla="*/ 127476 w 2065506"/>
              <a:gd name="connsiteY3" fmla="*/ 266700 h 1079923"/>
              <a:gd name="connsiteX4" fmla="*/ 13176 w 2065506"/>
              <a:gd name="connsiteY4" fmla="*/ 476250 h 1079923"/>
              <a:gd name="connsiteX5" fmla="*/ 22701 w 2065506"/>
              <a:gd name="connsiteY5" fmla="*/ 733425 h 1079923"/>
              <a:gd name="connsiteX6" fmla="*/ 194151 w 2065506"/>
              <a:gd name="connsiteY6" fmla="*/ 933450 h 1079923"/>
              <a:gd name="connsiteX7" fmla="*/ 375126 w 2065506"/>
              <a:gd name="connsiteY7" fmla="*/ 962025 h 1079923"/>
              <a:gd name="connsiteX8" fmla="*/ 660876 w 2065506"/>
              <a:gd name="connsiteY8" fmla="*/ 866775 h 1079923"/>
              <a:gd name="connsiteX9" fmla="*/ 889476 w 2065506"/>
              <a:gd name="connsiteY9" fmla="*/ 781050 h 1079923"/>
              <a:gd name="connsiteX10" fmla="*/ 1079976 w 2065506"/>
              <a:gd name="connsiteY10" fmla="*/ 752475 h 1079923"/>
              <a:gd name="connsiteX11" fmla="*/ 1251426 w 2065506"/>
              <a:gd name="connsiteY11" fmla="*/ 762000 h 1079923"/>
              <a:gd name="connsiteX12" fmla="*/ 1356201 w 2065506"/>
              <a:gd name="connsiteY12" fmla="*/ 838200 h 1079923"/>
              <a:gd name="connsiteX13" fmla="*/ 1441926 w 2065506"/>
              <a:gd name="connsiteY13" fmla="*/ 971550 h 1079923"/>
              <a:gd name="connsiteX14" fmla="*/ 1622901 w 2065506"/>
              <a:gd name="connsiteY14" fmla="*/ 1066800 h 1079923"/>
              <a:gd name="connsiteX15" fmla="*/ 1784826 w 2065506"/>
              <a:gd name="connsiteY15" fmla="*/ 1066800 h 1079923"/>
              <a:gd name="connsiteX16" fmla="*/ 1984851 w 2065506"/>
              <a:gd name="connsiteY16" fmla="*/ 952500 h 1079923"/>
              <a:gd name="connsiteX17" fmla="*/ 2065506 w 2065506"/>
              <a:gd name="connsiteY17" fmla="*/ 791339 h 1079923"/>
              <a:gd name="connsiteX0" fmla="*/ 794226 w 2099062"/>
              <a:gd name="connsiteY0" fmla="*/ 0 h 1079923"/>
              <a:gd name="connsiteX1" fmla="*/ 537051 w 2099062"/>
              <a:gd name="connsiteY1" fmla="*/ 38100 h 1079923"/>
              <a:gd name="connsiteX2" fmla="*/ 308451 w 2099062"/>
              <a:gd name="connsiteY2" fmla="*/ 123825 h 1079923"/>
              <a:gd name="connsiteX3" fmla="*/ 127476 w 2099062"/>
              <a:gd name="connsiteY3" fmla="*/ 266700 h 1079923"/>
              <a:gd name="connsiteX4" fmla="*/ 13176 w 2099062"/>
              <a:gd name="connsiteY4" fmla="*/ 476250 h 1079923"/>
              <a:gd name="connsiteX5" fmla="*/ 22701 w 2099062"/>
              <a:gd name="connsiteY5" fmla="*/ 733425 h 1079923"/>
              <a:gd name="connsiteX6" fmla="*/ 194151 w 2099062"/>
              <a:gd name="connsiteY6" fmla="*/ 933450 h 1079923"/>
              <a:gd name="connsiteX7" fmla="*/ 375126 w 2099062"/>
              <a:gd name="connsiteY7" fmla="*/ 962025 h 1079923"/>
              <a:gd name="connsiteX8" fmla="*/ 660876 w 2099062"/>
              <a:gd name="connsiteY8" fmla="*/ 866775 h 1079923"/>
              <a:gd name="connsiteX9" fmla="*/ 889476 w 2099062"/>
              <a:gd name="connsiteY9" fmla="*/ 781050 h 1079923"/>
              <a:gd name="connsiteX10" fmla="*/ 1079976 w 2099062"/>
              <a:gd name="connsiteY10" fmla="*/ 752475 h 1079923"/>
              <a:gd name="connsiteX11" fmla="*/ 1251426 w 2099062"/>
              <a:gd name="connsiteY11" fmla="*/ 762000 h 1079923"/>
              <a:gd name="connsiteX12" fmla="*/ 1356201 w 2099062"/>
              <a:gd name="connsiteY12" fmla="*/ 838200 h 1079923"/>
              <a:gd name="connsiteX13" fmla="*/ 1441926 w 2099062"/>
              <a:gd name="connsiteY13" fmla="*/ 971550 h 1079923"/>
              <a:gd name="connsiteX14" fmla="*/ 1622901 w 2099062"/>
              <a:gd name="connsiteY14" fmla="*/ 1066800 h 1079923"/>
              <a:gd name="connsiteX15" fmla="*/ 1784826 w 2099062"/>
              <a:gd name="connsiteY15" fmla="*/ 1066800 h 1079923"/>
              <a:gd name="connsiteX16" fmla="*/ 1984851 w 2099062"/>
              <a:gd name="connsiteY16" fmla="*/ 952500 h 1079923"/>
              <a:gd name="connsiteX17" fmla="*/ 2099062 w 2099062"/>
              <a:gd name="connsiteY17" fmla="*/ 771119 h 1079923"/>
              <a:gd name="connsiteX0" fmla="*/ 794226 w 2099062"/>
              <a:gd name="connsiteY0" fmla="*/ 0 h 1066920"/>
              <a:gd name="connsiteX1" fmla="*/ 537051 w 2099062"/>
              <a:gd name="connsiteY1" fmla="*/ 38100 h 1066920"/>
              <a:gd name="connsiteX2" fmla="*/ 308451 w 2099062"/>
              <a:gd name="connsiteY2" fmla="*/ 123825 h 1066920"/>
              <a:gd name="connsiteX3" fmla="*/ 127476 w 2099062"/>
              <a:gd name="connsiteY3" fmla="*/ 266700 h 1066920"/>
              <a:gd name="connsiteX4" fmla="*/ 13176 w 2099062"/>
              <a:gd name="connsiteY4" fmla="*/ 476250 h 1066920"/>
              <a:gd name="connsiteX5" fmla="*/ 22701 w 2099062"/>
              <a:gd name="connsiteY5" fmla="*/ 733425 h 1066920"/>
              <a:gd name="connsiteX6" fmla="*/ 194151 w 2099062"/>
              <a:gd name="connsiteY6" fmla="*/ 933450 h 1066920"/>
              <a:gd name="connsiteX7" fmla="*/ 375126 w 2099062"/>
              <a:gd name="connsiteY7" fmla="*/ 962025 h 1066920"/>
              <a:gd name="connsiteX8" fmla="*/ 660876 w 2099062"/>
              <a:gd name="connsiteY8" fmla="*/ 866775 h 1066920"/>
              <a:gd name="connsiteX9" fmla="*/ 889476 w 2099062"/>
              <a:gd name="connsiteY9" fmla="*/ 781050 h 1066920"/>
              <a:gd name="connsiteX10" fmla="*/ 1079976 w 2099062"/>
              <a:gd name="connsiteY10" fmla="*/ 752475 h 1066920"/>
              <a:gd name="connsiteX11" fmla="*/ 1251426 w 2099062"/>
              <a:gd name="connsiteY11" fmla="*/ 762000 h 1066920"/>
              <a:gd name="connsiteX12" fmla="*/ 1356201 w 2099062"/>
              <a:gd name="connsiteY12" fmla="*/ 838200 h 1066920"/>
              <a:gd name="connsiteX13" fmla="*/ 1441926 w 2099062"/>
              <a:gd name="connsiteY13" fmla="*/ 971550 h 1066920"/>
              <a:gd name="connsiteX14" fmla="*/ 1622901 w 2099062"/>
              <a:gd name="connsiteY14" fmla="*/ 1066800 h 1066920"/>
              <a:gd name="connsiteX15" fmla="*/ 1984851 w 2099062"/>
              <a:gd name="connsiteY15" fmla="*/ 952500 h 1066920"/>
              <a:gd name="connsiteX16" fmla="*/ 2099062 w 2099062"/>
              <a:gd name="connsiteY16" fmla="*/ 771119 h 1066920"/>
              <a:gd name="connsiteX0" fmla="*/ 794226 w 2099062"/>
              <a:gd name="connsiteY0" fmla="*/ 0 h 1066800"/>
              <a:gd name="connsiteX1" fmla="*/ 537051 w 2099062"/>
              <a:gd name="connsiteY1" fmla="*/ 38100 h 1066800"/>
              <a:gd name="connsiteX2" fmla="*/ 308451 w 2099062"/>
              <a:gd name="connsiteY2" fmla="*/ 123825 h 1066800"/>
              <a:gd name="connsiteX3" fmla="*/ 127476 w 2099062"/>
              <a:gd name="connsiteY3" fmla="*/ 266700 h 1066800"/>
              <a:gd name="connsiteX4" fmla="*/ 13176 w 2099062"/>
              <a:gd name="connsiteY4" fmla="*/ 476250 h 1066800"/>
              <a:gd name="connsiteX5" fmla="*/ 22701 w 2099062"/>
              <a:gd name="connsiteY5" fmla="*/ 733425 h 1066800"/>
              <a:gd name="connsiteX6" fmla="*/ 194151 w 2099062"/>
              <a:gd name="connsiteY6" fmla="*/ 933450 h 1066800"/>
              <a:gd name="connsiteX7" fmla="*/ 375126 w 2099062"/>
              <a:gd name="connsiteY7" fmla="*/ 962025 h 1066800"/>
              <a:gd name="connsiteX8" fmla="*/ 660876 w 2099062"/>
              <a:gd name="connsiteY8" fmla="*/ 866775 h 1066800"/>
              <a:gd name="connsiteX9" fmla="*/ 889476 w 2099062"/>
              <a:gd name="connsiteY9" fmla="*/ 781050 h 1066800"/>
              <a:gd name="connsiteX10" fmla="*/ 1079976 w 2099062"/>
              <a:gd name="connsiteY10" fmla="*/ 752475 h 1066800"/>
              <a:gd name="connsiteX11" fmla="*/ 1251426 w 2099062"/>
              <a:gd name="connsiteY11" fmla="*/ 762000 h 1066800"/>
              <a:gd name="connsiteX12" fmla="*/ 1356201 w 2099062"/>
              <a:gd name="connsiteY12" fmla="*/ 838200 h 1066800"/>
              <a:gd name="connsiteX13" fmla="*/ 1622901 w 2099062"/>
              <a:gd name="connsiteY13" fmla="*/ 1066800 h 1066800"/>
              <a:gd name="connsiteX14" fmla="*/ 1984851 w 2099062"/>
              <a:gd name="connsiteY14" fmla="*/ 952500 h 1066800"/>
              <a:gd name="connsiteX15" fmla="*/ 2099062 w 2099062"/>
              <a:gd name="connsiteY15" fmla="*/ 771119 h 1066800"/>
              <a:gd name="connsiteX0" fmla="*/ 794226 w 2099062"/>
              <a:gd name="connsiteY0" fmla="*/ 0 h 968021"/>
              <a:gd name="connsiteX1" fmla="*/ 537051 w 2099062"/>
              <a:gd name="connsiteY1" fmla="*/ 38100 h 968021"/>
              <a:gd name="connsiteX2" fmla="*/ 308451 w 2099062"/>
              <a:gd name="connsiteY2" fmla="*/ 123825 h 968021"/>
              <a:gd name="connsiteX3" fmla="*/ 127476 w 2099062"/>
              <a:gd name="connsiteY3" fmla="*/ 266700 h 968021"/>
              <a:gd name="connsiteX4" fmla="*/ 13176 w 2099062"/>
              <a:gd name="connsiteY4" fmla="*/ 476250 h 968021"/>
              <a:gd name="connsiteX5" fmla="*/ 22701 w 2099062"/>
              <a:gd name="connsiteY5" fmla="*/ 733425 h 968021"/>
              <a:gd name="connsiteX6" fmla="*/ 194151 w 2099062"/>
              <a:gd name="connsiteY6" fmla="*/ 933450 h 968021"/>
              <a:gd name="connsiteX7" fmla="*/ 375126 w 2099062"/>
              <a:gd name="connsiteY7" fmla="*/ 962025 h 968021"/>
              <a:gd name="connsiteX8" fmla="*/ 660876 w 2099062"/>
              <a:gd name="connsiteY8" fmla="*/ 866775 h 968021"/>
              <a:gd name="connsiteX9" fmla="*/ 889476 w 2099062"/>
              <a:gd name="connsiteY9" fmla="*/ 781050 h 968021"/>
              <a:gd name="connsiteX10" fmla="*/ 1079976 w 2099062"/>
              <a:gd name="connsiteY10" fmla="*/ 752475 h 968021"/>
              <a:gd name="connsiteX11" fmla="*/ 1251426 w 2099062"/>
              <a:gd name="connsiteY11" fmla="*/ 762000 h 968021"/>
              <a:gd name="connsiteX12" fmla="*/ 1356201 w 2099062"/>
              <a:gd name="connsiteY12" fmla="*/ 838200 h 968021"/>
              <a:gd name="connsiteX13" fmla="*/ 1656457 w 2099062"/>
              <a:gd name="connsiteY13" fmla="*/ 913872 h 968021"/>
              <a:gd name="connsiteX14" fmla="*/ 1984851 w 2099062"/>
              <a:gd name="connsiteY14" fmla="*/ 952500 h 968021"/>
              <a:gd name="connsiteX15" fmla="*/ 2099062 w 2099062"/>
              <a:gd name="connsiteY15" fmla="*/ 771119 h 968021"/>
              <a:gd name="connsiteX0" fmla="*/ 785988 w 2099062"/>
              <a:gd name="connsiteY0" fmla="*/ 48164 h 930373"/>
              <a:gd name="connsiteX1" fmla="*/ 537051 w 2099062"/>
              <a:gd name="connsiteY1" fmla="*/ 451 h 930373"/>
              <a:gd name="connsiteX2" fmla="*/ 308451 w 2099062"/>
              <a:gd name="connsiteY2" fmla="*/ 86176 h 930373"/>
              <a:gd name="connsiteX3" fmla="*/ 127476 w 2099062"/>
              <a:gd name="connsiteY3" fmla="*/ 229051 h 930373"/>
              <a:gd name="connsiteX4" fmla="*/ 13176 w 2099062"/>
              <a:gd name="connsiteY4" fmla="*/ 438601 h 930373"/>
              <a:gd name="connsiteX5" fmla="*/ 22701 w 2099062"/>
              <a:gd name="connsiteY5" fmla="*/ 695776 h 930373"/>
              <a:gd name="connsiteX6" fmla="*/ 194151 w 2099062"/>
              <a:gd name="connsiteY6" fmla="*/ 895801 h 930373"/>
              <a:gd name="connsiteX7" fmla="*/ 375126 w 2099062"/>
              <a:gd name="connsiteY7" fmla="*/ 924376 h 930373"/>
              <a:gd name="connsiteX8" fmla="*/ 660876 w 2099062"/>
              <a:gd name="connsiteY8" fmla="*/ 829126 h 930373"/>
              <a:gd name="connsiteX9" fmla="*/ 889476 w 2099062"/>
              <a:gd name="connsiteY9" fmla="*/ 743401 h 930373"/>
              <a:gd name="connsiteX10" fmla="*/ 1079976 w 2099062"/>
              <a:gd name="connsiteY10" fmla="*/ 714826 h 930373"/>
              <a:gd name="connsiteX11" fmla="*/ 1251426 w 2099062"/>
              <a:gd name="connsiteY11" fmla="*/ 724351 h 930373"/>
              <a:gd name="connsiteX12" fmla="*/ 1356201 w 2099062"/>
              <a:gd name="connsiteY12" fmla="*/ 800551 h 930373"/>
              <a:gd name="connsiteX13" fmla="*/ 1656457 w 2099062"/>
              <a:gd name="connsiteY13" fmla="*/ 876223 h 930373"/>
              <a:gd name="connsiteX14" fmla="*/ 1984851 w 2099062"/>
              <a:gd name="connsiteY14" fmla="*/ 914851 h 930373"/>
              <a:gd name="connsiteX15" fmla="*/ 2099062 w 2099062"/>
              <a:gd name="connsiteY15" fmla="*/ 733470 h 930373"/>
              <a:gd name="connsiteX0" fmla="*/ 785988 w 2099062"/>
              <a:gd name="connsiteY0" fmla="*/ 0 h 882209"/>
              <a:gd name="connsiteX1" fmla="*/ 308451 w 2099062"/>
              <a:gd name="connsiteY1" fmla="*/ 38012 h 882209"/>
              <a:gd name="connsiteX2" fmla="*/ 127476 w 2099062"/>
              <a:gd name="connsiteY2" fmla="*/ 180887 h 882209"/>
              <a:gd name="connsiteX3" fmla="*/ 13176 w 2099062"/>
              <a:gd name="connsiteY3" fmla="*/ 390437 h 882209"/>
              <a:gd name="connsiteX4" fmla="*/ 22701 w 2099062"/>
              <a:gd name="connsiteY4" fmla="*/ 647612 h 882209"/>
              <a:gd name="connsiteX5" fmla="*/ 194151 w 2099062"/>
              <a:gd name="connsiteY5" fmla="*/ 847637 h 882209"/>
              <a:gd name="connsiteX6" fmla="*/ 375126 w 2099062"/>
              <a:gd name="connsiteY6" fmla="*/ 876212 h 882209"/>
              <a:gd name="connsiteX7" fmla="*/ 660876 w 2099062"/>
              <a:gd name="connsiteY7" fmla="*/ 780962 h 882209"/>
              <a:gd name="connsiteX8" fmla="*/ 889476 w 2099062"/>
              <a:gd name="connsiteY8" fmla="*/ 695237 h 882209"/>
              <a:gd name="connsiteX9" fmla="*/ 1079976 w 2099062"/>
              <a:gd name="connsiteY9" fmla="*/ 666662 h 882209"/>
              <a:gd name="connsiteX10" fmla="*/ 1251426 w 2099062"/>
              <a:gd name="connsiteY10" fmla="*/ 676187 h 882209"/>
              <a:gd name="connsiteX11" fmla="*/ 1356201 w 2099062"/>
              <a:gd name="connsiteY11" fmla="*/ 752387 h 882209"/>
              <a:gd name="connsiteX12" fmla="*/ 1656457 w 2099062"/>
              <a:gd name="connsiteY12" fmla="*/ 828059 h 882209"/>
              <a:gd name="connsiteX13" fmla="*/ 1984851 w 2099062"/>
              <a:gd name="connsiteY13" fmla="*/ 866687 h 882209"/>
              <a:gd name="connsiteX14" fmla="*/ 2099062 w 2099062"/>
              <a:gd name="connsiteY14" fmla="*/ 685306 h 882209"/>
              <a:gd name="connsiteX0" fmla="*/ 785988 w 2099062"/>
              <a:gd name="connsiteY0" fmla="*/ 24895 h 907104"/>
              <a:gd name="connsiteX1" fmla="*/ 366116 w 2099062"/>
              <a:gd name="connsiteY1" fmla="*/ 9274 h 907104"/>
              <a:gd name="connsiteX2" fmla="*/ 127476 w 2099062"/>
              <a:gd name="connsiteY2" fmla="*/ 205782 h 907104"/>
              <a:gd name="connsiteX3" fmla="*/ 13176 w 2099062"/>
              <a:gd name="connsiteY3" fmla="*/ 415332 h 907104"/>
              <a:gd name="connsiteX4" fmla="*/ 22701 w 2099062"/>
              <a:gd name="connsiteY4" fmla="*/ 672507 h 907104"/>
              <a:gd name="connsiteX5" fmla="*/ 194151 w 2099062"/>
              <a:gd name="connsiteY5" fmla="*/ 872532 h 907104"/>
              <a:gd name="connsiteX6" fmla="*/ 375126 w 2099062"/>
              <a:gd name="connsiteY6" fmla="*/ 901107 h 907104"/>
              <a:gd name="connsiteX7" fmla="*/ 660876 w 2099062"/>
              <a:gd name="connsiteY7" fmla="*/ 805857 h 907104"/>
              <a:gd name="connsiteX8" fmla="*/ 889476 w 2099062"/>
              <a:gd name="connsiteY8" fmla="*/ 720132 h 907104"/>
              <a:gd name="connsiteX9" fmla="*/ 1079976 w 2099062"/>
              <a:gd name="connsiteY9" fmla="*/ 691557 h 907104"/>
              <a:gd name="connsiteX10" fmla="*/ 1251426 w 2099062"/>
              <a:gd name="connsiteY10" fmla="*/ 701082 h 907104"/>
              <a:gd name="connsiteX11" fmla="*/ 1356201 w 2099062"/>
              <a:gd name="connsiteY11" fmla="*/ 777282 h 907104"/>
              <a:gd name="connsiteX12" fmla="*/ 1656457 w 2099062"/>
              <a:gd name="connsiteY12" fmla="*/ 852954 h 907104"/>
              <a:gd name="connsiteX13" fmla="*/ 1984851 w 2099062"/>
              <a:gd name="connsiteY13" fmla="*/ 891582 h 907104"/>
              <a:gd name="connsiteX14" fmla="*/ 2099062 w 2099062"/>
              <a:gd name="connsiteY14" fmla="*/ 710201 h 907104"/>
              <a:gd name="connsiteX0" fmla="*/ 797860 w 2110934"/>
              <a:gd name="connsiteY0" fmla="*/ 24895 h 904687"/>
              <a:gd name="connsiteX1" fmla="*/ 377988 w 2110934"/>
              <a:gd name="connsiteY1" fmla="*/ 9274 h 904687"/>
              <a:gd name="connsiteX2" fmla="*/ 139348 w 2110934"/>
              <a:gd name="connsiteY2" fmla="*/ 205782 h 904687"/>
              <a:gd name="connsiteX3" fmla="*/ 25048 w 2110934"/>
              <a:gd name="connsiteY3" fmla="*/ 415332 h 904687"/>
              <a:gd name="connsiteX4" fmla="*/ 34573 w 2110934"/>
              <a:gd name="connsiteY4" fmla="*/ 672507 h 904687"/>
              <a:gd name="connsiteX5" fmla="*/ 386998 w 2110934"/>
              <a:gd name="connsiteY5" fmla="*/ 901107 h 904687"/>
              <a:gd name="connsiteX6" fmla="*/ 672748 w 2110934"/>
              <a:gd name="connsiteY6" fmla="*/ 805857 h 904687"/>
              <a:gd name="connsiteX7" fmla="*/ 901348 w 2110934"/>
              <a:gd name="connsiteY7" fmla="*/ 720132 h 904687"/>
              <a:gd name="connsiteX8" fmla="*/ 1091848 w 2110934"/>
              <a:gd name="connsiteY8" fmla="*/ 691557 h 904687"/>
              <a:gd name="connsiteX9" fmla="*/ 1263298 w 2110934"/>
              <a:gd name="connsiteY9" fmla="*/ 701082 h 904687"/>
              <a:gd name="connsiteX10" fmla="*/ 1368073 w 2110934"/>
              <a:gd name="connsiteY10" fmla="*/ 777282 h 904687"/>
              <a:gd name="connsiteX11" fmla="*/ 1668329 w 2110934"/>
              <a:gd name="connsiteY11" fmla="*/ 852954 h 904687"/>
              <a:gd name="connsiteX12" fmla="*/ 1996723 w 2110934"/>
              <a:gd name="connsiteY12" fmla="*/ 891582 h 904687"/>
              <a:gd name="connsiteX13" fmla="*/ 2110934 w 2110934"/>
              <a:gd name="connsiteY13" fmla="*/ 710201 h 904687"/>
              <a:gd name="connsiteX0" fmla="*/ 804857 w 2117931"/>
              <a:gd name="connsiteY0" fmla="*/ 24895 h 896791"/>
              <a:gd name="connsiteX1" fmla="*/ 384985 w 2117931"/>
              <a:gd name="connsiteY1" fmla="*/ 9274 h 896791"/>
              <a:gd name="connsiteX2" fmla="*/ 146345 w 2117931"/>
              <a:gd name="connsiteY2" fmla="*/ 205782 h 896791"/>
              <a:gd name="connsiteX3" fmla="*/ 32045 w 2117931"/>
              <a:gd name="connsiteY3" fmla="*/ 415332 h 896791"/>
              <a:gd name="connsiteX4" fmla="*/ 41570 w 2117931"/>
              <a:gd name="connsiteY4" fmla="*/ 672507 h 896791"/>
              <a:gd name="connsiteX5" fmla="*/ 492849 w 2117931"/>
              <a:gd name="connsiteY5" fmla="*/ 804569 h 896791"/>
              <a:gd name="connsiteX6" fmla="*/ 679745 w 2117931"/>
              <a:gd name="connsiteY6" fmla="*/ 805857 h 896791"/>
              <a:gd name="connsiteX7" fmla="*/ 908345 w 2117931"/>
              <a:gd name="connsiteY7" fmla="*/ 720132 h 896791"/>
              <a:gd name="connsiteX8" fmla="*/ 1098845 w 2117931"/>
              <a:gd name="connsiteY8" fmla="*/ 691557 h 896791"/>
              <a:gd name="connsiteX9" fmla="*/ 1270295 w 2117931"/>
              <a:gd name="connsiteY9" fmla="*/ 701082 h 896791"/>
              <a:gd name="connsiteX10" fmla="*/ 1375070 w 2117931"/>
              <a:gd name="connsiteY10" fmla="*/ 777282 h 896791"/>
              <a:gd name="connsiteX11" fmla="*/ 1675326 w 2117931"/>
              <a:gd name="connsiteY11" fmla="*/ 852954 h 896791"/>
              <a:gd name="connsiteX12" fmla="*/ 2003720 w 2117931"/>
              <a:gd name="connsiteY12" fmla="*/ 891582 h 896791"/>
              <a:gd name="connsiteX13" fmla="*/ 2117931 w 2117931"/>
              <a:gd name="connsiteY13" fmla="*/ 710201 h 896791"/>
              <a:gd name="connsiteX0" fmla="*/ 804857 w 2117931"/>
              <a:gd name="connsiteY0" fmla="*/ 24895 h 896791"/>
              <a:gd name="connsiteX1" fmla="*/ 384985 w 2117931"/>
              <a:gd name="connsiteY1" fmla="*/ 9274 h 896791"/>
              <a:gd name="connsiteX2" fmla="*/ 146345 w 2117931"/>
              <a:gd name="connsiteY2" fmla="*/ 205782 h 896791"/>
              <a:gd name="connsiteX3" fmla="*/ 32045 w 2117931"/>
              <a:gd name="connsiteY3" fmla="*/ 415332 h 896791"/>
              <a:gd name="connsiteX4" fmla="*/ 41570 w 2117931"/>
              <a:gd name="connsiteY4" fmla="*/ 672507 h 896791"/>
              <a:gd name="connsiteX5" fmla="*/ 492849 w 2117931"/>
              <a:gd name="connsiteY5" fmla="*/ 804569 h 896791"/>
              <a:gd name="connsiteX6" fmla="*/ 860977 w 2117931"/>
              <a:gd name="connsiteY6" fmla="*/ 677138 h 896791"/>
              <a:gd name="connsiteX7" fmla="*/ 908345 w 2117931"/>
              <a:gd name="connsiteY7" fmla="*/ 720132 h 896791"/>
              <a:gd name="connsiteX8" fmla="*/ 1098845 w 2117931"/>
              <a:gd name="connsiteY8" fmla="*/ 691557 h 896791"/>
              <a:gd name="connsiteX9" fmla="*/ 1270295 w 2117931"/>
              <a:gd name="connsiteY9" fmla="*/ 701082 h 896791"/>
              <a:gd name="connsiteX10" fmla="*/ 1375070 w 2117931"/>
              <a:gd name="connsiteY10" fmla="*/ 777282 h 896791"/>
              <a:gd name="connsiteX11" fmla="*/ 1675326 w 2117931"/>
              <a:gd name="connsiteY11" fmla="*/ 852954 h 896791"/>
              <a:gd name="connsiteX12" fmla="*/ 2003720 w 2117931"/>
              <a:gd name="connsiteY12" fmla="*/ 891582 h 896791"/>
              <a:gd name="connsiteX13" fmla="*/ 2117931 w 2117931"/>
              <a:gd name="connsiteY13" fmla="*/ 710201 h 896791"/>
              <a:gd name="connsiteX0" fmla="*/ 804857 w 2117931"/>
              <a:gd name="connsiteY0" fmla="*/ 24895 h 896791"/>
              <a:gd name="connsiteX1" fmla="*/ 384985 w 2117931"/>
              <a:gd name="connsiteY1" fmla="*/ 9274 h 896791"/>
              <a:gd name="connsiteX2" fmla="*/ 146345 w 2117931"/>
              <a:gd name="connsiteY2" fmla="*/ 205782 h 896791"/>
              <a:gd name="connsiteX3" fmla="*/ 32045 w 2117931"/>
              <a:gd name="connsiteY3" fmla="*/ 415332 h 896791"/>
              <a:gd name="connsiteX4" fmla="*/ 41570 w 2117931"/>
              <a:gd name="connsiteY4" fmla="*/ 672507 h 896791"/>
              <a:gd name="connsiteX5" fmla="*/ 492849 w 2117931"/>
              <a:gd name="connsiteY5" fmla="*/ 804569 h 896791"/>
              <a:gd name="connsiteX6" fmla="*/ 860977 w 2117931"/>
              <a:gd name="connsiteY6" fmla="*/ 677138 h 896791"/>
              <a:gd name="connsiteX7" fmla="*/ 1098845 w 2117931"/>
              <a:gd name="connsiteY7" fmla="*/ 691557 h 896791"/>
              <a:gd name="connsiteX8" fmla="*/ 1270295 w 2117931"/>
              <a:gd name="connsiteY8" fmla="*/ 701082 h 896791"/>
              <a:gd name="connsiteX9" fmla="*/ 1375070 w 2117931"/>
              <a:gd name="connsiteY9" fmla="*/ 777282 h 896791"/>
              <a:gd name="connsiteX10" fmla="*/ 1675326 w 2117931"/>
              <a:gd name="connsiteY10" fmla="*/ 852954 h 896791"/>
              <a:gd name="connsiteX11" fmla="*/ 2003720 w 2117931"/>
              <a:gd name="connsiteY11" fmla="*/ 891582 h 896791"/>
              <a:gd name="connsiteX12" fmla="*/ 2117931 w 2117931"/>
              <a:gd name="connsiteY12" fmla="*/ 710201 h 896791"/>
              <a:gd name="connsiteX0" fmla="*/ 804857 w 2117931"/>
              <a:gd name="connsiteY0" fmla="*/ 24895 h 852954"/>
              <a:gd name="connsiteX1" fmla="*/ 384985 w 2117931"/>
              <a:gd name="connsiteY1" fmla="*/ 9274 h 852954"/>
              <a:gd name="connsiteX2" fmla="*/ 146345 w 2117931"/>
              <a:gd name="connsiteY2" fmla="*/ 205782 h 852954"/>
              <a:gd name="connsiteX3" fmla="*/ 32045 w 2117931"/>
              <a:gd name="connsiteY3" fmla="*/ 415332 h 852954"/>
              <a:gd name="connsiteX4" fmla="*/ 41570 w 2117931"/>
              <a:gd name="connsiteY4" fmla="*/ 672507 h 852954"/>
              <a:gd name="connsiteX5" fmla="*/ 492849 w 2117931"/>
              <a:gd name="connsiteY5" fmla="*/ 804569 h 852954"/>
              <a:gd name="connsiteX6" fmla="*/ 860977 w 2117931"/>
              <a:gd name="connsiteY6" fmla="*/ 677138 h 852954"/>
              <a:gd name="connsiteX7" fmla="*/ 1098845 w 2117931"/>
              <a:gd name="connsiteY7" fmla="*/ 691557 h 852954"/>
              <a:gd name="connsiteX8" fmla="*/ 1270295 w 2117931"/>
              <a:gd name="connsiteY8" fmla="*/ 701082 h 852954"/>
              <a:gd name="connsiteX9" fmla="*/ 1375070 w 2117931"/>
              <a:gd name="connsiteY9" fmla="*/ 777282 h 852954"/>
              <a:gd name="connsiteX10" fmla="*/ 1675326 w 2117931"/>
              <a:gd name="connsiteY10" fmla="*/ 852954 h 852954"/>
              <a:gd name="connsiteX11" fmla="*/ 2117931 w 2117931"/>
              <a:gd name="connsiteY11" fmla="*/ 710201 h 852954"/>
              <a:gd name="connsiteX0" fmla="*/ 804857 w 2117931"/>
              <a:gd name="connsiteY0" fmla="*/ 24895 h 885135"/>
              <a:gd name="connsiteX1" fmla="*/ 384985 w 2117931"/>
              <a:gd name="connsiteY1" fmla="*/ 9274 h 885135"/>
              <a:gd name="connsiteX2" fmla="*/ 146345 w 2117931"/>
              <a:gd name="connsiteY2" fmla="*/ 205782 h 885135"/>
              <a:gd name="connsiteX3" fmla="*/ 32045 w 2117931"/>
              <a:gd name="connsiteY3" fmla="*/ 415332 h 885135"/>
              <a:gd name="connsiteX4" fmla="*/ 41570 w 2117931"/>
              <a:gd name="connsiteY4" fmla="*/ 672507 h 885135"/>
              <a:gd name="connsiteX5" fmla="*/ 492849 w 2117931"/>
              <a:gd name="connsiteY5" fmla="*/ 804569 h 885135"/>
              <a:gd name="connsiteX6" fmla="*/ 860977 w 2117931"/>
              <a:gd name="connsiteY6" fmla="*/ 677138 h 885135"/>
              <a:gd name="connsiteX7" fmla="*/ 1098845 w 2117931"/>
              <a:gd name="connsiteY7" fmla="*/ 691557 h 885135"/>
              <a:gd name="connsiteX8" fmla="*/ 1270295 w 2117931"/>
              <a:gd name="connsiteY8" fmla="*/ 701082 h 885135"/>
              <a:gd name="connsiteX9" fmla="*/ 1375070 w 2117931"/>
              <a:gd name="connsiteY9" fmla="*/ 777282 h 885135"/>
              <a:gd name="connsiteX10" fmla="*/ 1815369 w 2117931"/>
              <a:gd name="connsiteY10" fmla="*/ 885135 h 885135"/>
              <a:gd name="connsiteX11" fmla="*/ 2117931 w 2117931"/>
              <a:gd name="connsiteY11" fmla="*/ 710201 h 885135"/>
              <a:gd name="connsiteX0" fmla="*/ 804857 w 2117931"/>
              <a:gd name="connsiteY0" fmla="*/ 24895 h 886882"/>
              <a:gd name="connsiteX1" fmla="*/ 384985 w 2117931"/>
              <a:gd name="connsiteY1" fmla="*/ 9274 h 886882"/>
              <a:gd name="connsiteX2" fmla="*/ 146345 w 2117931"/>
              <a:gd name="connsiteY2" fmla="*/ 205782 h 886882"/>
              <a:gd name="connsiteX3" fmla="*/ 32045 w 2117931"/>
              <a:gd name="connsiteY3" fmla="*/ 415332 h 886882"/>
              <a:gd name="connsiteX4" fmla="*/ 41570 w 2117931"/>
              <a:gd name="connsiteY4" fmla="*/ 672507 h 886882"/>
              <a:gd name="connsiteX5" fmla="*/ 492849 w 2117931"/>
              <a:gd name="connsiteY5" fmla="*/ 804569 h 886882"/>
              <a:gd name="connsiteX6" fmla="*/ 860977 w 2117931"/>
              <a:gd name="connsiteY6" fmla="*/ 677138 h 886882"/>
              <a:gd name="connsiteX7" fmla="*/ 1098845 w 2117931"/>
              <a:gd name="connsiteY7" fmla="*/ 691557 h 886882"/>
              <a:gd name="connsiteX8" fmla="*/ 1270295 w 2117931"/>
              <a:gd name="connsiteY8" fmla="*/ 701082 h 886882"/>
              <a:gd name="connsiteX9" fmla="*/ 1375070 w 2117931"/>
              <a:gd name="connsiteY9" fmla="*/ 777282 h 886882"/>
              <a:gd name="connsiteX10" fmla="*/ 1529552 w 2117931"/>
              <a:gd name="connsiteY10" fmla="*/ 798798 h 886882"/>
              <a:gd name="connsiteX11" fmla="*/ 1815369 w 2117931"/>
              <a:gd name="connsiteY11" fmla="*/ 885135 h 886882"/>
              <a:gd name="connsiteX12" fmla="*/ 2117931 w 2117931"/>
              <a:gd name="connsiteY12" fmla="*/ 710201 h 886882"/>
              <a:gd name="connsiteX0" fmla="*/ 804857 w 2117931"/>
              <a:gd name="connsiteY0" fmla="*/ 24895 h 817729"/>
              <a:gd name="connsiteX1" fmla="*/ 384985 w 2117931"/>
              <a:gd name="connsiteY1" fmla="*/ 9274 h 817729"/>
              <a:gd name="connsiteX2" fmla="*/ 146345 w 2117931"/>
              <a:gd name="connsiteY2" fmla="*/ 205782 h 817729"/>
              <a:gd name="connsiteX3" fmla="*/ 32045 w 2117931"/>
              <a:gd name="connsiteY3" fmla="*/ 415332 h 817729"/>
              <a:gd name="connsiteX4" fmla="*/ 41570 w 2117931"/>
              <a:gd name="connsiteY4" fmla="*/ 672507 h 817729"/>
              <a:gd name="connsiteX5" fmla="*/ 492849 w 2117931"/>
              <a:gd name="connsiteY5" fmla="*/ 804569 h 817729"/>
              <a:gd name="connsiteX6" fmla="*/ 860977 w 2117931"/>
              <a:gd name="connsiteY6" fmla="*/ 677138 h 817729"/>
              <a:gd name="connsiteX7" fmla="*/ 1098845 w 2117931"/>
              <a:gd name="connsiteY7" fmla="*/ 691557 h 817729"/>
              <a:gd name="connsiteX8" fmla="*/ 1270295 w 2117931"/>
              <a:gd name="connsiteY8" fmla="*/ 701082 h 817729"/>
              <a:gd name="connsiteX9" fmla="*/ 1375070 w 2117931"/>
              <a:gd name="connsiteY9" fmla="*/ 777282 h 817729"/>
              <a:gd name="connsiteX10" fmla="*/ 1529552 w 2117931"/>
              <a:gd name="connsiteY10" fmla="*/ 798798 h 817729"/>
              <a:gd name="connsiteX11" fmla="*/ 1840082 w 2117931"/>
              <a:gd name="connsiteY11" fmla="*/ 810049 h 817729"/>
              <a:gd name="connsiteX12" fmla="*/ 2117931 w 2117931"/>
              <a:gd name="connsiteY12" fmla="*/ 710201 h 817729"/>
              <a:gd name="connsiteX0" fmla="*/ 804857 w 2175596"/>
              <a:gd name="connsiteY0" fmla="*/ 24895 h 822482"/>
              <a:gd name="connsiteX1" fmla="*/ 384985 w 2175596"/>
              <a:gd name="connsiteY1" fmla="*/ 9274 h 822482"/>
              <a:gd name="connsiteX2" fmla="*/ 146345 w 2175596"/>
              <a:gd name="connsiteY2" fmla="*/ 205782 h 822482"/>
              <a:gd name="connsiteX3" fmla="*/ 32045 w 2175596"/>
              <a:gd name="connsiteY3" fmla="*/ 415332 h 822482"/>
              <a:gd name="connsiteX4" fmla="*/ 41570 w 2175596"/>
              <a:gd name="connsiteY4" fmla="*/ 672507 h 822482"/>
              <a:gd name="connsiteX5" fmla="*/ 492849 w 2175596"/>
              <a:gd name="connsiteY5" fmla="*/ 804569 h 822482"/>
              <a:gd name="connsiteX6" fmla="*/ 860977 w 2175596"/>
              <a:gd name="connsiteY6" fmla="*/ 677138 h 822482"/>
              <a:gd name="connsiteX7" fmla="*/ 1098845 w 2175596"/>
              <a:gd name="connsiteY7" fmla="*/ 691557 h 822482"/>
              <a:gd name="connsiteX8" fmla="*/ 1270295 w 2175596"/>
              <a:gd name="connsiteY8" fmla="*/ 701082 h 822482"/>
              <a:gd name="connsiteX9" fmla="*/ 1375070 w 2175596"/>
              <a:gd name="connsiteY9" fmla="*/ 777282 h 822482"/>
              <a:gd name="connsiteX10" fmla="*/ 1529552 w 2175596"/>
              <a:gd name="connsiteY10" fmla="*/ 798798 h 822482"/>
              <a:gd name="connsiteX11" fmla="*/ 1840082 w 2175596"/>
              <a:gd name="connsiteY11" fmla="*/ 810049 h 822482"/>
              <a:gd name="connsiteX12" fmla="*/ 2175596 w 2175596"/>
              <a:gd name="connsiteY12" fmla="*/ 645842 h 822482"/>
              <a:gd name="connsiteX0" fmla="*/ 804857 w 2175596"/>
              <a:gd name="connsiteY0" fmla="*/ 24895 h 814371"/>
              <a:gd name="connsiteX1" fmla="*/ 384985 w 2175596"/>
              <a:gd name="connsiteY1" fmla="*/ 9274 h 814371"/>
              <a:gd name="connsiteX2" fmla="*/ 146345 w 2175596"/>
              <a:gd name="connsiteY2" fmla="*/ 205782 h 814371"/>
              <a:gd name="connsiteX3" fmla="*/ 32045 w 2175596"/>
              <a:gd name="connsiteY3" fmla="*/ 415332 h 814371"/>
              <a:gd name="connsiteX4" fmla="*/ 41570 w 2175596"/>
              <a:gd name="connsiteY4" fmla="*/ 672507 h 814371"/>
              <a:gd name="connsiteX5" fmla="*/ 492849 w 2175596"/>
              <a:gd name="connsiteY5" fmla="*/ 804569 h 814371"/>
              <a:gd name="connsiteX6" fmla="*/ 860977 w 2175596"/>
              <a:gd name="connsiteY6" fmla="*/ 677138 h 814371"/>
              <a:gd name="connsiteX7" fmla="*/ 1098845 w 2175596"/>
              <a:gd name="connsiteY7" fmla="*/ 691557 h 814371"/>
              <a:gd name="connsiteX8" fmla="*/ 1270295 w 2175596"/>
              <a:gd name="connsiteY8" fmla="*/ 701082 h 814371"/>
              <a:gd name="connsiteX9" fmla="*/ 1375070 w 2175596"/>
              <a:gd name="connsiteY9" fmla="*/ 777282 h 814371"/>
              <a:gd name="connsiteX10" fmla="*/ 1529552 w 2175596"/>
              <a:gd name="connsiteY10" fmla="*/ 798798 h 814371"/>
              <a:gd name="connsiteX11" fmla="*/ 1840082 w 2175596"/>
              <a:gd name="connsiteY11" fmla="*/ 810049 h 814371"/>
              <a:gd name="connsiteX12" fmla="*/ 1966156 w 2175596"/>
              <a:gd name="connsiteY12" fmla="*/ 755892 h 814371"/>
              <a:gd name="connsiteX13" fmla="*/ 2175596 w 2175596"/>
              <a:gd name="connsiteY13" fmla="*/ 645842 h 814371"/>
              <a:gd name="connsiteX0" fmla="*/ 804857 w 2175596"/>
              <a:gd name="connsiteY0" fmla="*/ 24895 h 814763"/>
              <a:gd name="connsiteX1" fmla="*/ 384985 w 2175596"/>
              <a:gd name="connsiteY1" fmla="*/ 9274 h 814763"/>
              <a:gd name="connsiteX2" fmla="*/ 146345 w 2175596"/>
              <a:gd name="connsiteY2" fmla="*/ 205782 h 814763"/>
              <a:gd name="connsiteX3" fmla="*/ 32045 w 2175596"/>
              <a:gd name="connsiteY3" fmla="*/ 415332 h 814763"/>
              <a:gd name="connsiteX4" fmla="*/ 41570 w 2175596"/>
              <a:gd name="connsiteY4" fmla="*/ 672507 h 814763"/>
              <a:gd name="connsiteX5" fmla="*/ 492849 w 2175596"/>
              <a:gd name="connsiteY5" fmla="*/ 804569 h 814763"/>
              <a:gd name="connsiteX6" fmla="*/ 860977 w 2175596"/>
              <a:gd name="connsiteY6" fmla="*/ 677138 h 814763"/>
              <a:gd name="connsiteX7" fmla="*/ 1098845 w 2175596"/>
              <a:gd name="connsiteY7" fmla="*/ 691557 h 814763"/>
              <a:gd name="connsiteX8" fmla="*/ 1270295 w 2175596"/>
              <a:gd name="connsiteY8" fmla="*/ 701082 h 814763"/>
              <a:gd name="connsiteX9" fmla="*/ 1375070 w 2175596"/>
              <a:gd name="connsiteY9" fmla="*/ 777282 h 814763"/>
              <a:gd name="connsiteX10" fmla="*/ 1529552 w 2175596"/>
              <a:gd name="connsiteY10" fmla="*/ 798798 h 814763"/>
              <a:gd name="connsiteX11" fmla="*/ 1840082 w 2175596"/>
              <a:gd name="connsiteY11" fmla="*/ 810049 h 814763"/>
              <a:gd name="connsiteX12" fmla="*/ 2081486 w 2175596"/>
              <a:gd name="connsiteY12" fmla="*/ 798798 h 814763"/>
              <a:gd name="connsiteX13" fmla="*/ 2175596 w 2175596"/>
              <a:gd name="connsiteY13" fmla="*/ 645842 h 814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75596" h="814763">
                <a:moveTo>
                  <a:pt x="804857" y="24895"/>
                </a:moveTo>
                <a:cubicBezTo>
                  <a:pt x="705370" y="32814"/>
                  <a:pt x="494737" y="-20874"/>
                  <a:pt x="384985" y="9274"/>
                </a:cubicBezTo>
                <a:cubicBezTo>
                  <a:pt x="275233" y="39422"/>
                  <a:pt x="205168" y="138106"/>
                  <a:pt x="146345" y="205782"/>
                </a:cubicBezTo>
                <a:cubicBezTo>
                  <a:pt x="87522" y="273458"/>
                  <a:pt x="49507" y="337545"/>
                  <a:pt x="32045" y="415332"/>
                </a:cubicBezTo>
                <a:cubicBezTo>
                  <a:pt x="14583" y="493119"/>
                  <a:pt x="-35231" y="607634"/>
                  <a:pt x="41570" y="672507"/>
                </a:cubicBezTo>
                <a:cubicBezTo>
                  <a:pt x="118371" y="737380"/>
                  <a:pt x="356281" y="803797"/>
                  <a:pt x="492849" y="804569"/>
                </a:cubicBezTo>
                <a:cubicBezTo>
                  <a:pt x="629417" y="805341"/>
                  <a:pt x="759978" y="695973"/>
                  <a:pt x="860977" y="677138"/>
                </a:cubicBezTo>
                <a:cubicBezTo>
                  <a:pt x="961976" y="658303"/>
                  <a:pt x="1030625" y="687566"/>
                  <a:pt x="1098845" y="691557"/>
                </a:cubicBezTo>
                <a:cubicBezTo>
                  <a:pt x="1167065" y="695548"/>
                  <a:pt x="1224258" y="686795"/>
                  <a:pt x="1270295" y="701082"/>
                </a:cubicBezTo>
                <a:cubicBezTo>
                  <a:pt x="1316332" y="715369"/>
                  <a:pt x="1331861" y="760996"/>
                  <a:pt x="1375070" y="777282"/>
                </a:cubicBezTo>
                <a:cubicBezTo>
                  <a:pt x="1418280" y="793568"/>
                  <a:pt x="1456169" y="780822"/>
                  <a:pt x="1529552" y="798798"/>
                </a:cubicBezTo>
                <a:cubicBezTo>
                  <a:pt x="1602935" y="816774"/>
                  <a:pt x="1748093" y="810049"/>
                  <a:pt x="1840082" y="810049"/>
                </a:cubicBezTo>
                <a:cubicBezTo>
                  <a:pt x="1932071" y="810049"/>
                  <a:pt x="2025567" y="826166"/>
                  <a:pt x="2081486" y="798798"/>
                </a:cubicBezTo>
                <a:cubicBezTo>
                  <a:pt x="2137405" y="771430"/>
                  <a:pt x="2140689" y="664184"/>
                  <a:pt x="2175596" y="645842"/>
                </a:cubicBezTo>
              </a:path>
            </a:pathLst>
          </a:custGeom>
          <a:noFill/>
          <a:ln w="15875">
            <a:solidFill>
              <a:srgbClr val="0070C0"/>
            </a:solidFill>
            <a:tailEnd type="triangle"/>
          </a:ln>
          <a:effectLst>
            <a:outerShdw blurRad="63500" dist="127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80566" y="3385755"/>
            <a:ext cx="1260139" cy="230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  <a:latin typeface="Arial" pitchFamily="34" charset="0"/>
                <a:ea typeface="현대하모니 L"/>
                <a:cs typeface="Arial" pitchFamily="34" charset="0"/>
              </a:rPr>
              <a:t>EUROPIAN OCEAN</a:t>
            </a:r>
            <a:endParaRPr lang="ko-KR" altLang="en-US" sz="9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48048" y="2955672"/>
            <a:ext cx="144016" cy="119497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65741" y="2457767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EUROPE</a:t>
            </a:r>
            <a:endParaRPr lang="ko-KR" altLang="en-US" sz="8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7671175" y="4306036"/>
          <a:ext cx="2841993" cy="2191247"/>
        </p:xfrm>
        <a:graphic>
          <a:graphicData uri="http://schemas.openxmlformats.org/drawingml/2006/table">
            <a:tbl>
              <a:tblPr/>
              <a:tblGrid>
                <a:gridCol w="284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1247">
                <a:tc>
                  <a:txBody>
                    <a:bodyPr/>
                    <a:lstStyle/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맑은 고딕"/>
                          <a:ea typeface="맑은 고딕"/>
                          <a:cs typeface="Arial" panose="020B0604020202020204" pitchFamily="34" charset="0"/>
                        </a:rPr>
                        <a:t>※ </a:t>
                      </a:r>
                      <a:r>
                        <a:rPr kumimoji="0" lang="ko-KR" altLang="en-US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중점 관리사항</a:t>
                      </a:r>
                      <a:endParaRPr kumimoji="0" lang="en-US" altLang="ko-KR" sz="16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동절기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Don-Volga Route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폐쇄기간 고려하여 납기 철저 관리 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(11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월초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~ 3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월말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400" spc="-1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1189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-3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운송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중량물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내륙운송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88392" y="1875420"/>
            <a:ext cx="8618098" cy="4478906"/>
            <a:chOff x="745392" y="1695402"/>
            <a:chExt cx="8348065" cy="4289580"/>
          </a:xfrm>
        </p:grpSpPr>
        <p:grpSp>
          <p:nvGrpSpPr>
            <p:cNvPr id="20" name="그룹 54296"/>
            <p:cNvGrpSpPr>
              <a:grpSpLocks/>
            </p:cNvGrpSpPr>
            <p:nvPr/>
          </p:nvGrpSpPr>
          <p:grpSpPr bwMode="auto">
            <a:xfrm>
              <a:off x="7268152" y="2412700"/>
              <a:ext cx="1598700" cy="1446986"/>
              <a:chOff x="7451933" y="2203857"/>
              <a:chExt cx="1692260" cy="1517753"/>
            </a:xfrm>
          </p:grpSpPr>
          <p:cxnSp>
            <p:nvCxnSpPr>
              <p:cNvPr id="92" name="직선 화살표 연결선 91"/>
              <p:cNvCxnSpPr/>
              <p:nvPr/>
            </p:nvCxnSpPr>
            <p:spPr>
              <a:xfrm>
                <a:off x="7451933" y="2595821"/>
                <a:ext cx="363743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7843776" y="2419053"/>
                <a:ext cx="1192700" cy="9275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b="1" u="sng" dirty="0"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charset="0"/>
                  </a:rPr>
                  <a:t>Option 1</a:t>
                </a:r>
              </a:p>
              <a:p>
                <a:pPr>
                  <a:defRPr/>
                </a:pPr>
                <a:r>
                  <a:rPr lang="en-US" altLang="ko-KR" b="1" u="sng" dirty="0"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charset="0"/>
                  </a:rPr>
                  <a:t>(Survey Point)</a:t>
                </a:r>
                <a:endParaRPr lang="ko-KR" altLang="en-US" b="1" u="sng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endParaRPr>
              </a:p>
            </p:txBody>
          </p:sp>
          <p:cxnSp>
            <p:nvCxnSpPr>
              <p:cNvPr id="94" name="직선 화살표 연결선 93"/>
              <p:cNvCxnSpPr/>
              <p:nvPr/>
            </p:nvCxnSpPr>
            <p:spPr>
              <a:xfrm>
                <a:off x="7451933" y="2895557"/>
                <a:ext cx="363743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7843776" y="2785398"/>
                <a:ext cx="933553" cy="6492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charset="0"/>
                  </a:rPr>
                  <a:t>Option 2</a:t>
                </a:r>
                <a:endParaRPr lang="ko-KR" altLang="en-US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endParaRPr>
              </a:p>
            </p:txBody>
          </p:sp>
          <p:cxnSp>
            <p:nvCxnSpPr>
              <p:cNvPr id="96" name="직선 화살표 연결선 95"/>
              <p:cNvCxnSpPr/>
              <p:nvPr/>
            </p:nvCxnSpPr>
            <p:spPr>
              <a:xfrm>
                <a:off x="7451933" y="3192732"/>
                <a:ext cx="363743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>
                <a:off x="7843776" y="3072326"/>
                <a:ext cx="933553" cy="6492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charset="0"/>
                  </a:rPr>
                  <a:t>Option 3</a:t>
                </a:r>
                <a:endParaRPr lang="ko-KR" altLang="en-US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endParaRPr>
              </a:p>
            </p:txBody>
          </p:sp>
          <p:cxnSp>
            <p:nvCxnSpPr>
              <p:cNvPr id="98" name="직선 화살표 연결선 97"/>
              <p:cNvCxnSpPr/>
              <p:nvPr/>
            </p:nvCxnSpPr>
            <p:spPr>
              <a:xfrm>
                <a:off x="7451933" y="2324265"/>
                <a:ext cx="36374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7843776" y="2203857"/>
                <a:ext cx="1300417" cy="6492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charset="0"/>
                  </a:rPr>
                  <a:t>Common Road</a:t>
                </a:r>
                <a:endParaRPr lang="ko-KR" altLang="en-US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endParaRPr>
              </a:p>
            </p:txBody>
          </p:sp>
        </p:grpSp>
        <p:sp>
          <p:nvSpPr>
            <p:cNvPr id="21" name="TextBox 118"/>
            <p:cNvSpPr txBox="1">
              <a:spLocks noChangeArrowheads="1"/>
            </p:cNvSpPr>
            <p:nvPr/>
          </p:nvSpPr>
          <p:spPr bwMode="auto">
            <a:xfrm>
              <a:off x="7874345" y="5417462"/>
              <a:ext cx="951996" cy="353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Police Checkpoint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7" t="12086" b="6746"/>
            <a:stretch>
              <a:fillRect/>
            </a:stretch>
          </p:blipFill>
          <p:spPr bwMode="auto">
            <a:xfrm>
              <a:off x="745392" y="1697175"/>
              <a:ext cx="8348065" cy="4287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 bwMode="auto">
            <a:xfrm>
              <a:off x="987089" y="3489131"/>
              <a:ext cx="535359" cy="221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Kuryk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3320937" y="2066897"/>
              <a:ext cx="1224096" cy="2210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KZ-UZ Border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2693795" y="1695402"/>
              <a:ext cx="643020" cy="221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Beynue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4962849" y="3426608"/>
              <a:ext cx="643020" cy="221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Nukus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31" name="타원 160"/>
            <p:cNvSpPr>
              <a:spLocks noChangeArrowheads="1"/>
            </p:cNvSpPr>
            <p:nvPr/>
          </p:nvSpPr>
          <p:spPr bwMode="auto">
            <a:xfrm>
              <a:off x="780657" y="5438751"/>
              <a:ext cx="144000" cy="1440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ko-KR" altLang="en-US" sz="1200" b="1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2" name="Text Box 156"/>
            <p:cNvSpPr txBox="1">
              <a:spLocks noChangeArrowheads="1"/>
            </p:cNvSpPr>
            <p:nvPr/>
          </p:nvSpPr>
          <p:spPr bwMode="auto">
            <a:xfrm>
              <a:off x="892000" y="5405250"/>
              <a:ext cx="719246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T/S Point</a:t>
              </a:r>
            </a:p>
          </p:txBody>
        </p:sp>
        <p:sp>
          <p:nvSpPr>
            <p:cNvPr id="33" name="타원 170"/>
            <p:cNvSpPr>
              <a:spLocks noChangeArrowheads="1"/>
            </p:cNvSpPr>
            <p:nvPr/>
          </p:nvSpPr>
          <p:spPr bwMode="auto">
            <a:xfrm>
              <a:off x="2387714" y="5454302"/>
              <a:ext cx="144000" cy="14400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ko-KR" altLang="en-US" sz="1200" b="1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 Box 156"/>
            <p:cNvSpPr txBox="1">
              <a:spLocks noChangeArrowheads="1"/>
            </p:cNvSpPr>
            <p:nvPr/>
          </p:nvSpPr>
          <p:spPr bwMode="auto">
            <a:xfrm>
              <a:off x="2523289" y="5399995"/>
              <a:ext cx="733221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Job site   </a:t>
              </a:r>
            </a:p>
          </p:txBody>
        </p:sp>
        <p:sp>
          <p:nvSpPr>
            <p:cNvPr id="35" name="타원 160"/>
            <p:cNvSpPr>
              <a:spLocks noChangeArrowheads="1"/>
            </p:cNvSpPr>
            <p:nvPr/>
          </p:nvSpPr>
          <p:spPr bwMode="auto">
            <a:xfrm>
              <a:off x="1665357" y="5450040"/>
              <a:ext cx="144000" cy="144000"/>
            </a:xfrm>
            <a:prstGeom prst="ellipse">
              <a:avLst/>
            </a:prstGeom>
            <a:gradFill rotWithShape="0">
              <a:gsLst>
                <a:gs pos="0">
                  <a:schemeClr val="bg1">
                    <a:lumMod val="50000"/>
                  </a:schemeClr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Wingdings" pitchFamily="2" charset="2"/>
                <a:buNone/>
                <a:defRPr/>
              </a:pPr>
              <a:endParaRPr lang="ko-KR" altLang="en-US" sz="12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36" name="Text Box 156"/>
            <p:cNvSpPr txBox="1">
              <a:spLocks noChangeArrowheads="1"/>
            </p:cNvSpPr>
            <p:nvPr/>
          </p:nvSpPr>
          <p:spPr bwMode="auto">
            <a:xfrm>
              <a:off x="1796129" y="5403606"/>
              <a:ext cx="567074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Border</a:t>
              </a:r>
            </a:p>
          </p:txBody>
        </p:sp>
        <p:sp>
          <p:nvSpPr>
            <p:cNvPr id="37" name="타원 36"/>
            <p:cNvSpPr/>
            <p:nvPr/>
          </p:nvSpPr>
          <p:spPr bwMode="auto">
            <a:xfrm flipH="1">
              <a:off x="3152799" y="5442979"/>
              <a:ext cx="144000" cy="144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38" name="Text Box 156"/>
            <p:cNvSpPr txBox="1">
              <a:spLocks noChangeArrowheads="1"/>
            </p:cNvSpPr>
            <p:nvPr/>
          </p:nvSpPr>
          <p:spPr bwMode="auto">
            <a:xfrm>
              <a:off x="3251375" y="5406028"/>
              <a:ext cx="675768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Village   </a:t>
              </a: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7434764" y="5234739"/>
              <a:ext cx="755635" cy="221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Bukhara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188382" y="1966630"/>
              <a:ext cx="2133272" cy="1401162"/>
            </a:xfrm>
            <a:custGeom>
              <a:avLst/>
              <a:gdLst>
                <a:gd name="connsiteX0" fmla="*/ 0 w 2000250"/>
                <a:gd name="connsiteY0" fmla="*/ 1424557 h 1443617"/>
                <a:gd name="connsiteX1" fmla="*/ 104775 w 2000250"/>
                <a:gd name="connsiteY1" fmla="*/ 1434082 h 1443617"/>
                <a:gd name="connsiteX2" fmla="*/ 142875 w 2000250"/>
                <a:gd name="connsiteY2" fmla="*/ 1434082 h 1443617"/>
                <a:gd name="connsiteX3" fmla="*/ 200025 w 2000250"/>
                <a:gd name="connsiteY3" fmla="*/ 1310257 h 1443617"/>
                <a:gd name="connsiteX4" fmla="*/ 209550 w 2000250"/>
                <a:gd name="connsiteY4" fmla="*/ 1100707 h 1443617"/>
                <a:gd name="connsiteX5" fmla="*/ 200025 w 2000250"/>
                <a:gd name="connsiteY5" fmla="*/ 967357 h 1443617"/>
                <a:gd name="connsiteX6" fmla="*/ 209550 w 2000250"/>
                <a:gd name="connsiteY6" fmla="*/ 786382 h 1443617"/>
                <a:gd name="connsiteX7" fmla="*/ 371475 w 2000250"/>
                <a:gd name="connsiteY7" fmla="*/ 786382 h 1443617"/>
                <a:gd name="connsiteX8" fmla="*/ 676275 w 2000250"/>
                <a:gd name="connsiteY8" fmla="*/ 795907 h 1443617"/>
                <a:gd name="connsiteX9" fmla="*/ 762000 w 2000250"/>
                <a:gd name="connsiteY9" fmla="*/ 757807 h 1443617"/>
                <a:gd name="connsiteX10" fmla="*/ 1514475 w 2000250"/>
                <a:gd name="connsiteY10" fmla="*/ 205357 h 1443617"/>
                <a:gd name="connsiteX11" fmla="*/ 1590675 w 2000250"/>
                <a:gd name="connsiteY11" fmla="*/ 100582 h 1443617"/>
                <a:gd name="connsiteX12" fmla="*/ 1619250 w 2000250"/>
                <a:gd name="connsiteY12" fmla="*/ 5332 h 1443617"/>
                <a:gd name="connsiteX13" fmla="*/ 1724025 w 2000250"/>
                <a:gd name="connsiteY13" fmla="*/ 33907 h 1443617"/>
                <a:gd name="connsiteX14" fmla="*/ 2000250 w 2000250"/>
                <a:gd name="connsiteY14" fmla="*/ 214882 h 144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0" h="1443617">
                  <a:moveTo>
                    <a:pt x="0" y="1424557"/>
                  </a:moveTo>
                  <a:lnTo>
                    <a:pt x="104775" y="1434082"/>
                  </a:lnTo>
                  <a:cubicBezTo>
                    <a:pt x="128588" y="1435670"/>
                    <a:pt x="127000" y="1454720"/>
                    <a:pt x="142875" y="1434082"/>
                  </a:cubicBezTo>
                  <a:cubicBezTo>
                    <a:pt x="158750" y="1413444"/>
                    <a:pt x="188912" y="1365820"/>
                    <a:pt x="200025" y="1310257"/>
                  </a:cubicBezTo>
                  <a:cubicBezTo>
                    <a:pt x="211138" y="1254694"/>
                    <a:pt x="209550" y="1157857"/>
                    <a:pt x="209550" y="1100707"/>
                  </a:cubicBezTo>
                  <a:cubicBezTo>
                    <a:pt x="209550" y="1043557"/>
                    <a:pt x="200025" y="1019744"/>
                    <a:pt x="200025" y="967357"/>
                  </a:cubicBezTo>
                  <a:cubicBezTo>
                    <a:pt x="200025" y="914970"/>
                    <a:pt x="180975" y="816544"/>
                    <a:pt x="209550" y="786382"/>
                  </a:cubicBezTo>
                  <a:cubicBezTo>
                    <a:pt x="238125" y="756220"/>
                    <a:pt x="293688" y="784795"/>
                    <a:pt x="371475" y="786382"/>
                  </a:cubicBezTo>
                  <a:cubicBezTo>
                    <a:pt x="449262" y="787969"/>
                    <a:pt x="611188" y="800669"/>
                    <a:pt x="676275" y="795907"/>
                  </a:cubicBezTo>
                  <a:cubicBezTo>
                    <a:pt x="741362" y="791145"/>
                    <a:pt x="622300" y="856232"/>
                    <a:pt x="762000" y="757807"/>
                  </a:cubicBezTo>
                  <a:cubicBezTo>
                    <a:pt x="901700" y="659382"/>
                    <a:pt x="1376363" y="314894"/>
                    <a:pt x="1514475" y="205357"/>
                  </a:cubicBezTo>
                  <a:cubicBezTo>
                    <a:pt x="1652587" y="95820"/>
                    <a:pt x="1573213" y="133919"/>
                    <a:pt x="1590675" y="100582"/>
                  </a:cubicBezTo>
                  <a:cubicBezTo>
                    <a:pt x="1608137" y="67245"/>
                    <a:pt x="1597025" y="16444"/>
                    <a:pt x="1619250" y="5332"/>
                  </a:cubicBezTo>
                  <a:cubicBezTo>
                    <a:pt x="1641475" y="-5780"/>
                    <a:pt x="1660525" y="-1018"/>
                    <a:pt x="1724025" y="33907"/>
                  </a:cubicBezTo>
                  <a:cubicBezTo>
                    <a:pt x="1787525" y="68832"/>
                    <a:pt x="1893887" y="141857"/>
                    <a:pt x="2000250" y="214882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 flipH="1">
              <a:off x="7303342" y="5273690"/>
              <a:ext cx="187302" cy="15387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 bwMode="auto">
            <a:xfrm flipH="1">
              <a:off x="4939024" y="3614336"/>
              <a:ext cx="187302" cy="15387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373285" y="2233363"/>
              <a:ext cx="1527114" cy="1617511"/>
            </a:xfrm>
            <a:custGeom>
              <a:avLst/>
              <a:gdLst>
                <a:gd name="connsiteX0" fmla="*/ 0 w 3772802"/>
                <a:gd name="connsiteY0" fmla="*/ 0 h 3296489"/>
                <a:gd name="connsiteX1" fmla="*/ 276225 w 3772802"/>
                <a:gd name="connsiteY1" fmla="*/ 200025 h 3296489"/>
                <a:gd name="connsiteX2" fmla="*/ 752475 w 3772802"/>
                <a:gd name="connsiteY2" fmla="*/ 685800 h 3296489"/>
                <a:gd name="connsiteX3" fmla="*/ 942975 w 3772802"/>
                <a:gd name="connsiteY3" fmla="*/ 1076325 h 3296489"/>
                <a:gd name="connsiteX4" fmla="*/ 1133475 w 3772802"/>
                <a:gd name="connsiteY4" fmla="*/ 1143000 h 3296489"/>
                <a:gd name="connsiteX5" fmla="*/ 1457325 w 3772802"/>
                <a:gd name="connsiteY5" fmla="*/ 1571625 h 3296489"/>
                <a:gd name="connsiteX6" fmla="*/ 1562100 w 3772802"/>
                <a:gd name="connsiteY6" fmla="*/ 1562100 h 3296489"/>
                <a:gd name="connsiteX7" fmla="*/ 1724025 w 3772802"/>
                <a:gd name="connsiteY7" fmla="*/ 1590675 h 3296489"/>
                <a:gd name="connsiteX8" fmla="*/ 2028825 w 3772802"/>
                <a:gd name="connsiteY8" fmla="*/ 1876425 h 3296489"/>
                <a:gd name="connsiteX9" fmla="*/ 2314575 w 3772802"/>
                <a:gd name="connsiteY9" fmla="*/ 2190750 h 3296489"/>
                <a:gd name="connsiteX10" fmla="*/ 2762250 w 3772802"/>
                <a:gd name="connsiteY10" fmla="*/ 2409825 h 3296489"/>
                <a:gd name="connsiteX11" fmla="*/ 2962275 w 3772802"/>
                <a:gd name="connsiteY11" fmla="*/ 2676525 h 3296489"/>
                <a:gd name="connsiteX12" fmla="*/ 3238500 w 3772802"/>
                <a:gd name="connsiteY12" fmla="*/ 2886075 h 3296489"/>
                <a:gd name="connsiteX13" fmla="*/ 3438525 w 3772802"/>
                <a:gd name="connsiteY13" fmla="*/ 2990850 h 3296489"/>
                <a:gd name="connsiteX14" fmla="*/ 3733800 w 3772802"/>
                <a:gd name="connsiteY14" fmla="*/ 3133725 h 3296489"/>
                <a:gd name="connsiteX15" fmla="*/ 3762375 w 3772802"/>
                <a:gd name="connsiteY15" fmla="*/ 3257550 h 3296489"/>
                <a:gd name="connsiteX16" fmla="*/ 3667125 w 3772802"/>
                <a:gd name="connsiteY16" fmla="*/ 3295650 h 3296489"/>
                <a:gd name="connsiteX17" fmla="*/ 3486150 w 3772802"/>
                <a:gd name="connsiteY17" fmla="*/ 3228975 h 3296489"/>
                <a:gd name="connsiteX0" fmla="*/ 0 w 3772802"/>
                <a:gd name="connsiteY0" fmla="*/ 0 h 3296489"/>
                <a:gd name="connsiteX1" fmla="*/ 276225 w 3772802"/>
                <a:gd name="connsiteY1" fmla="*/ 200025 h 3296489"/>
                <a:gd name="connsiteX2" fmla="*/ 752475 w 3772802"/>
                <a:gd name="connsiteY2" fmla="*/ 685800 h 3296489"/>
                <a:gd name="connsiteX3" fmla="*/ 942975 w 3772802"/>
                <a:gd name="connsiteY3" fmla="*/ 1076325 h 3296489"/>
                <a:gd name="connsiteX4" fmla="*/ 1133475 w 3772802"/>
                <a:gd name="connsiteY4" fmla="*/ 1143000 h 3296489"/>
                <a:gd name="connsiteX5" fmla="*/ 1457325 w 3772802"/>
                <a:gd name="connsiteY5" fmla="*/ 1571625 h 3296489"/>
                <a:gd name="connsiteX6" fmla="*/ 1562100 w 3772802"/>
                <a:gd name="connsiteY6" fmla="*/ 1562100 h 3296489"/>
                <a:gd name="connsiteX7" fmla="*/ 1724025 w 3772802"/>
                <a:gd name="connsiteY7" fmla="*/ 1590675 h 3296489"/>
                <a:gd name="connsiteX8" fmla="*/ 2028825 w 3772802"/>
                <a:gd name="connsiteY8" fmla="*/ 1876425 h 3296489"/>
                <a:gd name="connsiteX9" fmla="*/ 2314575 w 3772802"/>
                <a:gd name="connsiteY9" fmla="*/ 2190750 h 3296489"/>
                <a:gd name="connsiteX10" fmla="*/ 2762250 w 3772802"/>
                <a:gd name="connsiteY10" fmla="*/ 2409825 h 3296489"/>
                <a:gd name="connsiteX11" fmla="*/ 2962275 w 3772802"/>
                <a:gd name="connsiteY11" fmla="*/ 2676525 h 3296489"/>
                <a:gd name="connsiteX12" fmla="*/ 3238500 w 3772802"/>
                <a:gd name="connsiteY12" fmla="*/ 2886075 h 3296489"/>
                <a:gd name="connsiteX13" fmla="*/ 3438525 w 3772802"/>
                <a:gd name="connsiteY13" fmla="*/ 2990850 h 3296489"/>
                <a:gd name="connsiteX14" fmla="*/ 3733800 w 3772802"/>
                <a:gd name="connsiteY14" fmla="*/ 3133725 h 3296489"/>
                <a:gd name="connsiteX15" fmla="*/ 3762375 w 3772802"/>
                <a:gd name="connsiteY15" fmla="*/ 3257550 h 3296489"/>
                <a:gd name="connsiteX16" fmla="*/ 3667125 w 3772802"/>
                <a:gd name="connsiteY16" fmla="*/ 3295650 h 3296489"/>
                <a:gd name="connsiteX0" fmla="*/ 0 w 3772802"/>
                <a:gd name="connsiteY0" fmla="*/ 0 h 3297045"/>
                <a:gd name="connsiteX1" fmla="*/ 276225 w 3772802"/>
                <a:gd name="connsiteY1" fmla="*/ 200025 h 3297045"/>
                <a:gd name="connsiteX2" fmla="*/ 752475 w 3772802"/>
                <a:gd name="connsiteY2" fmla="*/ 685800 h 3297045"/>
                <a:gd name="connsiteX3" fmla="*/ 942975 w 3772802"/>
                <a:gd name="connsiteY3" fmla="*/ 1076325 h 3297045"/>
                <a:gd name="connsiteX4" fmla="*/ 1133475 w 3772802"/>
                <a:gd name="connsiteY4" fmla="*/ 1143000 h 3297045"/>
                <a:gd name="connsiteX5" fmla="*/ 1457325 w 3772802"/>
                <a:gd name="connsiteY5" fmla="*/ 1571625 h 3297045"/>
                <a:gd name="connsiteX6" fmla="*/ 1562100 w 3772802"/>
                <a:gd name="connsiteY6" fmla="*/ 1562100 h 3297045"/>
                <a:gd name="connsiteX7" fmla="*/ 1724025 w 3772802"/>
                <a:gd name="connsiteY7" fmla="*/ 1590675 h 3297045"/>
                <a:gd name="connsiteX8" fmla="*/ 2028825 w 3772802"/>
                <a:gd name="connsiteY8" fmla="*/ 1876425 h 3297045"/>
                <a:gd name="connsiteX9" fmla="*/ 2314575 w 3772802"/>
                <a:gd name="connsiteY9" fmla="*/ 2190750 h 3297045"/>
                <a:gd name="connsiteX10" fmla="*/ 2762250 w 3772802"/>
                <a:gd name="connsiteY10" fmla="*/ 2409825 h 3297045"/>
                <a:gd name="connsiteX11" fmla="*/ 2962275 w 3772802"/>
                <a:gd name="connsiteY11" fmla="*/ 2676525 h 3297045"/>
                <a:gd name="connsiteX12" fmla="*/ 3238500 w 3772802"/>
                <a:gd name="connsiteY12" fmla="*/ 2886075 h 3297045"/>
                <a:gd name="connsiteX13" fmla="*/ 3438525 w 3772802"/>
                <a:gd name="connsiteY13" fmla="*/ 2990850 h 3297045"/>
                <a:gd name="connsiteX14" fmla="*/ 3733800 w 3772802"/>
                <a:gd name="connsiteY14" fmla="*/ 3133725 h 3297045"/>
                <a:gd name="connsiteX15" fmla="*/ 3762375 w 3772802"/>
                <a:gd name="connsiteY15" fmla="*/ 3257550 h 3297045"/>
                <a:gd name="connsiteX16" fmla="*/ 3667125 w 3772802"/>
                <a:gd name="connsiteY16" fmla="*/ 3295650 h 3297045"/>
                <a:gd name="connsiteX17" fmla="*/ 3646127 w 3772802"/>
                <a:gd name="connsiteY17" fmla="*/ 3288589 h 3297045"/>
                <a:gd name="connsiteX0" fmla="*/ 0 w 3772802"/>
                <a:gd name="connsiteY0" fmla="*/ 0 h 3296489"/>
                <a:gd name="connsiteX1" fmla="*/ 276225 w 3772802"/>
                <a:gd name="connsiteY1" fmla="*/ 200025 h 3296489"/>
                <a:gd name="connsiteX2" fmla="*/ 752475 w 3772802"/>
                <a:gd name="connsiteY2" fmla="*/ 685800 h 3296489"/>
                <a:gd name="connsiteX3" fmla="*/ 942975 w 3772802"/>
                <a:gd name="connsiteY3" fmla="*/ 1076325 h 3296489"/>
                <a:gd name="connsiteX4" fmla="*/ 1133475 w 3772802"/>
                <a:gd name="connsiteY4" fmla="*/ 1143000 h 3296489"/>
                <a:gd name="connsiteX5" fmla="*/ 1457325 w 3772802"/>
                <a:gd name="connsiteY5" fmla="*/ 1571625 h 3296489"/>
                <a:gd name="connsiteX6" fmla="*/ 1562100 w 3772802"/>
                <a:gd name="connsiteY6" fmla="*/ 1562100 h 3296489"/>
                <a:gd name="connsiteX7" fmla="*/ 1724025 w 3772802"/>
                <a:gd name="connsiteY7" fmla="*/ 1590675 h 3296489"/>
                <a:gd name="connsiteX8" fmla="*/ 2028825 w 3772802"/>
                <a:gd name="connsiteY8" fmla="*/ 1876425 h 3296489"/>
                <a:gd name="connsiteX9" fmla="*/ 2314575 w 3772802"/>
                <a:gd name="connsiteY9" fmla="*/ 2190750 h 3296489"/>
                <a:gd name="connsiteX10" fmla="*/ 2762250 w 3772802"/>
                <a:gd name="connsiteY10" fmla="*/ 2409825 h 3296489"/>
                <a:gd name="connsiteX11" fmla="*/ 2962275 w 3772802"/>
                <a:gd name="connsiteY11" fmla="*/ 2676525 h 3296489"/>
                <a:gd name="connsiteX12" fmla="*/ 3238500 w 3772802"/>
                <a:gd name="connsiteY12" fmla="*/ 2886075 h 3296489"/>
                <a:gd name="connsiteX13" fmla="*/ 3438525 w 3772802"/>
                <a:gd name="connsiteY13" fmla="*/ 2990850 h 3296489"/>
                <a:gd name="connsiteX14" fmla="*/ 3733800 w 3772802"/>
                <a:gd name="connsiteY14" fmla="*/ 3133725 h 3296489"/>
                <a:gd name="connsiteX15" fmla="*/ 3762375 w 3772802"/>
                <a:gd name="connsiteY15" fmla="*/ 3257550 h 3296489"/>
                <a:gd name="connsiteX16" fmla="*/ 3667125 w 3772802"/>
                <a:gd name="connsiteY16" fmla="*/ 3295650 h 3296489"/>
                <a:gd name="connsiteX0" fmla="*/ 0 w 3772802"/>
                <a:gd name="connsiteY0" fmla="*/ 0 h 3257550"/>
                <a:gd name="connsiteX1" fmla="*/ 276225 w 3772802"/>
                <a:gd name="connsiteY1" fmla="*/ 200025 h 3257550"/>
                <a:gd name="connsiteX2" fmla="*/ 752475 w 3772802"/>
                <a:gd name="connsiteY2" fmla="*/ 685800 h 3257550"/>
                <a:gd name="connsiteX3" fmla="*/ 942975 w 3772802"/>
                <a:gd name="connsiteY3" fmla="*/ 1076325 h 3257550"/>
                <a:gd name="connsiteX4" fmla="*/ 1133475 w 3772802"/>
                <a:gd name="connsiteY4" fmla="*/ 1143000 h 3257550"/>
                <a:gd name="connsiteX5" fmla="*/ 1457325 w 3772802"/>
                <a:gd name="connsiteY5" fmla="*/ 1571625 h 3257550"/>
                <a:gd name="connsiteX6" fmla="*/ 1562100 w 3772802"/>
                <a:gd name="connsiteY6" fmla="*/ 1562100 h 3257550"/>
                <a:gd name="connsiteX7" fmla="*/ 1724025 w 3772802"/>
                <a:gd name="connsiteY7" fmla="*/ 1590675 h 3257550"/>
                <a:gd name="connsiteX8" fmla="*/ 2028825 w 3772802"/>
                <a:gd name="connsiteY8" fmla="*/ 1876425 h 3257550"/>
                <a:gd name="connsiteX9" fmla="*/ 2314575 w 3772802"/>
                <a:gd name="connsiteY9" fmla="*/ 2190750 h 3257550"/>
                <a:gd name="connsiteX10" fmla="*/ 2762250 w 3772802"/>
                <a:gd name="connsiteY10" fmla="*/ 2409825 h 3257550"/>
                <a:gd name="connsiteX11" fmla="*/ 2962275 w 3772802"/>
                <a:gd name="connsiteY11" fmla="*/ 2676525 h 3257550"/>
                <a:gd name="connsiteX12" fmla="*/ 3238500 w 3772802"/>
                <a:gd name="connsiteY12" fmla="*/ 2886075 h 3257550"/>
                <a:gd name="connsiteX13" fmla="*/ 3438525 w 3772802"/>
                <a:gd name="connsiteY13" fmla="*/ 2990850 h 3257550"/>
                <a:gd name="connsiteX14" fmla="*/ 3733800 w 3772802"/>
                <a:gd name="connsiteY14" fmla="*/ 3133725 h 3257550"/>
                <a:gd name="connsiteX15" fmla="*/ 3762375 w 3772802"/>
                <a:gd name="connsiteY15" fmla="*/ 3257550 h 3257550"/>
                <a:gd name="connsiteX0" fmla="*/ 0 w 3733800"/>
                <a:gd name="connsiteY0" fmla="*/ 0 h 3133725"/>
                <a:gd name="connsiteX1" fmla="*/ 276225 w 3733800"/>
                <a:gd name="connsiteY1" fmla="*/ 200025 h 3133725"/>
                <a:gd name="connsiteX2" fmla="*/ 752475 w 3733800"/>
                <a:gd name="connsiteY2" fmla="*/ 685800 h 3133725"/>
                <a:gd name="connsiteX3" fmla="*/ 942975 w 3733800"/>
                <a:gd name="connsiteY3" fmla="*/ 1076325 h 3133725"/>
                <a:gd name="connsiteX4" fmla="*/ 1133475 w 3733800"/>
                <a:gd name="connsiteY4" fmla="*/ 1143000 h 3133725"/>
                <a:gd name="connsiteX5" fmla="*/ 1457325 w 3733800"/>
                <a:gd name="connsiteY5" fmla="*/ 1571625 h 3133725"/>
                <a:gd name="connsiteX6" fmla="*/ 1562100 w 3733800"/>
                <a:gd name="connsiteY6" fmla="*/ 1562100 h 3133725"/>
                <a:gd name="connsiteX7" fmla="*/ 1724025 w 3733800"/>
                <a:gd name="connsiteY7" fmla="*/ 1590675 h 3133725"/>
                <a:gd name="connsiteX8" fmla="*/ 2028825 w 3733800"/>
                <a:gd name="connsiteY8" fmla="*/ 1876425 h 3133725"/>
                <a:gd name="connsiteX9" fmla="*/ 2314575 w 3733800"/>
                <a:gd name="connsiteY9" fmla="*/ 2190750 h 3133725"/>
                <a:gd name="connsiteX10" fmla="*/ 2762250 w 3733800"/>
                <a:gd name="connsiteY10" fmla="*/ 2409825 h 3133725"/>
                <a:gd name="connsiteX11" fmla="*/ 2962275 w 3733800"/>
                <a:gd name="connsiteY11" fmla="*/ 2676525 h 3133725"/>
                <a:gd name="connsiteX12" fmla="*/ 3238500 w 3733800"/>
                <a:gd name="connsiteY12" fmla="*/ 2886075 h 3133725"/>
                <a:gd name="connsiteX13" fmla="*/ 3438525 w 3733800"/>
                <a:gd name="connsiteY13" fmla="*/ 2990850 h 3133725"/>
                <a:gd name="connsiteX14" fmla="*/ 3733800 w 3733800"/>
                <a:gd name="connsiteY14" fmla="*/ 3133725 h 3133725"/>
                <a:gd name="connsiteX0" fmla="*/ 0 w 3438525"/>
                <a:gd name="connsiteY0" fmla="*/ 0 h 2990850"/>
                <a:gd name="connsiteX1" fmla="*/ 276225 w 3438525"/>
                <a:gd name="connsiteY1" fmla="*/ 200025 h 2990850"/>
                <a:gd name="connsiteX2" fmla="*/ 752475 w 3438525"/>
                <a:gd name="connsiteY2" fmla="*/ 685800 h 2990850"/>
                <a:gd name="connsiteX3" fmla="*/ 942975 w 3438525"/>
                <a:gd name="connsiteY3" fmla="*/ 1076325 h 2990850"/>
                <a:gd name="connsiteX4" fmla="*/ 1133475 w 3438525"/>
                <a:gd name="connsiteY4" fmla="*/ 1143000 h 2990850"/>
                <a:gd name="connsiteX5" fmla="*/ 1457325 w 3438525"/>
                <a:gd name="connsiteY5" fmla="*/ 1571625 h 2990850"/>
                <a:gd name="connsiteX6" fmla="*/ 1562100 w 3438525"/>
                <a:gd name="connsiteY6" fmla="*/ 1562100 h 2990850"/>
                <a:gd name="connsiteX7" fmla="*/ 1724025 w 3438525"/>
                <a:gd name="connsiteY7" fmla="*/ 1590675 h 2990850"/>
                <a:gd name="connsiteX8" fmla="*/ 2028825 w 3438525"/>
                <a:gd name="connsiteY8" fmla="*/ 1876425 h 2990850"/>
                <a:gd name="connsiteX9" fmla="*/ 2314575 w 3438525"/>
                <a:gd name="connsiteY9" fmla="*/ 2190750 h 2990850"/>
                <a:gd name="connsiteX10" fmla="*/ 2762250 w 3438525"/>
                <a:gd name="connsiteY10" fmla="*/ 2409825 h 2990850"/>
                <a:gd name="connsiteX11" fmla="*/ 2962275 w 3438525"/>
                <a:gd name="connsiteY11" fmla="*/ 2676525 h 2990850"/>
                <a:gd name="connsiteX12" fmla="*/ 3238500 w 3438525"/>
                <a:gd name="connsiteY12" fmla="*/ 2886075 h 2990850"/>
                <a:gd name="connsiteX13" fmla="*/ 3438525 w 3438525"/>
                <a:gd name="connsiteY13" fmla="*/ 2990850 h 2990850"/>
                <a:gd name="connsiteX0" fmla="*/ 0 w 3238500"/>
                <a:gd name="connsiteY0" fmla="*/ 0 h 2886075"/>
                <a:gd name="connsiteX1" fmla="*/ 276225 w 3238500"/>
                <a:gd name="connsiteY1" fmla="*/ 200025 h 2886075"/>
                <a:gd name="connsiteX2" fmla="*/ 752475 w 3238500"/>
                <a:gd name="connsiteY2" fmla="*/ 685800 h 2886075"/>
                <a:gd name="connsiteX3" fmla="*/ 942975 w 3238500"/>
                <a:gd name="connsiteY3" fmla="*/ 1076325 h 2886075"/>
                <a:gd name="connsiteX4" fmla="*/ 1133475 w 3238500"/>
                <a:gd name="connsiteY4" fmla="*/ 1143000 h 2886075"/>
                <a:gd name="connsiteX5" fmla="*/ 1457325 w 3238500"/>
                <a:gd name="connsiteY5" fmla="*/ 1571625 h 2886075"/>
                <a:gd name="connsiteX6" fmla="*/ 1562100 w 3238500"/>
                <a:gd name="connsiteY6" fmla="*/ 1562100 h 2886075"/>
                <a:gd name="connsiteX7" fmla="*/ 1724025 w 3238500"/>
                <a:gd name="connsiteY7" fmla="*/ 1590675 h 2886075"/>
                <a:gd name="connsiteX8" fmla="*/ 2028825 w 3238500"/>
                <a:gd name="connsiteY8" fmla="*/ 1876425 h 2886075"/>
                <a:gd name="connsiteX9" fmla="*/ 2314575 w 3238500"/>
                <a:gd name="connsiteY9" fmla="*/ 2190750 h 2886075"/>
                <a:gd name="connsiteX10" fmla="*/ 2762250 w 3238500"/>
                <a:gd name="connsiteY10" fmla="*/ 2409825 h 2886075"/>
                <a:gd name="connsiteX11" fmla="*/ 2962275 w 3238500"/>
                <a:gd name="connsiteY11" fmla="*/ 2676525 h 2886075"/>
                <a:gd name="connsiteX12" fmla="*/ 3238500 w 3238500"/>
                <a:gd name="connsiteY12" fmla="*/ 2886075 h 2886075"/>
                <a:gd name="connsiteX0" fmla="*/ 0 w 3238500"/>
                <a:gd name="connsiteY0" fmla="*/ 0 h 2807566"/>
                <a:gd name="connsiteX1" fmla="*/ 276225 w 3238500"/>
                <a:gd name="connsiteY1" fmla="*/ 200025 h 2807566"/>
                <a:gd name="connsiteX2" fmla="*/ 752475 w 3238500"/>
                <a:gd name="connsiteY2" fmla="*/ 685800 h 2807566"/>
                <a:gd name="connsiteX3" fmla="*/ 942975 w 3238500"/>
                <a:gd name="connsiteY3" fmla="*/ 1076325 h 2807566"/>
                <a:gd name="connsiteX4" fmla="*/ 1133475 w 3238500"/>
                <a:gd name="connsiteY4" fmla="*/ 1143000 h 2807566"/>
                <a:gd name="connsiteX5" fmla="*/ 1457325 w 3238500"/>
                <a:gd name="connsiteY5" fmla="*/ 1571625 h 2807566"/>
                <a:gd name="connsiteX6" fmla="*/ 1562100 w 3238500"/>
                <a:gd name="connsiteY6" fmla="*/ 1562100 h 2807566"/>
                <a:gd name="connsiteX7" fmla="*/ 1724025 w 3238500"/>
                <a:gd name="connsiteY7" fmla="*/ 1590675 h 2807566"/>
                <a:gd name="connsiteX8" fmla="*/ 2028825 w 3238500"/>
                <a:gd name="connsiteY8" fmla="*/ 1876425 h 2807566"/>
                <a:gd name="connsiteX9" fmla="*/ 2314575 w 3238500"/>
                <a:gd name="connsiteY9" fmla="*/ 2190750 h 2807566"/>
                <a:gd name="connsiteX10" fmla="*/ 2762250 w 3238500"/>
                <a:gd name="connsiteY10" fmla="*/ 2409825 h 2807566"/>
                <a:gd name="connsiteX11" fmla="*/ 2962275 w 3238500"/>
                <a:gd name="connsiteY11" fmla="*/ 2676525 h 2807566"/>
                <a:gd name="connsiteX12" fmla="*/ 3238500 w 3238500"/>
                <a:gd name="connsiteY12" fmla="*/ 2807566 h 2807566"/>
                <a:gd name="connsiteX0" fmla="*/ 0 w 3238500"/>
                <a:gd name="connsiteY0" fmla="*/ 0 h 2807566"/>
                <a:gd name="connsiteX1" fmla="*/ 276225 w 3238500"/>
                <a:gd name="connsiteY1" fmla="*/ 200025 h 2807566"/>
                <a:gd name="connsiteX2" fmla="*/ 752475 w 3238500"/>
                <a:gd name="connsiteY2" fmla="*/ 685800 h 2807566"/>
                <a:gd name="connsiteX3" fmla="*/ 969768 w 3238500"/>
                <a:gd name="connsiteY3" fmla="*/ 1027257 h 2807566"/>
                <a:gd name="connsiteX4" fmla="*/ 1133475 w 3238500"/>
                <a:gd name="connsiteY4" fmla="*/ 1143000 h 2807566"/>
                <a:gd name="connsiteX5" fmla="*/ 1457325 w 3238500"/>
                <a:gd name="connsiteY5" fmla="*/ 1571625 h 2807566"/>
                <a:gd name="connsiteX6" fmla="*/ 1562100 w 3238500"/>
                <a:gd name="connsiteY6" fmla="*/ 1562100 h 2807566"/>
                <a:gd name="connsiteX7" fmla="*/ 1724025 w 3238500"/>
                <a:gd name="connsiteY7" fmla="*/ 1590675 h 2807566"/>
                <a:gd name="connsiteX8" fmla="*/ 2028825 w 3238500"/>
                <a:gd name="connsiteY8" fmla="*/ 1876425 h 2807566"/>
                <a:gd name="connsiteX9" fmla="*/ 2314575 w 3238500"/>
                <a:gd name="connsiteY9" fmla="*/ 2190750 h 2807566"/>
                <a:gd name="connsiteX10" fmla="*/ 2762250 w 3238500"/>
                <a:gd name="connsiteY10" fmla="*/ 2409825 h 2807566"/>
                <a:gd name="connsiteX11" fmla="*/ 2962275 w 3238500"/>
                <a:gd name="connsiteY11" fmla="*/ 2676525 h 2807566"/>
                <a:gd name="connsiteX12" fmla="*/ 3238500 w 3238500"/>
                <a:gd name="connsiteY12" fmla="*/ 2807566 h 2807566"/>
                <a:gd name="connsiteX0" fmla="*/ 0 w 3238500"/>
                <a:gd name="connsiteY0" fmla="*/ 0 h 2807566"/>
                <a:gd name="connsiteX1" fmla="*/ 276225 w 3238500"/>
                <a:gd name="connsiteY1" fmla="*/ 200025 h 2807566"/>
                <a:gd name="connsiteX2" fmla="*/ 752475 w 3238500"/>
                <a:gd name="connsiteY2" fmla="*/ 685800 h 2807566"/>
                <a:gd name="connsiteX3" fmla="*/ 969768 w 3238500"/>
                <a:gd name="connsiteY3" fmla="*/ 1027257 h 2807566"/>
                <a:gd name="connsiteX4" fmla="*/ 1133475 w 3238500"/>
                <a:gd name="connsiteY4" fmla="*/ 1143000 h 2807566"/>
                <a:gd name="connsiteX5" fmla="*/ 1457325 w 3238500"/>
                <a:gd name="connsiteY5" fmla="*/ 1571625 h 2807566"/>
                <a:gd name="connsiteX6" fmla="*/ 1562100 w 3238500"/>
                <a:gd name="connsiteY6" fmla="*/ 1562100 h 2807566"/>
                <a:gd name="connsiteX7" fmla="*/ 1724025 w 3238500"/>
                <a:gd name="connsiteY7" fmla="*/ 1590675 h 2807566"/>
                <a:gd name="connsiteX8" fmla="*/ 2028825 w 3238500"/>
                <a:gd name="connsiteY8" fmla="*/ 1876425 h 2807566"/>
                <a:gd name="connsiteX9" fmla="*/ 2314575 w 3238500"/>
                <a:gd name="connsiteY9" fmla="*/ 2190750 h 2807566"/>
                <a:gd name="connsiteX10" fmla="*/ 2744388 w 3238500"/>
                <a:gd name="connsiteY10" fmla="*/ 2453986 h 2807566"/>
                <a:gd name="connsiteX11" fmla="*/ 2962275 w 3238500"/>
                <a:gd name="connsiteY11" fmla="*/ 2676525 h 2807566"/>
                <a:gd name="connsiteX12" fmla="*/ 3238500 w 3238500"/>
                <a:gd name="connsiteY12" fmla="*/ 2807566 h 2807566"/>
                <a:gd name="connsiteX0" fmla="*/ 0 w 3175983"/>
                <a:gd name="connsiteY0" fmla="*/ 0 h 2778125"/>
                <a:gd name="connsiteX1" fmla="*/ 276225 w 3175983"/>
                <a:gd name="connsiteY1" fmla="*/ 200025 h 2778125"/>
                <a:gd name="connsiteX2" fmla="*/ 752475 w 3175983"/>
                <a:gd name="connsiteY2" fmla="*/ 685800 h 2778125"/>
                <a:gd name="connsiteX3" fmla="*/ 969768 w 3175983"/>
                <a:gd name="connsiteY3" fmla="*/ 1027257 h 2778125"/>
                <a:gd name="connsiteX4" fmla="*/ 1133475 w 3175983"/>
                <a:gd name="connsiteY4" fmla="*/ 1143000 h 2778125"/>
                <a:gd name="connsiteX5" fmla="*/ 1457325 w 3175983"/>
                <a:gd name="connsiteY5" fmla="*/ 1571625 h 2778125"/>
                <a:gd name="connsiteX6" fmla="*/ 1562100 w 3175983"/>
                <a:gd name="connsiteY6" fmla="*/ 1562100 h 2778125"/>
                <a:gd name="connsiteX7" fmla="*/ 1724025 w 3175983"/>
                <a:gd name="connsiteY7" fmla="*/ 1590675 h 2778125"/>
                <a:gd name="connsiteX8" fmla="*/ 2028825 w 3175983"/>
                <a:gd name="connsiteY8" fmla="*/ 1876425 h 2778125"/>
                <a:gd name="connsiteX9" fmla="*/ 2314575 w 3175983"/>
                <a:gd name="connsiteY9" fmla="*/ 2190750 h 2778125"/>
                <a:gd name="connsiteX10" fmla="*/ 2744388 w 3175983"/>
                <a:gd name="connsiteY10" fmla="*/ 2453986 h 2778125"/>
                <a:gd name="connsiteX11" fmla="*/ 2962275 w 3175983"/>
                <a:gd name="connsiteY11" fmla="*/ 2676525 h 2778125"/>
                <a:gd name="connsiteX12" fmla="*/ 3175983 w 3175983"/>
                <a:gd name="connsiteY12" fmla="*/ 2778125 h 2778125"/>
                <a:gd name="connsiteX0" fmla="*/ 0 w 3153655"/>
                <a:gd name="connsiteY0" fmla="*/ 0 h 2807566"/>
                <a:gd name="connsiteX1" fmla="*/ 276225 w 3153655"/>
                <a:gd name="connsiteY1" fmla="*/ 200025 h 2807566"/>
                <a:gd name="connsiteX2" fmla="*/ 752475 w 3153655"/>
                <a:gd name="connsiteY2" fmla="*/ 685800 h 2807566"/>
                <a:gd name="connsiteX3" fmla="*/ 969768 w 3153655"/>
                <a:gd name="connsiteY3" fmla="*/ 1027257 h 2807566"/>
                <a:gd name="connsiteX4" fmla="*/ 1133475 w 3153655"/>
                <a:gd name="connsiteY4" fmla="*/ 1143000 h 2807566"/>
                <a:gd name="connsiteX5" fmla="*/ 1457325 w 3153655"/>
                <a:gd name="connsiteY5" fmla="*/ 1571625 h 2807566"/>
                <a:gd name="connsiteX6" fmla="*/ 1562100 w 3153655"/>
                <a:gd name="connsiteY6" fmla="*/ 1562100 h 2807566"/>
                <a:gd name="connsiteX7" fmla="*/ 1724025 w 3153655"/>
                <a:gd name="connsiteY7" fmla="*/ 1590675 h 2807566"/>
                <a:gd name="connsiteX8" fmla="*/ 2028825 w 3153655"/>
                <a:gd name="connsiteY8" fmla="*/ 1876425 h 2807566"/>
                <a:gd name="connsiteX9" fmla="*/ 2314575 w 3153655"/>
                <a:gd name="connsiteY9" fmla="*/ 2190750 h 2807566"/>
                <a:gd name="connsiteX10" fmla="*/ 2744388 w 3153655"/>
                <a:gd name="connsiteY10" fmla="*/ 2453986 h 2807566"/>
                <a:gd name="connsiteX11" fmla="*/ 2962275 w 3153655"/>
                <a:gd name="connsiteY11" fmla="*/ 2676525 h 2807566"/>
                <a:gd name="connsiteX12" fmla="*/ 3153655 w 3153655"/>
                <a:gd name="connsiteY12" fmla="*/ 2807566 h 2807566"/>
                <a:gd name="connsiteX0" fmla="*/ 0 w 3153655"/>
                <a:gd name="connsiteY0" fmla="*/ 0 h 2807566"/>
                <a:gd name="connsiteX1" fmla="*/ 276225 w 3153655"/>
                <a:gd name="connsiteY1" fmla="*/ 200025 h 2807566"/>
                <a:gd name="connsiteX2" fmla="*/ 752475 w 3153655"/>
                <a:gd name="connsiteY2" fmla="*/ 685800 h 2807566"/>
                <a:gd name="connsiteX3" fmla="*/ 969768 w 3153655"/>
                <a:gd name="connsiteY3" fmla="*/ 1027257 h 2807566"/>
                <a:gd name="connsiteX4" fmla="*/ 1133475 w 3153655"/>
                <a:gd name="connsiteY4" fmla="*/ 1143000 h 2807566"/>
                <a:gd name="connsiteX5" fmla="*/ 1457325 w 3153655"/>
                <a:gd name="connsiteY5" fmla="*/ 1571625 h 2807566"/>
                <a:gd name="connsiteX6" fmla="*/ 1562100 w 3153655"/>
                <a:gd name="connsiteY6" fmla="*/ 1562100 h 2807566"/>
                <a:gd name="connsiteX7" fmla="*/ 1724025 w 3153655"/>
                <a:gd name="connsiteY7" fmla="*/ 1590675 h 2807566"/>
                <a:gd name="connsiteX8" fmla="*/ 2028825 w 3153655"/>
                <a:gd name="connsiteY8" fmla="*/ 1876425 h 2807566"/>
                <a:gd name="connsiteX9" fmla="*/ 2314575 w 3153655"/>
                <a:gd name="connsiteY9" fmla="*/ 2190750 h 2807566"/>
                <a:gd name="connsiteX10" fmla="*/ 2517210 w 3153655"/>
                <a:gd name="connsiteY10" fmla="*/ 2321177 h 2807566"/>
                <a:gd name="connsiteX11" fmla="*/ 2744388 w 3153655"/>
                <a:gd name="connsiteY11" fmla="*/ 2453986 h 2807566"/>
                <a:gd name="connsiteX12" fmla="*/ 2962275 w 3153655"/>
                <a:gd name="connsiteY12" fmla="*/ 2676525 h 2807566"/>
                <a:gd name="connsiteX13" fmla="*/ 3153655 w 3153655"/>
                <a:gd name="connsiteY13" fmla="*/ 2807566 h 2807566"/>
                <a:gd name="connsiteX0" fmla="*/ 0 w 3153655"/>
                <a:gd name="connsiteY0" fmla="*/ 0 h 2807566"/>
                <a:gd name="connsiteX1" fmla="*/ 276225 w 3153655"/>
                <a:gd name="connsiteY1" fmla="*/ 200025 h 2807566"/>
                <a:gd name="connsiteX2" fmla="*/ 752475 w 3153655"/>
                <a:gd name="connsiteY2" fmla="*/ 685800 h 2807566"/>
                <a:gd name="connsiteX3" fmla="*/ 969768 w 3153655"/>
                <a:gd name="connsiteY3" fmla="*/ 1027257 h 2807566"/>
                <a:gd name="connsiteX4" fmla="*/ 1133475 w 3153655"/>
                <a:gd name="connsiteY4" fmla="*/ 1143000 h 2807566"/>
                <a:gd name="connsiteX5" fmla="*/ 1457325 w 3153655"/>
                <a:gd name="connsiteY5" fmla="*/ 1571625 h 2807566"/>
                <a:gd name="connsiteX6" fmla="*/ 1562100 w 3153655"/>
                <a:gd name="connsiteY6" fmla="*/ 1562100 h 2807566"/>
                <a:gd name="connsiteX7" fmla="*/ 1724025 w 3153655"/>
                <a:gd name="connsiteY7" fmla="*/ 1590675 h 2807566"/>
                <a:gd name="connsiteX8" fmla="*/ 2028825 w 3153655"/>
                <a:gd name="connsiteY8" fmla="*/ 1876425 h 2807566"/>
                <a:gd name="connsiteX9" fmla="*/ 2314575 w 3153655"/>
                <a:gd name="connsiteY9" fmla="*/ 2190750 h 2807566"/>
                <a:gd name="connsiteX10" fmla="*/ 2548469 w 3153655"/>
                <a:gd name="connsiteY10" fmla="*/ 2296644 h 2807566"/>
                <a:gd name="connsiteX11" fmla="*/ 2744388 w 3153655"/>
                <a:gd name="connsiteY11" fmla="*/ 2453986 h 2807566"/>
                <a:gd name="connsiteX12" fmla="*/ 2962275 w 3153655"/>
                <a:gd name="connsiteY12" fmla="*/ 2676525 h 2807566"/>
                <a:gd name="connsiteX13" fmla="*/ 3153655 w 3153655"/>
                <a:gd name="connsiteY13" fmla="*/ 2807566 h 2807566"/>
                <a:gd name="connsiteX0" fmla="*/ 0 w 2962275"/>
                <a:gd name="connsiteY0" fmla="*/ 0 h 2676525"/>
                <a:gd name="connsiteX1" fmla="*/ 276225 w 2962275"/>
                <a:gd name="connsiteY1" fmla="*/ 200025 h 2676525"/>
                <a:gd name="connsiteX2" fmla="*/ 752475 w 2962275"/>
                <a:gd name="connsiteY2" fmla="*/ 685800 h 2676525"/>
                <a:gd name="connsiteX3" fmla="*/ 969768 w 2962275"/>
                <a:gd name="connsiteY3" fmla="*/ 1027257 h 2676525"/>
                <a:gd name="connsiteX4" fmla="*/ 1133475 w 2962275"/>
                <a:gd name="connsiteY4" fmla="*/ 1143000 h 2676525"/>
                <a:gd name="connsiteX5" fmla="*/ 1457325 w 2962275"/>
                <a:gd name="connsiteY5" fmla="*/ 1571625 h 2676525"/>
                <a:gd name="connsiteX6" fmla="*/ 1562100 w 2962275"/>
                <a:gd name="connsiteY6" fmla="*/ 1562100 h 2676525"/>
                <a:gd name="connsiteX7" fmla="*/ 1724025 w 2962275"/>
                <a:gd name="connsiteY7" fmla="*/ 1590675 h 2676525"/>
                <a:gd name="connsiteX8" fmla="*/ 2028825 w 2962275"/>
                <a:gd name="connsiteY8" fmla="*/ 1876425 h 2676525"/>
                <a:gd name="connsiteX9" fmla="*/ 2314575 w 2962275"/>
                <a:gd name="connsiteY9" fmla="*/ 2190750 h 2676525"/>
                <a:gd name="connsiteX10" fmla="*/ 2548469 w 2962275"/>
                <a:gd name="connsiteY10" fmla="*/ 2296644 h 2676525"/>
                <a:gd name="connsiteX11" fmla="*/ 2744388 w 2962275"/>
                <a:gd name="connsiteY11" fmla="*/ 2453986 h 2676525"/>
                <a:gd name="connsiteX12" fmla="*/ 2962275 w 2962275"/>
                <a:gd name="connsiteY12" fmla="*/ 2676525 h 2676525"/>
                <a:gd name="connsiteX0" fmla="*/ 0 w 2744388"/>
                <a:gd name="connsiteY0" fmla="*/ 0 h 2453986"/>
                <a:gd name="connsiteX1" fmla="*/ 276225 w 2744388"/>
                <a:gd name="connsiteY1" fmla="*/ 200025 h 2453986"/>
                <a:gd name="connsiteX2" fmla="*/ 752475 w 2744388"/>
                <a:gd name="connsiteY2" fmla="*/ 685800 h 2453986"/>
                <a:gd name="connsiteX3" fmla="*/ 969768 w 2744388"/>
                <a:gd name="connsiteY3" fmla="*/ 1027257 h 2453986"/>
                <a:gd name="connsiteX4" fmla="*/ 1133475 w 2744388"/>
                <a:gd name="connsiteY4" fmla="*/ 1143000 h 2453986"/>
                <a:gd name="connsiteX5" fmla="*/ 1457325 w 2744388"/>
                <a:gd name="connsiteY5" fmla="*/ 1571625 h 2453986"/>
                <a:gd name="connsiteX6" fmla="*/ 1562100 w 2744388"/>
                <a:gd name="connsiteY6" fmla="*/ 1562100 h 2453986"/>
                <a:gd name="connsiteX7" fmla="*/ 1724025 w 2744388"/>
                <a:gd name="connsiteY7" fmla="*/ 1590675 h 2453986"/>
                <a:gd name="connsiteX8" fmla="*/ 2028825 w 2744388"/>
                <a:gd name="connsiteY8" fmla="*/ 1876425 h 2453986"/>
                <a:gd name="connsiteX9" fmla="*/ 2314575 w 2744388"/>
                <a:gd name="connsiteY9" fmla="*/ 2190750 h 2453986"/>
                <a:gd name="connsiteX10" fmla="*/ 2548469 w 2744388"/>
                <a:gd name="connsiteY10" fmla="*/ 2296644 h 2453986"/>
                <a:gd name="connsiteX11" fmla="*/ 2744388 w 2744388"/>
                <a:gd name="connsiteY11" fmla="*/ 2453986 h 2453986"/>
                <a:gd name="connsiteX0" fmla="*/ 0 w 2548469"/>
                <a:gd name="connsiteY0" fmla="*/ 0 h 2296644"/>
                <a:gd name="connsiteX1" fmla="*/ 276225 w 2548469"/>
                <a:gd name="connsiteY1" fmla="*/ 200025 h 2296644"/>
                <a:gd name="connsiteX2" fmla="*/ 752475 w 2548469"/>
                <a:gd name="connsiteY2" fmla="*/ 685800 h 2296644"/>
                <a:gd name="connsiteX3" fmla="*/ 969768 w 2548469"/>
                <a:gd name="connsiteY3" fmla="*/ 1027257 h 2296644"/>
                <a:gd name="connsiteX4" fmla="*/ 1133475 w 2548469"/>
                <a:gd name="connsiteY4" fmla="*/ 1143000 h 2296644"/>
                <a:gd name="connsiteX5" fmla="*/ 1457325 w 2548469"/>
                <a:gd name="connsiteY5" fmla="*/ 1571625 h 2296644"/>
                <a:gd name="connsiteX6" fmla="*/ 1562100 w 2548469"/>
                <a:gd name="connsiteY6" fmla="*/ 1562100 h 2296644"/>
                <a:gd name="connsiteX7" fmla="*/ 1724025 w 2548469"/>
                <a:gd name="connsiteY7" fmla="*/ 1590675 h 2296644"/>
                <a:gd name="connsiteX8" fmla="*/ 2028825 w 2548469"/>
                <a:gd name="connsiteY8" fmla="*/ 1876425 h 2296644"/>
                <a:gd name="connsiteX9" fmla="*/ 2314575 w 2548469"/>
                <a:gd name="connsiteY9" fmla="*/ 2190750 h 2296644"/>
                <a:gd name="connsiteX10" fmla="*/ 2548469 w 2548469"/>
                <a:gd name="connsiteY10" fmla="*/ 2296644 h 2296644"/>
                <a:gd name="connsiteX0" fmla="*/ 0 w 2314575"/>
                <a:gd name="connsiteY0" fmla="*/ 0 h 2190750"/>
                <a:gd name="connsiteX1" fmla="*/ 276225 w 2314575"/>
                <a:gd name="connsiteY1" fmla="*/ 200025 h 2190750"/>
                <a:gd name="connsiteX2" fmla="*/ 752475 w 2314575"/>
                <a:gd name="connsiteY2" fmla="*/ 685800 h 2190750"/>
                <a:gd name="connsiteX3" fmla="*/ 969768 w 2314575"/>
                <a:gd name="connsiteY3" fmla="*/ 1027257 h 2190750"/>
                <a:gd name="connsiteX4" fmla="*/ 1133475 w 2314575"/>
                <a:gd name="connsiteY4" fmla="*/ 1143000 h 2190750"/>
                <a:gd name="connsiteX5" fmla="*/ 1457325 w 2314575"/>
                <a:gd name="connsiteY5" fmla="*/ 1571625 h 2190750"/>
                <a:gd name="connsiteX6" fmla="*/ 1562100 w 2314575"/>
                <a:gd name="connsiteY6" fmla="*/ 1562100 h 2190750"/>
                <a:gd name="connsiteX7" fmla="*/ 1724025 w 2314575"/>
                <a:gd name="connsiteY7" fmla="*/ 1590675 h 2190750"/>
                <a:gd name="connsiteX8" fmla="*/ 2028825 w 2314575"/>
                <a:gd name="connsiteY8" fmla="*/ 1876425 h 2190750"/>
                <a:gd name="connsiteX9" fmla="*/ 2314575 w 2314575"/>
                <a:gd name="connsiteY9" fmla="*/ 2190750 h 2190750"/>
                <a:gd name="connsiteX0" fmla="*/ 0 w 2028825"/>
                <a:gd name="connsiteY0" fmla="*/ 0 h 1876425"/>
                <a:gd name="connsiteX1" fmla="*/ 276225 w 2028825"/>
                <a:gd name="connsiteY1" fmla="*/ 200025 h 1876425"/>
                <a:gd name="connsiteX2" fmla="*/ 752475 w 2028825"/>
                <a:gd name="connsiteY2" fmla="*/ 685800 h 1876425"/>
                <a:gd name="connsiteX3" fmla="*/ 969768 w 2028825"/>
                <a:gd name="connsiteY3" fmla="*/ 1027257 h 1876425"/>
                <a:gd name="connsiteX4" fmla="*/ 1133475 w 2028825"/>
                <a:gd name="connsiteY4" fmla="*/ 1143000 h 1876425"/>
                <a:gd name="connsiteX5" fmla="*/ 1457325 w 2028825"/>
                <a:gd name="connsiteY5" fmla="*/ 1571625 h 1876425"/>
                <a:gd name="connsiteX6" fmla="*/ 1562100 w 2028825"/>
                <a:gd name="connsiteY6" fmla="*/ 1562100 h 1876425"/>
                <a:gd name="connsiteX7" fmla="*/ 1724025 w 2028825"/>
                <a:gd name="connsiteY7" fmla="*/ 1590675 h 1876425"/>
                <a:gd name="connsiteX8" fmla="*/ 2028825 w 2028825"/>
                <a:gd name="connsiteY8" fmla="*/ 1876425 h 1876425"/>
                <a:gd name="connsiteX0" fmla="*/ 0 w 1728097"/>
                <a:gd name="connsiteY0" fmla="*/ 0 h 1904621"/>
                <a:gd name="connsiteX1" fmla="*/ 276225 w 1728097"/>
                <a:gd name="connsiteY1" fmla="*/ 200025 h 1904621"/>
                <a:gd name="connsiteX2" fmla="*/ 752475 w 1728097"/>
                <a:gd name="connsiteY2" fmla="*/ 685800 h 1904621"/>
                <a:gd name="connsiteX3" fmla="*/ 969768 w 1728097"/>
                <a:gd name="connsiteY3" fmla="*/ 1027257 h 1904621"/>
                <a:gd name="connsiteX4" fmla="*/ 1133475 w 1728097"/>
                <a:gd name="connsiteY4" fmla="*/ 1143000 h 1904621"/>
                <a:gd name="connsiteX5" fmla="*/ 1457325 w 1728097"/>
                <a:gd name="connsiteY5" fmla="*/ 1571625 h 1904621"/>
                <a:gd name="connsiteX6" fmla="*/ 1562100 w 1728097"/>
                <a:gd name="connsiteY6" fmla="*/ 1562100 h 1904621"/>
                <a:gd name="connsiteX7" fmla="*/ 1724025 w 1728097"/>
                <a:gd name="connsiteY7" fmla="*/ 1590675 h 1904621"/>
                <a:gd name="connsiteX8" fmla="*/ 1379983 w 1728097"/>
                <a:gd name="connsiteY8" fmla="*/ 1904621 h 1904621"/>
                <a:gd name="connsiteX0" fmla="*/ 0 w 1568731"/>
                <a:gd name="connsiteY0" fmla="*/ 0 h 1904621"/>
                <a:gd name="connsiteX1" fmla="*/ 276225 w 1568731"/>
                <a:gd name="connsiteY1" fmla="*/ 200025 h 1904621"/>
                <a:gd name="connsiteX2" fmla="*/ 752475 w 1568731"/>
                <a:gd name="connsiteY2" fmla="*/ 685800 h 1904621"/>
                <a:gd name="connsiteX3" fmla="*/ 969768 w 1568731"/>
                <a:gd name="connsiteY3" fmla="*/ 1027257 h 1904621"/>
                <a:gd name="connsiteX4" fmla="*/ 1133475 w 1568731"/>
                <a:gd name="connsiteY4" fmla="*/ 1143000 h 1904621"/>
                <a:gd name="connsiteX5" fmla="*/ 1457325 w 1568731"/>
                <a:gd name="connsiteY5" fmla="*/ 1571625 h 1904621"/>
                <a:gd name="connsiteX6" fmla="*/ 1562100 w 1568731"/>
                <a:gd name="connsiteY6" fmla="*/ 1562100 h 1904621"/>
                <a:gd name="connsiteX7" fmla="*/ 1294348 w 1568731"/>
                <a:gd name="connsiteY7" fmla="*/ 1791183 h 1904621"/>
                <a:gd name="connsiteX8" fmla="*/ 1379983 w 1568731"/>
                <a:gd name="connsiteY8" fmla="*/ 1904621 h 1904621"/>
                <a:gd name="connsiteX0" fmla="*/ 0 w 1463810"/>
                <a:gd name="connsiteY0" fmla="*/ 0 h 1904621"/>
                <a:gd name="connsiteX1" fmla="*/ 276225 w 1463810"/>
                <a:gd name="connsiteY1" fmla="*/ 200025 h 1904621"/>
                <a:gd name="connsiteX2" fmla="*/ 752475 w 1463810"/>
                <a:gd name="connsiteY2" fmla="*/ 685800 h 1904621"/>
                <a:gd name="connsiteX3" fmla="*/ 969768 w 1463810"/>
                <a:gd name="connsiteY3" fmla="*/ 1027257 h 1904621"/>
                <a:gd name="connsiteX4" fmla="*/ 1133475 w 1463810"/>
                <a:gd name="connsiteY4" fmla="*/ 1143000 h 1904621"/>
                <a:gd name="connsiteX5" fmla="*/ 1457325 w 1463810"/>
                <a:gd name="connsiteY5" fmla="*/ 1571625 h 1904621"/>
                <a:gd name="connsiteX6" fmla="*/ 1345819 w 1463810"/>
                <a:gd name="connsiteY6" fmla="*/ 1646689 h 1904621"/>
                <a:gd name="connsiteX7" fmla="*/ 1294348 w 1463810"/>
                <a:gd name="connsiteY7" fmla="*/ 1791183 h 1904621"/>
                <a:gd name="connsiteX8" fmla="*/ 1379983 w 1463810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5819 w 1379983"/>
                <a:gd name="connsiteY6" fmla="*/ 1646689 h 1904621"/>
                <a:gd name="connsiteX7" fmla="*/ 1294348 w 1379983"/>
                <a:gd name="connsiteY7" fmla="*/ 1791183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5819 w 1379983"/>
                <a:gd name="connsiteY6" fmla="*/ 1646689 h 1904621"/>
                <a:gd name="connsiteX7" fmla="*/ 1294348 w 1379983"/>
                <a:gd name="connsiteY7" fmla="*/ 1791183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8703 w 1379983"/>
                <a:gd name="connsiteY6" fmla="*/ 1609094 h 1904621"/>
                <a:gd name="connsiteX7" fmla="*/ 1294348 w 1379983"/>
                <a:gd name="connsiteY7" fmla="*/ 1791183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8703 w 1379983"/>
                <a:gd name="connsiteY6" fmla="*/ 1609094 h 1904621"/>
                <a:gd name="connsiteX7" fmla="*/ 1349139 w 1379983"/>
                <a:gd name="connsiteY7" fmla="*/ 1731658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71773 w 1379983"/>
                <a:gd name="connsiteY6" fmla="*/ 1587164 h 1904621"/>
                <a:gd name="connsiteX7" fmla="*/ 1349139 w 1379983"/>
                <a:gd name="connsiteY7" fmla="*/ 1731658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5820 w 1379983"/>
                <a:gd name="connsiteY6" fmla="*/ 1568366 h 1904621"/>
                <a:gd name="connsiteX7" fmla="*/ 1349139 w 1379983"/>
                <a:gd name="connsiteY7" fmla="*/ 1731658 h 1904621"/>
                <a:gd name="connsiteX8" fmla="*/ 1379983 w 1379983"/>
                <a:gd name="connsiteY8" fmla="*/ 1904621 h 1904621"/>
                <a:gd name="connsiteX0" fmla="*/ 0 w 1379983"/>
                <a:gd name="connsiteY0" fmla="*/ 0 h 1904621"/>
                <a:gd name="connsiteX1" fmla="*/ 276225 w 1379983"/>
                <a:gd name="connsiteY1" fmla="*/ 200025 h 1904621"/>
                <a:gd name="connsiteX2" fmla="*/ 752475 w 1379983"/>
                <a:gd name="connsiteY2" fmla="*/ 685800 h 1904621"/>
                <a:gd name="connsiteX3" fmla="*/ 969768 w 1379983"/>
                <a:gd name="connsiteY3" fmla="*/ 1027257 h 1904621"/>
                <a:gd name="connsiteX4" fmla="*/ 1133475 w 1379983"/>
                <a:gd name="connsiteY4" fmla="*/ 1143000 h 1904621"/>
                <a:gd name="connsiteX5" fmla="*/ 1356394 w 1379983"/>
                <a:gd name="connsiteY5" fmla="*/ 1418112 h 1904621"/>
                <a:gd name="connsiteX6" fmla="*/ 1345820 w 1379983"/>
                <a:gd name="connsiteY6" fmla="*/ 1568366 h 1904621"/>
                <a:gd name="connsiteX7" fmla="*/ 1379983 w 1379983"/>
                <a:gd name="connsiteY7" fmla="*/ 1904621 h 1904621"/>
                <a:gd name="connsiteX0" fmla="*/ 0 w 1518403"/>
                <a:gd name="connsiteY0" fmla="*/ 0 h 1729177"/>
                <a:gd name="connsiteX1" fmla="*/ 276225 w 1518403"/>
                <a:gd name="connsiteY1" fmla="*/ 200025 h 1729177"/>
                <a:gd name="connsiteX2" fmla="*/ 752475 w 1518403"/>
                <a:gd name="connsiteY2" fmla="*/ 685800 h 1729177"/>
                <a:gd name="connsiteX3" fmla="*/ 969768 w 1518403"/>
                <a:gd name="connsiteY3" fmla="*/ 1027257 h 1729177"/>
                <a:gd name="connsiteX4" fmla="*/ 1133475 w 1518403"/>
                <a:gd name="connsiteY4" fmla="*/ 1143000 h 1729177"/>
                <a:gd name="connsiteX5" fmla="*/ 1356394 w 1518403"/>
                <a:gd name="connsiteY5" fmla="*/ 1418112 h 1729177"/>
                <a:gd name="connsiteX6" fmla="*/ 1345820 w 1518403"/>
                <a:gd name="connsiteY6" fmla="*/ 1568366 h 1729177"/>
                <a:gd name="connsiteX7" fmla="*/ 1518403 w 1518403"/>
                <a:gd name="connsiteY7" fmla="*/ 1729177 h 1729177"/>
                <a:gd name="connsiteX0" fmla="*/ 0 w 1454961"/>
                <a:gd name="connsiteY0" fmla="*/ 0 h 1669651"/>
                <a:gd name="connsiteX1" fmla="*/ 276225 w 1454961"/>
                <a:gd name="connsiteY1" fmla="*/ 200025 h 1669651"/>
                <a:gd name="connsiteX2" fmla="*/ 752475 w 1454961"/>
                <a:gd name="connsiteY2" fmla="*/ 685800 h 1669651"/>
                <a:gd name="connsiteX3" fmla="*/ 969768 w 1454961"/>
                <a:gd name="connsiteY3" fmla="*/ 1027257 h 1669651"/>
                <a:gd name="connsiteX4" fmla="*/ 1133475 w 1454961"/>
                <a:gd name="connsiteY4" fmla="*/ 1143000 h 1669651"/>
                <a:gd name="connsiteX5" fmla="*/ 1356394 w 1454961"/>
                <a:gd name="connsiteY5" fmla="*/ 1418112 h 1669651"/>
                <a:gd name="connsiteX6" fmla="*/ 1345820 w 1454961"/>
                <a:gd name="connsiteY6" fmla="*/ 1568366 h 1669651"/>
                <a:gd name="connsiteX7" fmla="*/ 1454961 w 1454961"/>
                <a:gd name="connsiteY7" fmla="*/ 1669651 h 1669651"/>
                <a:gd name="connsiteX0" fmla="*/ 0 w 1431891"/>
                <a:gd name="connsiteY0" fmla="*/ 0 h 1666518"/>
                <a:gd name="connsiteX1" fmla="*/ 276225 w 1431891"/>
                <a:gd name="connsiteY1" fmla="*/ 200025 h 1666518"/>
                <a:gd name="connsiteX2" fmla="*/ 752475 w 1431891"/>
                <a:gd name="connsiteY2" fmla="*/ 685800 h 1666518"/>
                <a:gd name="connsiteX3" fmla="*/ 969768 w 1431891"/>
                <a:gd name="connsiteY3" fmla="*/ 1027257 h 1666518"/>
                <a:gd name="connsiteX4" fmla="*/ 1133475 w 1431891"/>
                <a:gd name="connsiteY4" fmla="*/ 1143000 h 1666518"/>
                <a:gd name="connsiteX5" fmla="*/ 1356394 w 1431891"/>
                <a:gd name="connsiteY5" fmla="*/ 1418112 h 1666518"/>
                <a:gd name="connsiteX6" fmla="*/ 1345820 w 1431891"/>
                <a:gd name="connsiteY6" fmla="*/ 1568366 h 1666518"/>
                <a:gd name="connsiteX7" fmla="*/ 1431891 w 1431891"/>
                <a:gd name="connsiteY7" fmla="*/ 1666518 h 166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1891" h="1666518">
                  <a:moveTo>
                    <a:pt x="0" y="0"/>
                  </a:moveTo>
                  <a:cubicBezTo>
                    <a:pt x="75406" y="42862"/>
                    <a:pt x="150813" y="85725"/>
                    <a:pt x="276225" y="200025"/>
                  </a:cubicBezTo>
                  <a:cubicBezTo>
                    <a:pt x="401638" y="314325"/>
                    <a:pt x="636885" y="547928"/>
                    <a:pt x="752475" y="685800"/>
                  </a:cubicBezTo>
                  <a:cubicBezTo>
                    <a:pt x="868065" y="823672"/>
                    <a:pt x="906268" y="951057"/>
                    <a:pt x="969768" y="1027257"/>
                  </a:cubicBezTo>
                  <a:cubicBezTo>
                    <a:pt x="1033268" y="1103457"/>
                    <a:pt x="1069037" y="1077858"/>
                    <a:pt x="1133475" y="1143000"/>
                  </a:cubicBezTo>
                  <a:cubicBezTo>
                    <a:pt x="1197913" y="1208142"/>
                    <a:pt x="1321003" y="1347218"/>
                    <a:pt x="1356394" y="1418112"/>
                  </a:cubicBezTo>
                  <a:cubicBezTo>
                    <a:pt x="1391785" y="1489006"/>
                    <a:pt x="1333237" y="1526965"/>
                    <a:pt x="1345820" y="1568366"/>
                  </a:cubicBezTo>
                  <a:cubicBezTo>
                    <a:pt x="1358403" y="1609767"/>
                    <a:pt x="1424774" y="1596465"/>
                    <a:pt x="1431891" y="1666518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4" name="타원 160"/>
            <p:cNvSpPr>
              <a:spLocks noChangeArrowheads="1"/>
            </p:cNvSpPr>
            <p:nvPr/>
          </p:nvSpPr>
          <p:spPr bwMode="auto">
            <a:xfrm>
              <a:off x="1094887" y="3307540"/>
              <a:ext cx="209945" cy="16736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ko-KR" altLang="en-US" sz="1200" b="1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5" name="타원 44"/>
            <p:cNvSpPr/>
            <p:nvPr/>
          </p:nvSpPr>
          <p:spPr bwMode="auto">
            <a:xfrm flipH="1">
              <a:off x="2825074" y="1882582"/>
              <a:ext cx="187302" cy="14199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6" name="타원 170"/>
            <p:cNvSpPr>
              <a:spLocks noChangeArrowheads="1"/>
            </p:cNvSpPr>
            <p:nvPr/>
          </p:nvSpPr>
          <p:spPr bwMode="auto">
            <a:xfrm>
              <a:off x="4820983" y="3850911"/>
              <a:ext cx="211489" cy="197450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ko-KR" altLang="en-US" sz="1200" b="1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4388150" y="4088465"/>
              <a:ext cx="715801" cy="2210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UTCC Site</a:t>
              </a:r>
              <a:endParaRPr lang="ko-KR" altLang="en-US" sz="9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49" name="&quot;없음&quot; 기호 48"/>
            <p:cNvSpPr/>
            <p:nvPr/>
          </p:nvSpPr>
          <p:spPr>
            <a:xfrm>
              <a:off x="2657648" y="2131318"/>
              <a:ext cx="164579" cy="148197"/>
            </a:xfrm>
            <a:prstGeom prst="noSmoking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99995" y="2290853"/>
              <a:ext cx="983949" cy="20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Manashy Bridge</a:t>
              </a:r>
              <a:endParaRPr lang="ko-KR" altLang="en-US" sz="8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8230" y="3768208"/>
              <a:ext cx="532510" cy="22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Bridge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 bwMode="auto">
            <a:xfrm>
              <a:off x="840671" y="4604006"/>
              <a:ext cx="3429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4300"/>
            <p:cNvSpPr txBox="1">
              <a:spLocks noChangeArrowheads="1"/>
            </p:cNvSpPr>
            <p:nvPr/>
          </p:nvSpPr>
          <p:spPr bwMode="auto">
            <a:xfrm>
              <a:off x="1165321" y="4483274"/>
              <a:ext cx="2680246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Kazakhstan route (about 543 km)</a:t>
              </a:r>
              <a:endPara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58" name="직선 화살표 연결선 57"/>
            <p:cNvCxnSpPr/>
            <p:nvPr/>
          </p:nvCxnSpPr>
          <p:spPr bwMode="auto">
            <a:xfrm>
              <a:off x="840671" y="4829431"/>
              <a:ext cx="34295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133"/>
            <p:cNvSpPr txBox="1">
              <a:spLocks noChangeArrowheads="1"/>
            </p:cNvSpPr>
            <p:nvPr/>
          </p:nvSpPr>
          <p:spPr bwMode="auto">
            <a:xfrm>
              <a:off x="1142447" y="4686062"/>
              <a:ext cx="2563558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Uzbekistan route (about 436 km)</a:t>
              </a:r>
              <a:endPara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61" name="&quot;없음&quot; 기호 60"/>
            <p:cNvSpPr/>
            <p:nvPr/>
          </p:nvSpPr>
          <p:spPr>
            <a:xfrm>
              <a:off x="3827095" y="5454301"/>
              <a:ext cx="144000" cy="144000"/>
            </a:xfrm>
            <a:prstGeom prst="noSmoking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62" name="Text Box 156"/>
            <p:cNvSpPr txBox="1">
              <a:spLocks noChangeArrowheads="1"/>
            </p:cNvSpPr>
            <p:nvPr/>
          </p:nvSpPr>
          <p:spPr bwMode="auto">
            <a:xfrm>
              <a:off x="3929938" y="5402415"/>
              <a:ext cx="683532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Obstacle</a:t>
              </a:r>
              <a:endParaRPr lang="en-US" altLang="ko-KR" b="1" dirty="0">
                <a:solidFill>
                  <a:srgbClr val="40404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18641" y="3140823"/>
              <a:ext cx="628932" cy="221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Pipeline</a:t>
              </a:r>
              <a:endParaRPr lang="ko-KR" altLang="en-US" sz="9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67" name="Picture 2" descr="C:\Users\HEC\Desktop\Gallery\11월4일\CAM0053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060" y="1705618"/>
              <a:ext cx="719785" cy="50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 descr="2013-02-28 13.36.28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331" y="2838868"/>
              <a:ext cx="757324" cy="458107"/>
            </a:xfrm>
            <a:prstGeom prst="rect">
              <a:avLst/>
            </a:prstGeom>
          </p:spPr>
        </p:pic>
        <p:sp>
          <p:nvSpPr>
            <p:cNvPr id="69" name="TextBox 34"/>
            <p:cNvSpPr txBox="1">
              <a:spLocks noChangeArrowheads="1"/>
            </p:cNvSpPr>
            <p:nvPr/>
          </p:nvSpPr>
          <p:spPr bwMode="auto">
            <a:xfrm>
              <a:off x="1329810" y="2457535"/>
              <a:ext cx="831340" cy="2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 dirty="0">
                  <a:solidFill>
                    <a:srgbClr val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Times New Roman" pitchFamily="18" charset="0"/>
                </a:rPr>
                <a:t>Manata Hill</a:t>
              </a:r>
              <a:endParaRPr lang="ko-KR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굴림" charset="-127"/>
              </a:endParaRPr>
            </a:p>
          </p:txBody>
        </p:sp>
        <p:sp>
          <p:nvSpPr>
            <p:cNvPr id="70" name="&quot;없음&quot; 기호 69"/>
            <p:cNvSpPr/>
            <p:nvPr/>
          </p:nvSpPr>
          <p:spPr>
            <a:xfrm>
              <a:off x="1771090" y="2657617"/>
              <a:ext cx="164579" cy="148197"/>
            </a:xfrm>
            <a:prstGeom prst="noSmoking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74" name="&quot;없음&quot; 기호 73"/>
            <p:cNvSpPr/>
            <p:nvPr/>
          </p:nvSpPr>
          <p:spPr>
            <a:xfrm>
              <a:off x="4733973" y="3657441"/>
              <a:ext cx="164579" cy="148197"/>
            </a:xfrm>
            <a:prstGeom prst="noSmoking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77" name="타원 160"/>
            <p:cNvSpPr>
              <a:spLocks noChangeArrowheads="1"/>
            </p:cNvSpPr>
            <p:nvPr/>
          </p:nvSpPr>
          <p:spPr bwMode="auto">
            <a:xfrm>
              <a:off x="3258788" y="2118293"/>
              <a:ext cx="210899" cy="167643"/>
            </a:xfrm>
            <a:prstGeom prst="ellipse">
              <a:avLst/>
            </a:prstGeom>
            <a:gradFill rotWithShape="0">
              <a:gsLst>
                <a:gs pos="0">
                  <a:schemeClr val="bg1">
                    <a:lumMod val="50000"/>
                  </a:schemeClr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Wingdings" pitchFamily="2" charset="2"/>
                <a:buNone/>
                <a:defRPr/>
              </a:pPr>
              <a:endParaRPr lang="ko-KR" altLang="en-US" sz="120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  <p:sp>
          <p:nvSpPr>
            <p:cNvPr id="85" name="자유형 84"/>
            <p:cNvSpPr/>
            <p:nvPr/>
          </p:nvSpPr>
          <p:spPr bwMode="auto">
            <a:xfrm>
              <a:off x="6753225" y="4967295"/>
              <a:ext cx="590550" cy="519113"/>
            </a:xfrm>
            <a:custGeom>
              <a:avLst/>
              <a:gdLst>
                <a:gd name="connsiteX0" fmla="*/ 0 w 590550"/>
                <a:gd name="connsiteY0" fmla="*/ 0 h 519112"/>
                <a:gd name="connsiteX1" fmla="*/ 85725 w 590550"/>
                <a:gd name="connsiteY1" fmla="*/ 71437 h 519112"/>
                <a:gd name="connsiteX2" fmla="*/ 90488 w 590550"/>
                <a:gd name="connsiteY2" fmla="*/ 95250 h 519112"/>
                <a:gd name="connsiteX3" fmla="*/ 171450 w 590550"/>
                <a:gd name="connsiteY3" fmla="*/ 157162 h 519112"/>
                <a:gd name="connsiteX4" fmla="*/ 328613 w 590550"/>
                <a:gd name="connsiteY4" fmla="*/ 128587 h 519112"/>
                <a:gd name="connsiteX5" fmla="*/ 442913 w 590550"/>
                <a:gd name="connsiteY5" fmla="*/ 171450 h 519112"/>
                <a:gd name="connsiteX6" fmla="*/ 547688 w 590550"/>
                <a:gd name="connsiteY6" fmla="*/ 242887 h 519112"/>
                <a:gd name="connsiteX7" fmla="*/ 561975 w 590550"/>
                <a:gd name="connsiteY7" fmla="*/ 276225 h 519112"/>
                <a:gd name="connsiteX8" fmla="*/ 590550 w 590550"/>
                <a:gd name="connsiteY8" fmla="*/ 342900 h 519112"/>
                <a:gd name="connsiteX9" fmla="*/ 561975 w 590550"/>
                <a:gd name="connsiteY9" fmla="*/ 390525 h 519112"/>
                <a:gd name="connsiteX10" fmla="*/ 533400 w 590550"/>
                <a:gd name="connsiteY10" fmla="*/ 390525 h 519112"/>
                <a:gd name="connsiteX11" fmla="*/ 504825 w 590550"/>
                <a:gd name="connsiteY11" fmla="*/ 419100 h 519112"/>
                <a:gd name="connsiteX12" fmla="*/ 428625 w 590550"/>
                <a:gd name="connsiteY12" fmla="*/ 457200 h 519112"/>
                <a:gd name="connsiteX13" fmla="*/ 361950 w 590550"/>
                <a:gd name="connsiteY13" fmla="*/ 519112 h 519112"/>
                <a:gd name="connsiteX14" fmla="*/ 233363 w 590550"/>
                <a:gd name="connsiteY14" fmla="*/ 457200 h 51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0550" h="519112">
                  <a:moveTo>
                    <a:pt x="0" y="0"/>
                  </a:moveTo>
                  <a:cubicBezTo>
                    <a:pt x="35322" y="27781"/>
                    <a:pt x="70644" y="55562"/>
                    <a:pt x="85725" y="71437"/>
                  </a:cubicBezTo>
                  <a:cubicBezTo>
                    <a:pt x="100806" y="87312"/>
                    <a:pt x="76201" y="80963"/>
                    <a:pt x="90488" y="95250"/>
                  </a:cubicBezTo>
                  <a:cubicBezTo>
                    <a:pt x="104775" y="109537"/>
                    <a:pt x="131763" y="151606"/>
                    <a:pt x="171450" y="157162"/>
                  </a:cubicBezTo>
                  <a:cubicBezTo>
                    <a:pt x="211138" y="162718"/>
                    <a:pt x="283369" y="126206"/>
                    <a:pt x="328613" y="128587"/>
                  </a:cubicBezTo>
                  <a:cubicBezTo>
                    <a:pt x="373857" y="130968"/>
                    <a:pt x="406401" y="152400"/>
                    <a:pt x="442913" y="171450"/>
                  </a:cubicBezTo>
                  <a:cubicBezTo>
                    <a:pt x="479425" y="190500"/>
                    <a:pt x="527844" y="225425"/>
                    <a:pt x="547688" y="242887"/>
                  </a:cubicBezTo>
                  <a:cubicBezTo>
                    <a:pt x="567532" y="260349"/>
                    <a:pt x="561975" y="276225"/>
                    <a:pt x="561975" y="276225"/>
                  </a:cubicBezTo>
                  <a:cubicBezTo>
                    <a:pt x="569119" y="292894"/>
                    <a:pt x="590550" y="323850"/>
                    <a:pt x="590550" y="342900"/>
                  </a:cubicBezTo>
                  <a:cubicBezTo>
                    <a:pt x="590550" y="361950"/>
                    <a:pt x="571500" y="382588"/>
                    <a:pt x="561975" y="390525"/>
                  </a:cubicBezTo>
                  <a:cubicBezTo>
                    <a:pt x="552450" y="398462"/>
                    <a:pt x="542925" y="385762"/>
                    <a:pt x="533400" y="390525"/>
                  </a:cubicBezTo>
                  <a:cubicBezTo>
                    <a:pt x="523875" y="395288"/>
                    <a:pt x="522287" y="407988"/>
                    <a:pt x="504825" y="419100"/>
                  </a:cubicBezTo>
                  <a:cubicBezTo>
                    <a:pt x="487363" y="430212"/>
                    <a:pt x="452438" y="440531"/>
                    <a:pt x="428625" y="457200"/>
                  </a:cubicBezTo>
                  <a:cubicBezTo>
                    <a:pt x="404812" y="473869"/>
                    <a:pt x="394494" y="519112"/>
                    <a:pt x="361950" y="519112"/>
                  </a:cubicBezTo>
                  <a:cubicBezTo>
                    <a:pt x="329406" y="519112"/>
                    <a:pt x="281384" y="488156"/>
                    <a:pt x="233363" y="45720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prstDash val="sysDot"/>
              <a:miter lim="800000"/>
              <a:headEnd/>
              <a:tailEnd type="triangle"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7" name="직선 화살표 연결선 86"/>
            <p:cNvCxnSpPr/>
            <p:nvPr/>
          </p:nvCxnSpPr>
          <p:spPr bwMode="auto">
            <a:xfrm>
              <a:off x="843020" y="5260184"/>
              <a:ext cx="3429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33"/>
            <p:cNvSpPr txBox="1">
              <a:spLocks noChangeArrowheads="1"/>
            </p:cNvSpPr>
            <p:nvPr/>
          </p:nvSpPr>
          <p:spPr bwMode="auto">
            <a:xfrm>
              <a:off x="1144797" y="5142827"/>
              <a:ext cx="3202778" cy="23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UKAN </a:t>
              </a:r>
              <a:r>
                <a:rPr lang="ko-KR" altLang="en-US" sz="10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중량물 내륙운송</a:t>
              </a:r>
              <a:r>
                <a:rPr lang="en-US" altLang="ko-KR" sz="10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route (Total about 1,700km)</a:t>
              </a:r>
              <a:endPara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9" name="자유형 88"/>
            <p:cNvSpPr/>
            <p:nvPr/>
          </p:nvSpPr>
          <p:spPr bwMode="auto">
            <a:xfrm>
              <a:off x="3454399" y="2260604"/>
              <a:ext cx="3295649" cy="2711454"/>
            </a:xfrm>
            <a:custGeom>
              <a:avLst/>
              <a:gdLst>
                <a:gd name="connsiteX0" fmla="*/ 0 w 3295650"/>
                <a:gd name="connsiteY0" fmla="*/ 0 h 2711450"/>
                <a:gd name="connsiteX1" fmla="*/ 482600 w 3295650"/>
                <a:gd name="connsiteY1" fmla="*/ 400050 h 2711450"/>
                <a:gd name="connsiteX2" fmla="*/ 749300 w 3295650"/>
                <a:gd name="connsiteY2" fmla="*/ 635000 h 2711450"/>
                <a:gd name="connsiteX3" fmla="*/ 908050 w 3295650"/>
                <a:gd name="connsiteY3" fmla="*/ 901700 h 2711450"/>
                <a:gd name="connsiteX4" fmla="*/ 1003300 w 3295650"/>
                <a:gd name="connsiteY4" fmla="*/ 1009650 h 2711450"/>
                <a:gd name="connsiteX5" fmla="*/ 1104900 w 3295650"/>
                <a:gd name="connsiteY5" fmla="*/ 1047750 h 2711450"/>
                <a:gd name="connsiteX6" fmla="*/ 1174750 w 3295650"/>
                <a:gd name="connsiteY6" fmla="*/ 1130300 h 2711450"/>
                <a:gd name="connsiteX7" fmla="*/ 1282700 w 3295650"/>
                <a:gd name="connsiteY7" fmla="*/ 1257300 h 2711450"/>
                <a:gd name="connsiteX8" fmla="*/ 1403350 w 3295650"/>
                <a:gd name="connsiteY8" fmla="*/ 1403350 h 2711450"/>
                <a:gd name="connsiteX9" fmla="*/ 1492250 w 3295650"/>
                <a:gd name="connsiteY9" fmla="*/ 1524000 h 2711450"/>
                <a:gd name="connsiteX10" fmla="*/ 1574800 w 3295650"/>
                <a:gd name="connsiteY10" fmla="*/ 1504950 h 2711450"/>
                <a:gd name="connsiteX11" fmla="*/ 1714500 w 3295650"/>
                <a:gd name="connsiteY11" fmla="*/ 1498600 h 2711450"/>
                <a:gd name="connsiteX12" fmla="*/ 1879600 w 3295650"/>
                <a:gd name="connsiteY12" fmla="*/ 1587500 h 2711450"/>
                <a:gd name="connsiteX13" fmla="*/ 2190750 w 3295650"/>
                <a:gd name="connsiteY13" fmla="*/ 1911350 h 2711450"/>
                <a:gd name="connsiteX14" fmla="*/ 2330450 w 3295650"/>
                <a:gd name="connsiteY14" fmla="*/ 2019300 h 2711450"/>
                <a:gd name="connsiteX15" fmla="*/ 2355850 w 3295650"/>
                <a:gd name="connsiteY15" fmla="*/ 2152650 h 2711450"/>
                <a:gd name="connsiteX16" fmla="*/ 2508250 w 3295650"/>
                <a:gd name="connsiteY16" fmla="*/ 2165350 h 2711450"/>
                <a:gd name="connsiteX17" fmla="*/ 2730500 w 3295650"/>
                <a:gd name="connsiteY17" fmla="*/ 2247900 h 2711450"/>
                <a:gd name="connsiteX18" fmla="*/ 2901950 w 3295650"/>
                <a:gd name="connsiteY18" fmla="*/ 2413000 h 2711450"/>
                <a:gd name="connsiteX19" fmla="*/ 3124200 w 3295650"/>
                <a:gd name="connsiteY19" fmla="*/ 2622550 h 2711450"/>
                <a:gd name="connsiteX20" fmla="*/ 3206750 w 3295650"/>
                <a:gd name="connsiteY20" fmla="*/ 2673350 h 2711450"/>
                <a:gd name="connsiteX21" fmla="*/ 3295650 w 3295650"/>
                <a:gd name="connsiteY21" fmla="*/ 2711450 h 271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5650" h="2711450">
                  <a:moveTo>
                    <a:pt x="0" y="0"/>
                  </a:moveTo>
                  <a:lnTo>
                    <a:pt x="482600" y="400050"/>
                  </a:lnTo>
                  <a:cubicBezTo>
                    <a:pt x="607483" y="505883"/>
                    <a:pt x="678392" y="551392"/>
                    <a:pt x="749300" y="635000"/>
                  </a:cubicBezTo>
                  <a:cubicBezTo>
                    <a:pt x="820208" y="718608"/>
                    <a:pt x="865717" y="839258"/>
                    <a:pt x="908050" y="901700"/>
                  </a:cubicBezTo>
                  <a:cubicBezTo>
                    <a:pt x="950383" y="964142"/>
                    <a:pt x="970492" y="985308"/>
                    <a:pt x="1003300" y="1009650"/>
                  </a:cubicBezTo>
                  <a:cubicBezTo>
                    <a:pt x="1036108" y="1033992"/>
                    <a:pt x="1076325" y="1027642"/>
                    <a:pt x="1104900" y="1047750"/>
                  </a:cubicBezTo>
                  <a:cubicBezTo>
                    <a:pt x="1133475" y="1067858"/>
                    <a:pt x="1174750" y="1130300"/>
                    <a:pt x="1174750" y="1130300"/>
                  </a:cubicBezTo>
                  <a:lnTo>
                    <a:pt x="1282700" y="1257300"/>
                  </a:lnTo>
                  <a:cubicBezTo>
                    <a:pt x="1320800" y="1302808"/>
                    <a:pt x="1368425" y="1358900"/>
                    <a:pt x="1403350" y="1403350"/>
                  </a:cubicBezTo>
                  <a:cubicBezTo>
                    <a:pt x="1438275" y="1447800"/>
                    <a:pt x="1463675" y="1507067"/>
                    <a:pt x="1492250" y="1524000"/>
                  </a:cubicBezTo>
                  <a:cubicBezTo>
                    <a:pt x="1520825" y="1540933"/>
                    <a:pt x="1537758" y="1509183"/>
                    <a:pt x="1574800" y="1504950"/>
                  </a:cubicBezTo>
                  <a:cubicBezTo>
                    <a:pt x="1611842" y="1500717"/>
                    <a:pt x="1663700" y="1484842"/>
                    <a:pt x="1714500" y="1498600"/>
                  </a:cubicBezTo>
                  <a:cubicBezTo>
                    <a:pt x="1765300" y="1512358"/>
                    <a:pt x="1800225" y="1518708"/>
                    <a:pt x="1879600" y="1587500"/>
                  </a:cubicBezTo>
                  <a:cubicBezTo>
                    <a:pt x="1958975" y="1656292"/>
                    <a:pt x="2115608" y="1839383"/>
                    <a:pt x="2190750" y="1911350"/>
                  </a:cubicBezTo>
                  <a:cubicBezTo>
                    <a:pt x="2265892" y="1983317"/>
                    <a:pt x="2302933" y="1979083"/>
                    <a:pt x="2330450" y="2019300"/>
                  </a:cubicBezTo>
                  <a:cubicBezTo>
                    <a:pt x="2357967" y="2059517"/>
                    <a:pt x="2326217" y="2128308"/>
                    <a:pt x="2355850" y="2152650"/>
                  </a:cubicBezTo>
                  <a:cubicBezTo>
                    <a:pt x="2385483" y="2176992"/>
                    <a:pt x="2445808" y="2149475"/>
                    <a:pt x="2508250" y="2165350"/>
                  </a:cubicBezTo>
                  <a:cubicBezTo>
                    <a:pt x="2570692" y="2181225"/>
                    <a:pt x="2664883" y="2206625"/>
                    <a:pt x="2730500" y="2247900"/>
                  </a:cubicBezTo>
                  <a:cubicBezTo>
                    <a:pt x="2796117" y="2289175"/>
                    <a:pt x="2901950" y="2413000"/>
                    <a:pt x="2901950" y="2413000"/>
                  </a:cubicBezTo>
                  <a:cubicBezTo>
                    <a:pt x="2967567" y="2475442"/>
                    <a:pt x="3073400" y="2579158"/>
                    <a:pt x="3124200" y="2622550"/>
                  </a:cubicBezTo>
                  <a:cubicBezTo>
                    <a:pt x="3175000" y="2665942"/>
                    <a:pt x="3178175" y="2658533"/>
                    <a:pt x="3206750" y="2673350"/>
                  </a:cubicBezTo>
                  <a:cubicBezTo>
                    <a:pt x="3235325" y="2688167"/>
                    <a:pt x="3265487" y="2699808"/>
                    <a:pt x="3295650" y="2711450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prstDash val="sysDot"/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170"/>
            <p:cNvSpPr>
              <a:spLocks noChangeArrowheads="1"/>
            </p:cNvSpPr>
            <p:nvPr/>
          </p:nvSpPr>
          <p:spPr bwMode="auto">
            <a:xfrm>
              <a:off x="6856908" y="5280658"/>
              <a:ext cx="144000" cy="144000"/>
            </a:xfrm>
            <a:prstGeom prst="ellipse">
              <a:avLst/>
            </a:prstGeom>
            <a:gradFill rotWithShape="0">
              <a:gsLst>
                <a:gs pos="62000">
                  <a:srgbClr val="00B050"/>
                </a:gs>
                <a:gs pos="100000">
                  <a:srgbClr val="4D4D4D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ko-KR" altLang="en-US" sz="1200" b="1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6186359" y="5177469"/>
              <a:ext cx="756000" cy="221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00B05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UKAN </a:t>
              </a:r>
              <a:r>
                <a:rPr lang="en-US" altLang="ko-KR" sz="900" b="1" dirty="0">
                  <a:solidFill>
                    <a:srgbClr val="00B05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Site</a:t>
              </a:r>
              <a:endParaRPr lang="ko-KR" altLang="en-US" sz="900" b="1" dirty="0">
                <a:solidFill>
                  <a:srgbClr val="00B05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</p:txBody>
        </p:sp>
      </p:grpSp>
      <p:sp>
        <p:nvSpPr>
          <p:cNvPr id="100" name="자유형 99"/>
          <p:cNvSpPr/>
          <p:nvPr/>
        </p:nvSpPr>
        <p:spPr bwMode="auto">
          <a:xfrm>
            <a:off x="2464806" y="2253263"/>
            <a:ext cx="1671252" cy="1394234"/>
          </a:xfrm>
          <a:custGeom>
            <a:avLst/>
            <a:gdLst>
              <a:gd name="connsiteX0" fmla="*/ 0 w 1671252"/>
              <a:gd name="connsiteY0" fmla="*/ 1394234 h 1394234"/>
              <a:gd name="connsiteX1" fmla="*/ 99588 w 1671252"/>
              <a:gd name="connsiteY1" fmla="*/ 1330860 h 1394234"/>
              <a:gd name="connsiteX2" fmla="*/ 126748 w 1671252"/>
              <a:gd name="connsiteY2" fmla="*/ 1131683 h 1394234"/>
              <a:gd name="connsiteX3" fmla="*/ 117695 w 1671252"/>
              <a:gd name="connsiteY3" fmla="*/ 905347 h 1394234"/>
              <a:gd name="connsiteX4" fmla="*/ 117695 w 1671252"/>
              <a:gd name="connsiteY4" fmla="*/ 760491 h 1394234"/>
              <a:gd name="connsiteX5" fmla="*/ 262550 w 1671252"/>
              <a:gd name="connsiteY5" fmla="*/ 724277 h 1394234"/>
              <a:gd name="connsiteX6" fmla="*/ 606582 w 1671252"/>
              <a:gd name="connsiteY6" fmla="*/ 733331 h 1394234"/>
              <a:gd name="connsiteX7" fmla="*/ 1004935 w 1671252"/>
              <a:gd name="connsiteY7" fmla="*/ 516048 h 1394234"/>
              <a:gd name="connsiteX8" fmla="*/ 1403287 w 1671252"/>
              <a:gd name="connsiteY8" fmla="*/ 271604 h 1394234"/>
              <a:gd name="connsiteX9" fmla="*/ 1647731 w 1671252"/>
              <a:gd name="connsiteY9" fmla="*/ 90535 h 1394234"/>
              <a:gd name="connsiteX10" fmla="*/ 1647731 w 1671252"/>
              <a:gd name="connsiteY10" fmla="*/ 0 h 139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1252" h="1394234">
                <a:moveTo>
                  <a:pt x="0" y="1394234"/>
                </a:moveTo>
                <a:cubicBezTo>
                  <a:pt x="39231" y="1384426"/>
                  <a:pt x="78463" y="1374618"/>
                  <a:pt x="99588" y="1330860"/>
                </a:cubicBezTo>
                <a:cubicBezTo>
                  <a:pt x="120713" y="1287102"/>
                  <a:pt x="123730" y="1202602"/>
                  <a:pt x="126748" y="1131683"/>
                </a:cubicBezTo>
                <a:cubicBezTo>
                  <a:pt x="129766" y="1060764"/>
                  <a:pt x="119204" y="967212"/>
                  <a:pt x="117695" y="905347"/>
                </a:cubicBezTo>
                <a:cubicBezTo>
                  <a:pt x="116186" y="843482"/>
                  <a:pt x="93553" y="790669"/>
                  <a:pt x="117695" y="760491"/>
                </a:cubicBezTo>
                <a:cubicBezTo>
                  <a:pt x="141837" y="730313"/>
                  <a:pt x="181069" y="728804"/>
                  <a:pt x="262550" y="724277"/>
                </a:cubicBezTo>
                <a:cubicBezTo>
                  <a:pt x="344031" y="719750"/>
                  <a:pt x="482851" y="768036"/>
                  <a:pt x="606582" y="733331"/>
                </a:cubicBezTo>
                <a:cubicBezTo>
                  <a:pt x="730313" y="698626"/>
                  <a:pt x="872151" y="593002"/>
                  <a:pt x="1004935" y="516048"/>
                </a:cubicBezTo>
                <a:cubicBezTo>
                  <a:pt x="1137719" y="439094"/>
                  <a:pt x="1296154" y="342523"/>
                  <a:pt x="1403287" y="271604"/>
                </a:cubicBezTo>
                <a:cubicBezTo>
                  <a:pt x="1510420" y="200685"/>
                  <a:pt x="1606990" y="135802"/>
                  <a:pt x="1647731" y="90535"/>
                </a:cubicBezTo>
                <a:cubicBezTo>
                  <a:pt x="1688472" y="45268"/>
                  <a:pt x="1668101" y="22634"/>
                  <a:pt x="1647731" y="0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ot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자유형 100"/>
          <p:cNvSpPr/>
          <p:nvPr/>
        </p:nvSpPr>
        <p:spPr bwMode="auto">
          <a:xfrm>
            <a:off x="4221178" y="2198943"/>
            <a:ext cx="271604" cy="172016"/>
          </a:xfrm>
          <a:custGeom>
            <a:avLst/>
            <a:gdLst>
              <a:gd name="connsiteX0" fmla="*/ 0 w 271604"/>
              <a:gd name="connsiteY0" fmla="*/ 0 h 172016"/>
              <a:gd name="connsiteX1" fmla="*/ 271604 w 271604"/>
              <a:gd name="connsiteY1" fmla="*/ 172016 h 1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604" h="172016">
                <a:moveTo>
                  <a:pt x="0" y="0"/>
                </a:moveTo>
                <a:lnTo>
                  <a:pt x="271604" y="172016"/>
                </a:lnTo>
              </a:path>
            </a:pathLst>
          </a:custGeom>
          <a:noFill/>
          <a:ln w="25400">
            <a:solidFill>
              <a:srgbClr val="00B050"/>
            </a:solidFill>
            <a:prstDash val="sysDot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70"/>
          <p:cNvSpPr>
            <a:spLocks noChangeArrowheads="1"/>
          </p:cNvSpPr>
          <p:nvPr/>
        </p:nvSpPr>
        <p:spPr bwMode="auto">
          <a:xfrm>
            <a:off x="9277712" y="6057004"/>
            <a:ext cx="148658" cy="150356"/>
          </a:xfrm>
          <a:prstGeom prst="ellipse">
            <a:avLst/>
          </a:prstGeom>
          <a:gradFill rotWithShape="0">
            <a:gsLst>
              <a:gs pos="62000">
                <a:srgbClr val="00B050"/>
              </a:gs>
              <a:gs pos="100000">
                <a:srgbClr val="4D4D4D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ko-KR" altLang="en-US" sz="1200" b="1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8585475" y="5949280"/>
            <a:ext cx="7804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B05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UGTL </a:t>
            </a:r>
            <a:r>
              <a:rPr lang="en-US" altLang="ko-KR" sz="900" b="1" dirty="0">
                <a:solidFill>
                  <a:srgbClr val="00B05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rPr>
              <a:t>Site</a:t>
            </a:r>
            <a:endParaRPr lang="ko-KR" altLang="en-US" sz="900" b="1" dirty="0">
              <a:solidFill>
                <a:srgbClr val="00B05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charset="0"/>
            </a:endParaRPr>
          </a:p>
        </p:txBody>
      </p:sp>
      <p:sp>
        <p:nvSpPr>
          <p:cNvPr id="104" name="TextBox 133"/>
          <p:cNvSpPr txBox="1">
            <a:spLocks noChangeArrowheads="1"/>
          </p:cNvSpPr>
          <p:nvPr/>
        </p:nvSpPr>
        <p:spPr bwMode="auto">
          <a:xfrm>
            <a:off x="6693062" y="1986914"/>
            <a:ext cx="3579493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</a:pP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총 내륙운송 구간 </a:t>
            </a:r>
            <a:r>
              <a: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979km</a:t>
            </a: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</a:pPr>
            <a:r>
              <a: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Nukus </a:t>
            </a: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인근까지 기존 화공사업 </a:t>
            </a:r>
            <a:r>
              <a:rPr lang="ko-KR" altLang="en-US" sz="1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중량물</a:t>
            </a: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운송루트와 동일</a:t>
            </a:r>
            <a:endParaRPr lang="en-US" altLang="ko-KR" sz="1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</a:pPr>
            <a:r>
              <a:rPr lang="ko-KR" altLang="en-US" sz="1000" b="1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아무다리</a:t>
            </a:r>
            <a:r>
              <a:rPr lang="ko-KR" altLang="en-US" sz="1000" b="1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</a:t>
            </a:r>
            <a:r>
              <a:rPr lang="ko-KR" altLang="en-US" sz="1000" b="1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강 통과구간 없음 </a:t>
            </a:r>
            <a:endParaRPr lang="en-US" altLang="ko-KR" sz="1000" b="1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</a:pP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 진입 전 교량 </a:t>
            </a:r>
            <a:r>
              <a: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개소 있으며 </a:t>
            </a:r>
            <a:r>
              <a:rPr lang="ko-KR" altLang="en-US" sz="1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도로국과</a:t>
            </a:r>
            <a:r>
              <a:rPr lang="ko-KR" altLang="en-US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협의 예정</a:t>
            </a:r>
            <a:r>
              <a:rPr lang="en-US" altLang="ko-KR" sz="1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7" name="Picture 3" descr="D:\00 UTCC\13 출장\171015 발주처 KOM,DRM,시공사\현장사진\output\output\IMG_06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724" y="3023955"/>
            <a:ext cx="1466546" cy="109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621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⑤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통관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면세 승인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(Master List)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1775521" y="1698887"/>
          <a:ext cx="4486599" cy="2377440"/>
        </p:xfrm>
        <a:graphic>
          <a:graphicData uri="http://schemas.openxmlformats.org/drawingml/2006/table">
            <a:tbl>
              <a:tblPr/>
              <a:tblGrid>
                <a:gridCol w="4486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5196">
                <a:tc>
                  <a:txBody>
                    <a:bodyPr/>
                    <a:lstStyle/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맑은 고딕"/>
                          <a:ea typeface="맑은 고딕"/>
                          <a:cs typeface="Arial" panose="020B0604020202020204" pitchFamily="34" charset="0"/>
                        </a:rPr>
                        <a:t>※ </a:t>
                      </a:r>
                      <a:r>
                        <a:rPr kumimoji="0" lang="ko-KR" altLang="en-US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중점 관리사항</a:t>
                      </a:r>
                      <a:endParaRPr kumimoji="0" lang="en-US" altLang="ko-KR" sz="16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선적 후 통관절차 및 면세 승인절차 동시 진행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타슈켄트 사무소에 통관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면세 관리 및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대응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전담인력 배치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본통관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신고용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Certificate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사전 파악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및 취득기간 단축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공정표 상 통관기간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개월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확보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spc="-1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운송업체 선정 시 </a:t>
                      </a:r>
                      <a:r>
                        <a:rPr kumimoji="0" lang="ko-KR" altLang="en-US" sz="1400" spc="-1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통관역무 전담조직</a:t>
                      </a:r>
                      <a:r>
                        <a:rPr kumimoji="0" lang="en-US" altLang="ko-KR" sz="1400" spc="-1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spc="-1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역량 확인 후 선정</a:t>
                      </a:r>
                      <a:endParaRPr kumimoji="0" lang="en-US" altLang="ko-KR" sz="1400" spc="-1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225559" y="2033845"/>
            <a:ext cx="4685976" cy="4497598"/>
            <a:chOff x="942099" y="1808820"/>
            <a:chExt cx="4685976" cy="4497598"/>
          </a:xfrm>
        </p:grpSpPr>
        <p:sp>
          <p:nvSpPr>
            <p:cNvPr id="18" name="직사각형 17"/>
            <p:cNvSpPr/>
            <p:nvPr/>
          </p:nvSpPr>
          <p:spPr>
            <a:xfrm>
              <a:off x="942099" y="1853825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Port of Loading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47555" y="2639164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Bonded Warehouse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47555" y="3383995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IM-70/74 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등록</a:t>
              </a:r>
              <a:endParaRPr lang="en-US" altLang="ko-KR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(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예비통관</a:t>
              </a:r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)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47555" y="4124329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Master List 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승인</a:t>
              </a:r>
              <a:endParaRPr lang="en-US" altLang="ko-KR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Certificate 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획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47555" y="4844409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IM-40 </a:t>
              </a:r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등록</a:t>
              </a:r>
              <a:endParaRPr lang="en-US" altLang="ko-KR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(</a:t>
              </a:r>
              <a:r>
                <a:rPr lang="ko-KR" altLang="en-US" b="1" dirty="0" err="1">
                  <a:solidFill>
                    <a:schemeClr val="bg2">
                      <a:lumMod val="10000"/>
                    </a:schemeClr>
                  </a:solidFill>
                </a:rPr>
                <a:t>본통관</a:t>
              </a:r>
              <a:r>
                <a:rPr lang="en-US" altLang="ko-KR" b="1" dirty="0">
                  <a:solidFill>
                    <a:schemeClr val="bg2">
                      <a:lumMod val="10000"/>
                    </a:schemeClr>
                  </a:solidFill>
                </a:rPr>
                <a:t>)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47555" y="5564489"/>
              <a:ext cx="1152128" cy="384791"/>
            </a:xfrm>
            <a:prstGeom prst="rect">
              <a:avLst/>
            </a:prstGeom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p3d/>
            </a:bodyPr>
            <a:lstStyle/>
            <a:p>
              <a:pPr algn="ctr"/>
              <a:r>
                <a:rPr lang="ko-KR" altLang="en-US" b="1" dirty="0">
                  <a:solidFill>
                    <a:schemeClr val="bg2">
                      <a:lumMod val="10000"/>
                    </a:schemeClr>
                  </a:solidFill>
                </a:rPr>
                <a:t>자재 현장이동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 rot="5400000">
              <a:off x="1407912" y="3116320"/>
              <a:ext cx="257368" cy="18797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 rot="5400000">
              <a:off x="1407912" y="3881405"/>
              <a:ext cx="257368" cy="18797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 rot="5400000">
              <a:off x="1407912" y="4601485"/>
              <a:ext cx="257368" cy="18797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407912" y="5321565"/>
              <a:ext cx="257368" cy="18797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L" pitchFamily="18" charset="-127"/>
                <a:ea typeface="현대하모니 L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52699" y="1808820"/>
              <a:ext cx="337537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Pre-Shipment Inspection (OMIC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계약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)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Packing List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기반 상세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Master List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작성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및 승인 신청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252700" y="2732729"/>
              <a:ext cx="31503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현장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인근 동 사업용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Bonded Warehouse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별도 개설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52700" y="3293985"/>
              <a:ext cx="212863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소요기간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약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3~5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일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필요서류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: CI, PL, B/L</a:t>
              </a:r>
            </a:p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선적화물과 선적서류 </a:t>
              </a:r>
              <a:r>
                <a:rPr lang="ko-KR" altLang="en-US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일치여부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 확인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252699" y="4829090"/>
              <a:ext cx="212863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소요기간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신고서 제출 후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3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일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 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  <a:p>
              <a:pPr marL="72000" indent="-72000" eaLnBrk="0" latinLnBrk="0" hangingPunct="0">
                <a:buClr>
                  <a:srgbClr val="002060"/>
                </a:buClr>
                <a:buFont typeface="Wingdings" pitchFamily="2" charset="2"/>
                <a:buChar char="§"/>
                <a:tabLst>
                  <a:tab pos="1800000" algn="l"/>
                </a:tabLst>
                <a:defRPr/>
              </a:pP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필요서류 </a:t>
              </a:r>
              <a:r>
                <a:rPr lang="en-US" altLang="ko-KR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: Certificate, </a:t>
              </a:r>
              <a:r>
                <a:rPr lang="ko-KR" altLang="en-US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  <a:cs typeface="Arial" panose="020B0604020202020204" pitchFamily="34" charset="0"/>
                </a:rPr>
                <a:t>면세승인서</a:t>
              </a:r>
              <a:endPara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 rot="5400000">
              <a:off x="1407912" y="2351235"/>
              <a:ext cx="257368" cy="18797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현대하모니 L" pitchFamily="18" charset="-127"/>
                <a:ea typeface="현대하모니 L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2085100" y="4603395"/>
            <a:ext cx="322340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IM-40 </a:t>
            </a:r>
            <a:r>
              <a:rPr lang="ko-KR" altLang="en-US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신고용 </a:t>
            </a:r>
            <a:r>
              <a:rPr lang="en-US" altLang="ko-KR" b="1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Certificate</a:t>
            </a:r>
            <a:endParaRPr lang="en-US" altLang="ko-KR" b="1" u="sng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Conformity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Certificate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(10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적합인증서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ko-KR" spc="-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우즈벡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표준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부합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en-US" altLang="ko-KR" spc="-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GostU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Metrology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Certificate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(30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ko-KR" spc="-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계측기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등에 대한 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인증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  <a:endParaRPr lang="en-US" altLang="ko-KR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Hygienic Certificate (15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인체에 무해함 인증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  <a:endParaRPr lang="en-US" altLang="ko-KR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Ecology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Certificate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(15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환경 무해함 인증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HS Code 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별 별도 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Permission  (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소방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en-US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검역 등</a:t>
            </a:r>
            <a:r>
              <a:rPr lang="en-US" altLang="ko-KR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40431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⑤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보세구역 설정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/>
          <a:stretch/>
        </p:blipFill>
        <p:spPr bwMode="auto">
          <a:xfrm>
            <a:off x="4881557" y="2528901"/>
            <a:ext cx="5578481" cy="36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4881557" y="4059070"/>
            <a:ext cx="1259449" cy="184520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865598" y="1808820"/>
          <a:ext cx="5749342" cy="4211320"/>
        </p:xfrm>
        <a:graphic>
          <a:graphicData uri="http://schemas.openxmlformats.org/drawingml/2006/table">
            <a:tbl>
              <a:tblPr/>
              <a:tblGrid>
                <a:gridCol w="574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600" u="none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1. </a:t>
                      </a:r>
                      <a:r>
                        <a:rPr kumimoji="0" lang="ko-KR" altLang="en-US" sz="1600" u="none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보세구역 설정</a:t>
                      </a:r>
                      <a:endParaRPr kumimoji="0" lang="en-US" altLang="ko-KR" sz="1600" u="none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대통령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Decree (No.3264) </a:t>
                      </a:r>
                      <a:r>
                        <a:rPr lang="ko-KR" altLang="en-US" sz="14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근거</a:t>
                      </a:r>
                      <a:endParaRPr lang="en-US" altLang="ko-KR" sz="140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현장 인근 부지 임차 사용 </a:t>
                      </a:r>
                      <a:r>
                        <a:rPr kumimoji="0" lang="en-US" altLang="ko-KR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운영비용 </a:t>
                      </a:r>
                      <a:r>
                        <a:rPr kumimoji="0" lang="en-US" altLang="ko-KR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USD 4,700/</a:t>
                      </a: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년 소요 예상</a:t>
                      </a:r>
                      <a:r>
                        <a:rPr kumimoji="0" lang="en-US" altLang="ko-KR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2. </a:t>
                      </a:r>
                      <a:r>
                        <a:rPr kumimoji="0" lang="ko-KR" altLang="en-US" sz="16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수행방안</a:t>
                      </a: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통관 진행현황 근거리에서 지속 </a:t>
                      </a:r>
                      <a:r>
                        <a:rPr kumimoji="0" lang="en-US" altLang="ko-KR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Expediting</a:t>
                      </a: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현장 인근에 독자적 보세구역 운용하여 자재 철저 관리 </a:t>
                      </a: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 공정에 맞춰 보세구역에서 직접 현장으로 자재 이동</a:t>
                      </a:r>
                      <a:endParaRPr kumimoji="0" lang="en-US" altLang="ko-KR" sz="14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자유형 1"/>
          <p:cNvSpPr/>
          <p:nvPr/>
        </p:nvSpPr>
        <p:spPr bwMode="auto">
          <a:xfrm>
            <a:off x="4835860" y="3063850"/>
            <a:ext cx="1440160" cy="954978"/>
          </a:xfrm>
          <a:custGeom>
            <a:avLst/>
            <a:gdLst>
              <a:gd name="connsiteX0" fmla="*/ 0 w 952500"/>
              <a:gd name="connsiteY0" fmla="*/ 166688 h 619125"/>
              <a:gd name="connsiteX1" fmla="*/ 771525 w 952500"/>
              <a:gd name="connsiteY1" fmla="*/ 19050 h 619125"/>
              <a:gd name="connsiteX2" fmla="*/ 890588 w 952500"/>
              <a:gd name="connsiteY2" fmla="*/ 0 h 619125"/>
              <a:gd name="connsiteX3" fmla="*/ 952500 w 952500"/>
              <a:gd name="connsiteY3" fmla="*/ 157163 h 619125"/>
              <a:gd name="connsiteX4" fmla="*/ 871538 w 952500"/>
              <a:gd name="connsiteY4" fmla="*/ 195263 h 619125"/>
              <a:gd name="connsiteX5" fmla="*/ 857250 w 952500"/>
              <a:gd name="connsiteY5" fmla="*/ 347663 h 619125"/>
              <a:gd name="connsiteX6" fmla="*/ 561975 w 952500"/>
              <a:gd name="connsiteY6" fmla="*/ 528638 h 619125"/>
              <a:gd name="connsiteX7" fmla="*/ 495300 w 952500"/>
              <a:gd name="connsiteY7" fmla="*/ 619125 h 619125"/>
              <a:gd name="connsiteX8" fmla="*/ 280988 w 952500"/>
              <a:gd name="connsiteY8" fmla="*/ 452438 h 619125"/>
              <a:gd name="connsiteX9" fmla="*/ 257175 w 952500"/>
              <a:gd name="connsiteY9" fmla="*/ 471488 h 619125"/>
              <a:gd name="connsiteX10" fmla="*/ 0 w 952500"/>
              <a:gd name="connsiteY10" fmla="*/ 166688 h 619125"/>
              <a:gd name="connsiteX0" fmla="*/ 0 w 952500"/>
              <a:gd name="connsiteY0" fmla="*/ 166688 h 619125"/>
              <a:gd name="connsiteX1" fmla="*/ 771525 w 952500"/>
              <a:gd name="connsiteY1" fmla="*/ 19050 h 619125"/>
              <a:gd name="connsiteX2" fmla="*/ 890588 w 952500"/>
              <a:gd name="connsiteY2" fmla="*/ 0 h 619125"/>
              <a:gd name="connsiteX3" fmla="*/ 952500 w 952500"/>
              <a:gd name="connsiteY3" fmla="*/ 157163 h 619125"/>
              <a:gd name="connsiteX4" fmla="*/ 871538 w 952500"/>
              <a:gd name="connsiteY4" fmla="*/ 195263 h 619125"/>
              <a:gd name="connsiteX5" fmla="*/ 857250 w 952500"/>
              <a:gd name="connsiteY5" fmla="*/ 347663 h 619125"/>
              <a:gd name="connsiteX6" fmla="*/ 561975 w 952500"/>
              <a:gd name="connsiteY6" fmla="*/ 528638 h 619125"/>
              <a:gd name="connsiteX7" fmla="*/ 495300 w 952500"/>
              <a:gd name="connsiteY7" fmla="*/ 619125 h 619125"/>
              <a:gd name="connsiteX8" fmla="*/ 280988 w 952500"/>
              <a:gd name="connsiteY8" fmla="*/ 452438 h 619125"/>
              <a:gd name="connsiteX9" fmla="*/ 238125 w 952500"/>
              <a:gd name="connsiteY9" fmla="*/ 476251 h 619125"/>
              <a:gd name="connsiteX10" fmla="*/ 0 w 952500"/>
              <a:gd name="connsiteY10" fmla="*/ 166688 h 619125"/>
              <a:gd name="connsiteX0" fmla="*/ 0 w 952500"/>
              <a:gd name="connsiteY0" fmla="*/ 166688 h 619125"/>
              <a:gd name="connsiteX1" fmla="*/ 771525 w 952500"/>
              <a:gd name="connsiteY1" fmla="*/ 19050 h 619125"/>
              <a:gd name="connsiteX2" fmla="*/ 890588 w 952500"/>
              <a:gd name="connsiteY2" fmla="*/ 0 h 619125"/>
              <a:gd name="connsiteX3" fmla="*/ 952500 w 952500"/>
              <a:gd name="connsiteY3" fmla="*/ 157163 h 619125"/>
              <a:gd name="connsiteX4" fmla="*/ 871538 w 952500"/>
              <a:gd name="connsiteY4" fmla="*/ 195263 h 619125"/>
              <a:gd name="connsiteX5" fmla="*/ 857250 w 952500"/>
              <a:gd name="connsiteY5" fmla="*/ 347663 h 619125"/>
              <a:gd name="connsiteX6" fmla="*/ 561975 w 952500"/>
              <a:gd name="connsiteY6" fmla="*/ 528638 h 619125"/>
              <a:gd name="connsiteX7" fmla="*/ 495300 w 952500"/>
              <a:gd name="connsiteY7" fmla="*/ 619125 h 619125"/>
              <a:gd name="connsiteX8" fmla="*/ 280988 w 952500"/>
              <a:gd name="connsiteY8" fmla="*/ 452438 h 619125"/>
              <a:gd name="connsiteX9" fmla="*/ 249149 w 952500"/>
              <a:gd name="connsiteY9" fmla="*/ 485584 h 619125"/>
              <a:gd name="connsiteX10" fmla="*/ 0 w 952500"/>
              <a:gd name="connsiteY10" fmla="*/ 166688 h 619125"/>
              <a:gd name="connsiteX0" fmla="*/ 0 w 952500"/>
              <a:gd name="connsiteY0" fmla="*/ 166688 h 623791"/>
              <a:gd name="connsiteX1" fmla="*/ 771525 w 952500"/>
              <a:gd name="connsiteY1" fmla="*/ 19050 h 623791"/>
              <a:gd name="connsiteX2" fmla="*/ 890588 w 952500"/>
              <a:gd name="connsiteY2" fmla="*/ 0 h 623791"/>
              <a:gd name="connsiteX3" fmla="*/ 952500 w 952500"/>
              <a:gd name="connsiteY3" fmla="*/ 157163 h 623791"/>
              <a:gd name="connsiteX4" fmla="*/ 871538 w 952500"/>
              <a:gd name="connsiteY4" fmla="*/ 195263 h 623791"/>
              <a:gd name="connsiteX5" fmla="*/ 857250 w 952500"/>
              <a:gd name="connsiteY5" fmla="*/ 347663 h 623791"/>
              <a:gd name="connsiteX6" fmla="*/ 561975 w 952500"/>
              <a:gd name="connsiteY6" fmla="*/ 528638 h 623791"/>
              <a:gd name="connsiteX7" fmla="*/ 490576 w 952500"/>
              <a:gd name="connsiteY7" fmla="*/ 623791 h 623791"/>
              <a:gd name="connsiteX8" fmla="*/ 280988 w 952500"/>
              <a:gd name="connsiteY8" fmla="*/ 452438 h 623791"/>
              <a:gd name="connsiteX9" fmla="*/ 249149 w 952500"/>
              <a:gd name="connsiteY9" fmla="*/ 485584 h 623791"/>
              <a:gd name="connsiteX10" fmla="*/ 0 w 952500"/>
              <a:gd name="connsiteY10" fmla="*/ 166688 h 623791"/>
              <a:gd name="connsiteX0" fmla="*/ 0 w 952500"/>
              <a:gd name="connsiteY0" fmla="*/ 166688 h 623791"/>
              <a:gd name="connsiteX1" fmla="*/ 771525 w 952500"/>
              <a:gd name="connsiteY1" fmla="*/ 19050 h 623791"/>
              <a:gd name="connsiteX2" fmla="*/ 890588 w 952500"/>
              <a:gd name="connsiteY2" fmla="*/ 0 h 623791"/>
              <a:gd name="connsiteX3" fmla="*/ 952500 w 952500"/>
              <a:gd name="connsiteY3" fmla="*/ 157163 h 623791"/>
              <a:gd name="connsiteX4" fmla="*/ 871538 w 952500"/>
              <a:gd name="connsiteY4" fmla="*/ 195263 h 623791"/>
              <a:gd name="connsiteX5" fmla="*/ 857250 w 952500"/>
              <a:gd name="connsiteY5" fmla="*/ 347663 h 623791"/>
              <a:gd name="connsiteX6" fmla="*/ 563549 w 952500"/>
              <a:gd name="connsiteY6" fmla="*/ 539526 h 623791"/>
              <a:gd name="connsiteX7" fmla="*/ 490576 w 952500"/>
              <a:gd name="connsiteY7" fmla="*/ 623791 h 623791"/>
              <a:gd name="connsiteX8" fmla="*/ 280988 w 952500"/>
              <a:gd name="connsiteY8" fmla="*/ 452438 h 623791"/>
              <a:gd name="connsiteX9" fmla="*/ 249149 w 952500"/>
              <a:gd name="connsiteY9" fmla="*/ 485584 h 623791"/>
              <a:gd name="connsiteX10" fmla="*/ 0 w 952500"/>
              <a:gd name="connsiteY10" fmla="*/ 166688 h 623791"/>
              <a:gd name="connsiteX0" fmla="*/ 0 w 952500"/>
              <a:gd name="connsiteY0" fmla="*/ 166688 h 623791"/>
              <a:gd name="connsiteX1" fmla="*/ 771525 w 952500"/>
              <a:gd name="connsiteY1" fmla="*/ 19050 h 623791"/>
              <a:gd name="connsiteX2" fmla="*/ 890588 w 952500"/>
              <a:gd name="connsiteY2" fmla="*/ 0 h 623791"/>
              <a:gd name="connsiteX3" fmla="*/ 952500 w 952500"/>
              <a:gd name="connsiteY3" fmla="*/ 157163 h 623791"/>
              <a:gd name="connsiteX4" fmla="*/ 873113 w 952500"/>
              <a:gd name="connsiteY4" fmla="*/ 203040 h 623791"/>
              <a:gd name="connsiteX5" fmla="*/ 857250 w 952500"/>
              <a:gd name="connsiteY5" fmla="*/ 347663 h 623791"/>
              <a:gd name="connsiteX6" fmla="*/ 563549 w 952500"/>
              <a:gd name="connsiteY6" fmla="*/ 539526 h 623791"/>
              <a:gd name="connsiteX7" fmla="*/ 490576 w 952500"/>
              <a:gd name="connsiteY7" fmla="*/ 623791 h 623791"/>
              <a:gd name="connsiteX8" fmla="*/ 280988 w 952500"/>
              <a:gd name="connsiteY8" fmla="*/ 452438 h 623791"/>
              <a:gd name="connsiteX9" fmla="*/ 249149 w 952500"/>
              <a:gd name="connsiteY9" fmla="*/ 485584 h 623791"/>
              <a:gd name="connsiteX10" fmla="*/ 0 w 952500"/>
              <a:gd name="connsiteY10" fmla="*/ 166688 h 623791"/>
              <a:gd name="connsiteX0" fmla="*/ 0 w 952500"/>
              <a:gd name="connsiteY0" fmla="*/ 166688 h 623791"/>
              <a:gd name="connsiteX1" fmla="*/ 771525 w 952500"/>
              <a:gd name="connsiteY1" fmla="*/ 19050 h 623791"/>
              <a:gd name="connsiteX2" fmla="*/ 901612 w 952500"/>
              <a:gd name="connsiteY2" fmla="*/ 0 h 623791"/>
              <a:gd name="connsiteX3" fmla="*/ 952500 w 952500"/>
              <a:gd name="connsiteY3" fmla="*/ 157163 h 623791"/>
              <a:gd name="connsiteX4" fmla="*/ 873113 w 952500"/>
              <a:gd name="connsiteY4" fmla="*/ 203040 h 623791"/>
              <a:gd name="connsiteX5" fmla="*/ 857250 w 952500"/>
              <a:gd name="connsiteY5" fmla="*/ 347663 h 623791"/>
              <a:gd name="connsiteX6" fmla="*/ 563549 w 952500"/>
              <a:gd name="connsiteY6" fmla="*/ 539526 h 623791"/>
              <a:gd name="connsiteX7" fmla="*/ 490576 w 952500"/>
              <a:gd name="connsiteY7" fmla="*/ 623791 h 623791"/>
              <a:gd name="connsiteX8" fmla="*/ 280988 w 952500"/>
              <a:gd name="connsiteY8" fmla="*/ 452438 h 623791"/>
              <a:gd name="connsiteX9" fmla="*/ 249149 w 952500"/>
              <a:gd name="connsiteY9" fmla="*/ 485584 h 623791"/>
              <a:gd name="connsiteX10" fmla="*/ 0 w 952500"/>
              <a:gd name="connsiteY10" fmla="*/ 166688 h 62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2500" h="623791">
                <a:moveTo>
                  <a:pt x="0" y="166688"/>
                </a:moveTo>
                <a:lnTo>
                  <a:pt x="771525" y="19050"/>
                </a:lnTo>
                <a:lnTo>
                  <a:pt x="901612" y="0"/>
                </a:lnTo>
                <a:lnTo>
                  <a:pt x="952500" y="157163"/>
                </a:lnTo>
                <a:lnTo>
                  <a:pt x="873113" y="203040"/>
                </a:lnTo>
                <a:lnTo>
                  <a:pt x="857250" y="347663"/>
                </a:lnTo>
                <a:lnTo>
                  <a:pt x="563549" y="539526"/>
                </a:lnTo>
                <a:lnTo>
                  <a:pt x="490576" y="623791"/>
                </a:lnTo>
                <a:lnTo>
                  <a:pt x="280988" y="452438"/>
                </a:lnTo>
                <a:lnTo>
                  <a:pt x="249149" y="485584"/>
                </a:lnTo>
                <a:lnTo>
                  <a:pt x="0" y="16668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5875">
            <a:solidFill>
              <a:srgbClr val="C00000"/>
            </a:solidFill>
            <a:prstDash val="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사각형 설명선 2"/>
          <p:cNvSpPr/>
          <p:nvPr/>
        </p:nvSpPr>
        <p:spPr bwMode="auto">
          <a:xfrm>
            <a:off x="5690955" y="3991563"/>
            <a:ext cx="1034400" cy="315035"/>
          </a:xfrm>
          <a:prstGeom prst="wedgeRectCallout">
            <a:avLst>
              <a:gd name="adj1" fmla="val -46669"/>
              <a:gd name="adj2" fmla="val -134630"/>
            </a:avLst>
          </a:prstGeom>
          <a:solidFill>
            <a:schemeClr val="bg1"/>
          </a:solidFill>
          <a:ln w="15875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면적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: 37,300 M2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7889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⑥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위험물 통관 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974600" y="1725717"/>
          <a:ext cx="8441880" cy="1748289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8289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 분류 물품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황산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염산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실험용 시약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Calibration Gas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등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관리방안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68000" marR="0" lvl="1" indent="-180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현지구매 가능품목 확인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후 구매 추진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68000" marR="0" lvl="1" indent="-180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관련기관 승인 취득 및 통관 방안 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800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/>
                          <a:ea typeface="현대하모니 L"/>
                          <a:cs typeface="Arial" panose="020B0604020202020204" pitchFamily="34" charset="0"/>
                        </a:rPr>
                        <a:t>①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당사 위험물 취급면허 기 보유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(No.001143)</a:t>
                      </a:r>
                    </a:p>
                    <a:p>
                      <a:pPr marL="28800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L"/>
                          <a:ea typeface="현대하모니 L"/>
                          <a:cs typeface="Arial" panose="020B0604020202020204" pitchFamily="34" charset="0"/>
                        </a:rPr>
                        <a:t>②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 운송 시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Transportation Permit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취득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후 운송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(Permit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보유시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일반화물 동일 절차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35"/>
          <p:cNvGrpSpPr>
            <a:grpSpLocks/>
          </p:cNvGrpSpPr>
          <p:nvPr/>
        </p:nvGrpSpPr>
        <p:grpSpPr bwMode="auto">
          <a:xfrm>
            <a:off x="1720990" y="3519010"/>
            <a:ext cx="3834950" cy="296862"/>
            <a:chOff x="589112" y="2929136"/>
            <a:chExt cx="2016199" cy="297525"/>
          </a:xfrm>
        </p:grpSpPr>
        <p:sp>
          <p:nvSpPr>
            <p:cNvPr id="21" name="한쪽 모서리가 잘린 사각형 2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⑥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전략물자 관리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758943" y="3834045"/>
          <a:ext cx="8441880" cy="222504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5175">
                <a:tc>
                  <a:txBody>
                    <a:bodyPr/>
                    <a:lstStyle/>
                    <a:p>
                      <a:pPr marL="28440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수출입 고시 제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 해당품목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선적 절차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573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사전 판정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공급자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573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해당 여부 판정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관리원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573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해당인 경우 전략물자 수출허가 신청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당사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573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수출허가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불허 판정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관리원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573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배선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선적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8440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공급자와의 역무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68000" marR="0" lvl="1" indent="-180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기자재 공급계약 상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사전판정서 제출 명문화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하고 선적 전 사전 확인 후 배선 실시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68000" marR="0" lvl="1" indent="-180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현대하모니 M" pitchFamily="18" charset="-127"/>
                        <a:buChar char="-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전략물자 사전 판정서 없이 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FOB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후 기성 신청을 할 수 없도록 기자재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계약서에 반영</a:t>
                      </a:r>
                      <a:endParaRPr kumimoji="0" lang="en-US" altLang="ko-KR" sz="14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836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⑦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GT/GTG Stock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자재 공급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685511" y="1628801"/>
            <a:ext cx="47030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Stock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자재 현황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000545" y="1898830"/>
          <a:ext cx="8415934" cy="1763060"/>
        </p:xfrm>
        <a:graphic>
          <a:graphicData uri="http://schemas.openxmlformats.org/drawingml/2006/table">
            <a:tbl>
              <a:tblPr/>
              <a:tblGrid>
                <a:gridCol w="99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5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51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Stock 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</a:rPr>
                        <a:t>자재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위치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제작</a:t>
                      </a: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시험 현황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원산지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11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제작년도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Nameplate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EXW</a:t>
                      </a:r>
                    </a:p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Certificate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56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 #1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네덜란드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Warehouse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출고 대기 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공장검사 완료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독일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2014.02 (Thermal Block)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2016.03 (Burner &amp;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연료계통 최종 조립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시험 완료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2016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2016.04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40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 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네덜란드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Warehouse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출고 대기 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공장검사 완료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독일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2016.12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2016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Tx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2017.01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1100" b="0" kern="1200" baseline="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56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GTG #1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네덜란드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Warehouse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Stator/Rotor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조립 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Warehouse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보관 중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Tx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스위스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스위스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Birr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공장에서 </a:t>
                      </a:r>
                      <a:endParaRPr lang="en-US" altLang="ko-KR" sz="1100" b="0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최종 조립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시험 후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</a:t>
                      </a:r>
                    </a:p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r>
                        <a:rPr lang="en-US" altLang="ko-KR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2018.05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buFontTx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685511" y="3782072"/>
            <a:ext cx="47030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발주처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진행 경과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1667" y="3978076"/>
            <a:ext cx="789974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108000" eaLnBrk="0" latinLnBrk="0" hangingPunct="0">
              <a:lnSpc>
                <a:spcPts val="17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2017.09.29  :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향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Stock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공급 통지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관련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근거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계약서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Tech. Part 4.10. Stock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Items)</a:t>
            </a:r>
          </a:p>
          <a:p>
            <a:pPr marL="72000" indent="-108000" eaLnBrk="0" latinLnBrk="0" hangingPunct="0">
              <a:lnSpc>
                <a:spcPts val="17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2017.11.03  :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보완자료 요청 공문 접수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납기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제작일자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품질서류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원산지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marL="72000" indent="-108000" eaLnBrk="0" latinLnBrk="0" hangingPunct="0">
              <a:lnSpc>
                <a:spcPts val="17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2017.11.20  :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향 보완자료 송부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marL="72000" indent="-108000" eaLnBrk="0" latinLnBrk="0" hangingPunct="0">
              <a:lnSpc>
                <a:spcPts val="17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2017.11.29  :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공급사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(GE)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와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향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Presentation 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예정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685511" y="4907197"/>
            <a:ext cx="47030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향후 대응방안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31667" y="5103201"/>
            <a:ext cx="7899748" cy="134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108000" eaLnBrk="0" latinLnBrk="0" hangingPunct="0">
              <a:lnSpc>
                <a:spcPts val="16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상기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Presentation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실시 결과에 따라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필요시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발주처와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공동으로 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장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실사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당사 자체 실사는 必 실시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marL="72000" indent="-108000" eaLnBrk="0" latinLnBrk="0" hangingPunct="0">
              <a:lnSpc>
                <a:spcPts val="16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발주처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수용 시 하기 사항 합의하여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GE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와의 공급계약서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체결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ts val="16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 - Stock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기기의 품질문제로 인한 당사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손실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GE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부담 요구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ts val="16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 - EPC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의 성능 보증 요건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GE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에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Back-to-back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적용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ts val="16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 - Price Discount</a:t>
            </a:r>
          </a:p>
          <a:p>
            <a:pPr eaLnBrk="0" latinLnBrk="0" hangingPunct="0">
              <a:lnSpc>
                <a:spcPts val="16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 - 6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개월 상주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Engineer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제공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, Defected part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에 대한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In/Out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비용 부담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877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49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631747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시공 하도급 분리 발주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729583" y="1689084"/>
          <a:ext cx="4276408" cy="48002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01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3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 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 부 공 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및 예산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QT’Y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6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토목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부지정지 및 치환공사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치환물량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249,073 M3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6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구조물 공사</a:t>
                      </a:r>
                      <a:endParaRPr lang="en-US" altLang="ko-KR" sz="1050" b="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콘크리트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31,753 M3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Railway/Fence/Gate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신설철로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960 M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도로포장 및 조경공사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도로면적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12,251 M2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3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Tech. Bldg.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철골물량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5,200 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Non-tech. Bldg.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철골물량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338 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3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기계</a:t>
                      </a:r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•</a:t>
                      </a:r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</a:t>
                      </a:r>
                      <a:endParaRPr lang="en-US" altLang="ko-KR" sz="105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PKG-1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b="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Power Block &amp; BOP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C/S,</a:t>
                      </a:r>
                      <a:r>
                        <a:rPr lang="en-US" altLang="ko-KR" sz="1050" b="0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S/S &amp; Others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설치중량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6,707 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배관물량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183,360 DI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368">
                <a:tc rowSpan="2">
                  <a:txBody>
                    <a:bodyPr/>
                    <a:lstStyle/>
                    <a:p>
                      <a:pPr marL="0" marR="0" indent="0" algn="ctr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기계</a:t>
                      </a:r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•</a:t>
                      </a:r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</a:t>
                      </a:r>
                      <a:endParaRPr lang="en-US" altLang="ko-KR" sz="105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PKG-2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HRSG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Alloy &amp; Others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trike="noStrike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설치중량</a:t>
                      </a:r>
                      <a:endParaRPr lang="ko-KR" altLang="en-US" sz="1050" b="0" strike="noStrik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strike="noStrike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5,351 Ton</a:t>
                      </a:r>
                      <a:endParaRPr lang="ko-KR" altLang="en-US" sz="1050" b="0" strike="noStrik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trike="noStrike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배관물량</a:t>
                      </a:r>
                      <a:endParaRPr lang="ko-KR" altLang="en-US" sz="1050" b="0" strike="noStrik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strike="noStrike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32,913 DI</a:t>
                      </a:r>
                      <a:endParaRPr lang="ko-KR" altLang="en-US" sz="1050" b="0" strike="noStrike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3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전계장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전기 설치공사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Cable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578,719 M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SWYD &amp; </a:t>
                      </a:r>
                      <a:r>
                        <a:rPr lang="en-US" altLang="ko-KR" sz="1050" b="0" dirty="0" err="1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Nontech</a:t>
                      </a:r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 LOT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계장 설치공사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Cable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350,819 M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2368">
                <a:tc rowSpan="2">
                  <a:txBody>
                    <a:bodyPr/>
                    <a:lstStyle/>
                    <a:p>
                      <a:pPr marL="0" indent="0" algn="ctr" latinLnBrk="1"/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Block</a:t>
                      </a:r>
                      <a:r>
                        <a:rPr lang="en-US" altLang="ko-KR" sz="1050" b="1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3&amp;4</a:t>
                      </a:r>
                    </a:p>
                    <a:p>
                      <a:pPr marL="0" indent="0" algn="ctr" latinLnBrk="1"/>
                      <a:r>
                        <a:rPr lang="ko-KR" altLang="en-US" sz="1050" b="1" baseline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위험물 제거</a:t>
                      </a:r>
                      <a:endParaRPr lang="en-US" altLang="ko-KR" sz="1050" b="1" baseline="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Planning, </a:t>
                      </a:r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및 감독</a:t>
                      </a:r>
                      <a:endParaRPr lang="en-US" altLang="ko-KR" sz="1050" b="0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 LOT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2368">
                <a:tc vMerge="1">
                  <a:txBody>
                    <a:bodyPr/>
                    <a:lstStyle/>
                    <a:p>
                      <a:pPr marL="0" indent="0" algn="ctr" latinLnBrk="1"/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석면보온재 철거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 LOT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6196161" y="1689085"/>
          <a:ext cx="4379764" cy="155989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4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9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 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 부 공 종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및 예산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QT’Y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HVAC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공조설비 설치공사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덕트물량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2,655 M2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소방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소방설비 설치공사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배관물량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91,910 DI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공통가설</a:t>
                      </a:r>
                      <a:endParaRPr lang="ko-KR" altLang="en-US" sz="1050" b="1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공통 가설 공사</a:t>
                      </a:r>
                      <a:endParaRPr lang="ko-KR" altLang="en-US" sz="105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가설건물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15,528 M2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4000" marR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9760" r="2116" b="5464"/>
          <a:stretch/>
        </p:blipFill>
        <p:spPr bwMode="auto">
          <a:xfrm>
            <a:off x="6190700" y="3684074"/>
            <a:ext cx="4385226" cy="2576854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72144" y="3429000"/>
            <a:ext cx="4424356" cy="242828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8800" rIns="0" bIns="288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AREA </a:t>
            </a:r>
            <a:r>
              <a:rPr lang="ko-KR" altLang="en-US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별 분리 발주</a:t>
            </a:r>
          </a:p>
        </p:txBody>
      </p:sp>
    </p:spTree>
    <p:extLst>
      <p:ext uri="{BB962C8B-B14F-4D97-AF65-F5344CB8AC3E}">
        <p14:creationId xmlns:p14="http://schemas.microsoft.com/office/powerpoint/2010/main" val="24587521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32175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</a:t>
            </a:r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수주 대비 변동사항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3500837"/>
            <a:ext cx="8892233" cy="302378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0991" y="3338990"/>
            <a:ext cx="4455641" cy="296862"/>
            <a:chOff x="589112" y="2929136"/>
            <a:chExt cx="2016199" cy="297525"/>
          </a:xfrm>
        </p:grpSpPr>
        <p:sp>
          <p:nvSpPr>
            <p:cNvPr id="18" name="한쪽 모서리가 잘린 사각형 1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심의 주요 의견에 대한 현재 조치현황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직사각형 26"/>
          <p:cNvSpPr/>
          <p:nvPr/>
        </p:nvSpPr>
        <p:spPr bwMode="black">
          <a:xfrm>
            <a:off x="1730516" y="1133744"/>
            <a:ext cx="8892233" cy="211523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1" y="998730"/>
            <a:ext cx="3179307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③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수주심의 의견 반영 여부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018547" y="1313766"/>
            <a:ext cx="1338680" cy="2538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</a:rPr>
              <a:t>예비 심의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99821" y="1313766"/>
            <a:ext cx="1338680" cy="2538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</a:rPr>
              <a:t>수주 심의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80106" y="1313766"/>
            <a:ext cx="1338680" cy="2538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</a:rPr>
              <a:t>계약 심의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9570957" y="1358771"/>
          <a:ext cx="980538" cy="57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총 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en-US" sz="9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35</a:t>
                      </a:r>
                      <a:endParaRPr 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 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반영 예정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018547" y="1315221"/>
            <a:ext cx="2681273" cy="183240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99821" y="1315221"/>
            <a:ext cx="2780283" cy="183240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80105" y="1315221"/>
            <a:ext cx="3071391" cy="183240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11364" t="30349" r="61382" b="49514"/>
          <a:stretch/>
        </p:blipFill>
        <p:spPr>
          <a:xfrm>
            <a:off x="2045550" y="1853825"/>
            <a:ext cx="1942168" cy="12497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1962" t="62824" r="61382" b="12216"/>
          <a:stretch/>
        </p:blipFill>
        <p:spPr>
          <a:xfrm>
            <a:off x="4754851" y="1583796"/>
            <a:ext cx="1911696" cy="155198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53578" t="27189" r="18496" b="50261"/>
          <a:stretch/>
        </p:blipFill>
        <p:spPr>
          <a:xfrm>
            <a:off x="7536160" y="1671700"/>
            <a:ext cx="2016224" cy="1365858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3710735" y="1358771"/>
          <a:ext cx="980538" cy="57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총 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en-US" sz="9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25</a:t>
                      </a:r>
                      <a:endParaRPr 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 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반영 예정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6465612" y="1358771"/>
          <a:ext cx="980538" cy="57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총 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en-US" sz="9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50</a:t>
                      </a:r>
                      <a:endParaRPr 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 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반영 예정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Tx/>
                        <a:buNone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757519" y="3699028"/>
          <a:ext cx="8793977" cy="2745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5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78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번호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검토의견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심의 시 조치 현황 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현재 조치 현황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44">
                <a:tc>
                  <a:txBody>
                    <a:bodyPr/>
                    <a:lstStyle/>
                    <a:p>
                      <a:pPr marL="0" algn="l" rtl="0" fontAlgn="ctr" latinLnBrk="0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협력사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현지 협력업체의 수행능력 검증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협력사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(ECO Engineering)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시공능력 검증 및 공기 지연발생시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Supplemental Agreement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통하여 재하도 업체에 직접 기성 지급하는 방법으로 대응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계약조건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4.3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및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20.2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항에 반영 완료</a:t>
                      </a:r>
                      <a:endParaRPr lang="ko-KR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44">
                <a:tc>
                  <a:txBody>
                    <a:bodyPr/>
                    <a:lstStyle/>
                    <a:p>
                      <a:pPr marL="0" algn="l" rtl="0" fontAlgn="ctr" latinLnBrk="0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공기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NTP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조정에 따른 공기 적정성 </a:t>
                      </a: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재검증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선수금 수금 후 가설공사 즉시 착수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NTP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전 측량 및 지반조사 착수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동절기 공사 제한 고려 주기기 기초 일정 단축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‘17.07.06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변경계약 시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추가 공기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 확보</a:t>
                      </a:r>
                      <a:endParaRPr lang="ko-KR" alt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44">
                <a:tc>
                  <a:txBody>
                    <a:bodyPr/>
                    <a:lstStyle/>
                    <a:p>
                      <a:pPr marL="0" algn="l" rtl="0" fontAlgn="ctr" latinLnBrk="0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제세금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면세조건 계약서 반영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면세조건 대통령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Decree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미 반영 시 </a:t>
                      </a:r>
                      <a:r>
                        <a:rPr lang="ko-KR" altLang="en-US" sz="105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부담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세무팀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검토분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계약서 반영 협의 예정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면세조건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계약서 반영 완료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(Appendix 12)</a:t>
                      </a:r>
                    </a:p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계약서와 대통령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Decree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487">
                <a:tc>
                  <a:txBody>
                    <a:bodyPr/>
                    <a:lstStyle/>
                    <a:p>
                      <a:pPr marL="0" algn="l" rtl="0" fontAlgn="ctr" latinLnBrk="0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외주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외주 견적 금액의 적정성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0" indent="0" algn="l" rtl="0" fontAlgn="ctr" latinLnBrk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 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검증 필요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입찰 당시 견적 요청하지 않았던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UKAN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참여 업체 포함하여 공개경쟁 입찰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예정임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.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시공하도급 분리발주 방안에 따라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순차 검증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예정</a:t>
                      </a:r>
                    </a:p>
                  </a:txBody>
                  <a:tcPr marL="36000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487">
                <a:tc>
                  <a:txBody>
                    <a:bodyPr/>
                    <a:lstStyle/>
                    <a:p>
                      <a:pPr marL="0" algn="l" rtl="0" fontAlgn="ctr" latinLnBrk="0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14287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 latinLnBrk="0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계약조건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성능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LD 10%,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총 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LD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한도 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0" indent="0" algn="l" rtl="0" fontAlgn="ctr" latinLnBrk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  20% 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이하로 협상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ADB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재원 유사사업 수준으로 협상 예정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marL="171450" indent="-171450" algn="l" rtl="0" fontAlgn="ctr" latinLnBrk="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미반영</a:t>
                      </a:r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협상 불가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281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50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시공 자재 및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장비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사급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730515" y="1763816"/>
          <a:ext cx="8889859" cy="141916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90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1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분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사급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대상 자재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대표물량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 부 내 용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사급자재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철골 제작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5,832 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및 토목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Pipe Rack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철골 제작 공급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콘크리트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철근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49,632 M3</a:t>
                      </a:r>
                    </a:p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4,618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Ton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건축 및 토목 구조물 공사용 철근</a:t>
                      </a:r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콘크리트</a:t>
                      </a:r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(Batch Plant</a:t>
                      </a:r>
                      <a:r>
                        <a:rPr lang="en-US" altLang="ko-KR" sz="100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 </a:t>
                      </a:r>
                      <a:r>
                        <a:rPr lang="ko-KR" altLang="en-US" sz="100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자재 공급</a:t>
                      </a:r>
                      <a:endParaRPr lang="ko-KR" altLang="en-US" sz="100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Cladding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44,000 M2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건축 </a:t>
                      </a:r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Cladding </a:t>
                      </a:r>
                      <a:r>
                        <a:rPr lang="ko-KR" altLang="en-US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자재 공급 </a:t>
                      </a:r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(Insulated &amp; Single Sheet Cladding)</a:t>
                      </a:r>
                      <a:endParaRPr lang="ko-KR" altLang="en-US" sz="100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730515" y="3383995"/>
          <a:ext cx="8889860" cy="297149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분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상 세 항 목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UKAN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보유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UTCC 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전용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 부 내 용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사급장비</a:t>
                      </a:r>
                      <a:endParaRPr lang="en-US" altLang="ko-KR" sz="1050" b="1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050" b="1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(UKAN </a:t>
                      </a: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T/S </a:t>
                      </a:r>
                      <a:r>
                        <a:rPr lang="ko-KR" altLang="en-US" sz="1050" b="1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협의중</a:t>
                      </a: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양중 장비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 EA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CRAWLER CRANE (180/250 Ton)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35 EA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HYDRAULIC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CRANE (30/50/100 Ton)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16 EA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MAN LIFT (18/28/42 M)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운반 장비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14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8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CARGO CRANE TRUCK (10/15/20 Ton)</a:t>
                      </a:r>
                      <a:endParaRPr lang="ko-KR" altLang="en-US" sz="100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14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9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FORK LIFT (5/10 Ton)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11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5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TRAILER (40 Ton)</a:t>
                      </a:r>
                      <a:endParaRPr lang="en-US" altLang="ko-KR" sz="1000" b="0" baseline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기타 장비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61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13 EA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D/G (50/100/150/500 KW) 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비상 발전용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TACE(4EA)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추가 전용 예정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6 EA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AIR COMPRESSOR (375/650/850 CFM)</a:t>
                      </a:r>
                      <a:endParaRPr lang="ko-KR" altLang="en-US" sz="100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4638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51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1"/>
            <a:ext cx="8892233" cy="4870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②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지정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하도사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관리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730515" y="1816761"/>
          <a:ext cx="8892000" cy="3097404"/>
        </p:xfrm>
        <a:graphic>
          <a:graphicData uri="http://schemas.openxmlformats.org/drawingml/2006/table">
            <a:tbl>
              <a:tblPr/>
              <a:tblGrid>
                <a:gridCol w="1452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지정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하도사</a:t>
                      </a: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 상 공 종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관 리 방 안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Global Engineering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가설공사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92075" lvl="0" indent="-9207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해당 </a:t>
                      </a:r>
                      <a:r>
                        <a:rPr kumimoji="0"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공종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kumimoji="0"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재하도사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POOL 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제공</a:t>
                      </a:r>
                      <a:endParaRPr kumimoji="0" lang="en-US" altLang="ko-KR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92075" lvl="0" indent="-9207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dirty="0" err="1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재하도사</a:t>
                      </a:r>
                      <a:r>
                        <a:rPr kumimoji="0" lang="ko-KR" altLang="en-US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선정 전 </a:t>
                      </a:r>
                      <a:r>
                        <a:rPr kumimoji="0"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플랜트외주팀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시공기술팀 공조하여 전문 </a:t>
                      </a:r>
                      <a:r>
                        <a:rPr kumimoji="0" lang="ko-KR" altLang="en-US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업체 실사 및 수행 능력 검증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.</a:t>
                      </a:r>
                    </a:p>
                    <a:p>
                      <a:pPr marL="92075" lvl="0" indent="-9207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공정 지연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기성 지급 지연 시 </a:t>
                      </a:r>
                      <a:r>
                        <a:rPr kumimoji="0" lang="ko-KR" altLang="en-US" sz="1200" dirty="0" err="1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원청사</a:t>
                      </a:r>
                      <a:r>
                        <a:rPr kumimoji="0" lang="ko-KR" altLang="en-US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직접 개입</a:t>
                      </a:r>
                      <a:r>
                        <a:rPr kumimoji="0" lang="en-US" altLang="ko-KR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kumimoji="0" lang="ko-KR" altLang="en-US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직접 지불 등의 조건 </a:t>
                      </a:r>
                      <a:r>
                        <a:rPr kumimoji="0" lang="en-US" altLang="ko-KR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Subcontract </a:t>
                      </a:r>
                      <a:r>
                        <a:rPr kumimoji="0" lang="ko-KR" altLang="en-US" sz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반영 </a:t>
                      </a:r>
                      <a:endParaRPr kumimoji="0" lang="en-US" altLang="ko-KR" sz="1200" dirty="0" smtClean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92075" lvl="0" indent="-92075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하도급 계획 일정에 앞서 수행 구도 및 </a:t>
                      </a:r>
                      <a:r>
                        <a:rPr kumimoji="0" lang="ko-KR" altLang="en-US" sz="120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재하도사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선정 착수 지시 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최소 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kumimoji="0" lang="ko-KR" altLang="en-US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개월 이전</a:t>
                      </a:r>
                      <a:r>
                        <a:rPr kumimoji="0" lang="en-US" altLang="ko-KR" sz="12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kumimoji="0" lang="fr-FR" altLang="ko-KR" sz="12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6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ECO Engineering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Railway Relocation Work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1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Fence &amp; Gate</a:t>
                      </a:r>
                      <a:endParaRPr kumimoji="0" lang="ko-KR" altLang="en-US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Non-tech. Cabling &amp; SWYD Installation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8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B" pitchFamily="18" charset="-127"/>
                        <a:ea typeface="현대하모니 B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HVAC &amp; F/F Installation Work</a:t>
                      </a: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1100" b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91431" marR="91431"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1734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차트 29"/>
          <p:cNvGraphicFramePr>
            <a:graphicFrameLocks/>
          </p:cNvGraphicFramePr>
          <p:nvPr>
            <p:extLst/>
          </p:nvPr>
        </p:nvGraphicFramePr>
        <p:xfrm>
          <a:off x="1719263" y="2103855"/>
          <a:ext cx="8940516" cy="4160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1"/>
            <a:ext cx="8892233" cy="4870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시공사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동원계획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59902" y="1853825"/>
            <a:ext cx="32159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인력동원 계획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(TOTAL 41,345 MM)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9551383" y="2558665"/>
            <a:ext cx="135026" cy="13500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 bwMode="auto">
          <a:xfrm>
            <a:off x="9551383" y="2849633"/>
            <a:ext cx="135026" cy="135004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 bwMode="auto">
          <a:xfrm>
            <a:off x="9551383" y="3143095"/>
            <a:ext cx="135026" cy="135004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6" name="직사각형 35"/>
          <p:cNvSpPr/>
          <p:nvPr/>
        </p:nvSpPr>
        <p:spPr bwMode="auto">
          <a:xfrm>
            <a:off x="9551383" y="3429001"/>
            <a:ext cx="135026" cy="13504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 bwMode="auto">
          <a:xfrm>
            <a:off x="9551383" y="3708555"/>
            <a:ext cx="135026" cy="13500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 bwMode="auto">
          <a:xfrm>
            <a:off x="9551383" y="2271239"/>
            <a:ext cx="135026" cy="135004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6072809" y="2406243"/>
            <a:ext cx="1932546" cy="3858072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C00000"/>
            </a:solidFill>
            <a:prstDash val="sysDot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1" name="사각형 설명선 30"/>
          <p:cNvSpPr/>
          <p:nvPr/>
        </p:nvSpPr>
        <p:spPr bwMode="auto">
          <a:xfrm>
            <a:off x="6771076" y="1934254"/>
            <a:ext cx="1170129" cy="270030"/>
          </a:xfrm>
          <a:prstGeom prst="wedgeRectCallout">
            <a:avLst>
              <a:gd name="adj1" fmla="val -27483"/>
              <a:gd name="adj2" fmla="val 163683"/>
            </a:avLst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1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PEAK 2,503 MM</a:t>
            </a:r>
            <a:endParaRPr lang="ko-KR" altLang="en-US" sz="1100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사각형 설명선 27"/>
          <p:cNvSpPr/>
          <p:nvPr/>
        </p:nvSpPr>
        <p:spPr bwMode="auto">
          <a:xfrm>
            <a:off x="2302014" y="2244166"/>
            <a:ext cx="3743825" cy="1464390"/>
          </a:xfrm>
          <a:custGeom>
            <a:avLst/>
            <a:gdLst>
              <a:gd name="connsiteX0" fmla="*/ 0 w 3203437"/>
              <a:gd name="connsiteY0" fmla="*/ 0 h 1464390"/>
              <a:gd name="connsiteX1" fmla="*/ 1868672 w 3203437"/>
              <a:gd name="connsiteY1" fmla="*/ 0 h 1464390"/>
              <a:gd name="connsiteX2" fmla="*/ 1868672 w 3203437"/>
              <a:gd name="connsiteY2" fmla="*/ 0 h 1464390"/>
              <a:gd name="connsiteX3" fmla="*/ 2669531 w 3203437"/>
              <a:gd name="connsiteY3" fmla="*/ 0 h 1464390"/>
              <a:gd name="connsiteX4" fmla="*/ 3203437 w 3203437"/>
              <a:gd name="connsiteY4" fmla="*/ 0 h 1464390"/>
              <a:gd name="connsiteX5" fmla="*/ 3203437 w 3203437"/>
              <a:gd name="connsiteY5" fmla="*/ 244065 h 1464390"/>
              <a:gd name="connsiteX6" fmla="*/ 3743825 w 3203437"/>
              <a:gd name="connsiteY6" fmla="*/ 316103 h 1464390"/>
              <a:gd name="connsiteX7" fmla="*/ 3203437 w 3203437"/>
              <a:gd name="connsiteY7" fmla="*/ 610163 h 1464390"/>
              <a:gd name="connsiteX8" fmla="*/ 3203437 w 3203437"/>
              <a:gd name="connsiteY8" fmla="*/ 1464390 h 1464390"/>
              <a:gd name="connsiteX9" fmla="*/ 2669531 w 3203437"/>
              <a:gd name="connsiteY9" fmla="*/ 1464390 h 1464390"/>
              <a:gd name="connsiteX10" fmla="*/ 1868672 w 3203437"/>
              <a:gd name="connsiteY10" fmla="*/ 1464390 h 1464390"/>
              <a:gd name="connsiteX11" fmla="*/ 1868672 w 3203437"/>
              <a:gd name="connsiteY11" fmla="*/ 1464390 h 1464390"/>
              <a:gd name="connsiteX12" fmla="*/ 0 w 3203437"/>
              <a:gd name="connsiteY12" fmla="*/ 1464390 h 1464390"/>
              <a:gd name="connsiteX13" fmla="*/ 0 w 3203437"/>
              <a:gd name="connsiteY13" fmla="*/ 610163 h 1464390"/>
              <a:gd name="connsiteX14" fmla="*/ 0 w 3203437"/>
              <a:gd name="connsiteY14" fmla="*/ 244065 h 1464390"/>
              <a:gd name="connsiteX15" fmla="*/ 0 w 3203437"/>
              <a:gd name="connsiteY15" fmla="*/ 244065 h 1464390"/>
              <a:gd name="connsiteX16" fmla="*/ 0 w 3203437"/>
              <a:gd name="connsiteY16" fmla="*/ 0 h 1464390"/>
              <a:gd name="connsiteX0" fmla="*/ 0 w 3743825"/>
              <a:gd name="connsiteY0" fmla="*/ 0 h 1464390"/>
              <a:gd name="connsiteX1" fmla="*/ 1868672 w 3743825"/>
              <a:gd name="connsiteY1" fmla="*/ 0 h 1464390"/>
              <a:gd name="connsiteX2" fmla="*/ 1868672 w 3743825"/>
              <a:gd name="connsiteY2" fmla="*/ 0 h 1464390"/>
              <a:gd name="connsiteX3" fmla="*/ 2669531 w 3743825"/>
              <a:gd name="connsiteY3" fmla="*/ 0 h 1464390"/>
              <a:gd name="connsiteX4" fmla="*/ 3203437 w 3743825"/>
              <a:gd name="connsiteY4" fmla="*/ 0 h 1464390"/>
              <a:gd name="connsiteX5" fmla="*/ 3203437 w 3743825"/>
              <a:gd name="connsiteY5" fmla="*/ 244065 h 1464390"/>
              <a:gd name="connsiteX6" fmla="*/ 3743825 w 3743825"/>
              <a:gd name="connsiteY6" fmla="*/ 316103 h 1464390"/>
              <a:gd name="connsiteX7" fmla="*/ 3209787 w 3743825"/>
              <a:gd name="connsiteY7" fmla="*/ 457763 h 1464390"/>
              <a:gd name="connsiteX8" fmla="*/ 3203437 w 3743825"/>
              <a:gd name="connsiteY8" fmla="*/ 1464390 h 1464390"/>
              <a:gd name="connsiteX9" fmla="*/ 2669531 w 3743825"/>
              <a:gd name="connsiteY9" fmla="*/ 1464390 h 1464390"/>
              <a:gd name="connsiteX10" fmla="*/ 1868672 w 3743825"/>
              <a:gd name="connsiteY10" fmla="*/ 1464390 h 1464390"/>
              <a:gd name="connsiteX11" fmla="*/ 1868672 w 3743825"/>
              <a:gd name="connsiteY11" fmla="*/ 1464390 h 1464390"/>
              <a:gd name="connsiteX12" fmla="*/ 0 w 3743825"/>
              <a:gd name="connsiteY12" fmla="*/ 1464390 h 1464390"/>
              <a:gd name="connsiteX13" fmla="*/ 0 w 3743825"/>
              <a:gd name="connsiteY13" fmla="*/ 610163 h 1464390"/>
              <a:gd name="connsiteX14" fmla="*/ 0 w 3743825"/>
              <a:gd name="connsiteY14" fmla="*/ 244065 h 1464390"/>
              <a:gd name="connsiteX15" fmla="*/ 0 w 3743825"/>
              <a:gd name="connsiteY15" fmla="*/ 244065 h 1464390"/>
              <a:gd name="connsiteX16" fmla="*/ 0 w 3743825"/>
              <a:gd name="connsiteY16" fmla="*/ 0 h 1464390"/>
              <a:gd name="connsiteX0" fmla="*/ 0 w 3743825"/>
              <a:gd name="connsiteY0" fmla="*/ 0 h 1464390"/>
              <a:gd name="connsiteX1" fmla="*/ 1868672 w 3743825"/>
              <a:gd name="connsiteY1" fmla="*/ 0 h 1464390"/>
              <a:gd name="connsiteX2" fmla="*/ 1868672 w 3743825"/>
              <a:gd name="connsiteY2" fmla="*/ 0 h 1464390"/>
              <a:gd name="connsiteX3" fmla="*/ 2669531 w 3743825"/>
              <a:gd name="connsiteY3" fmla="*/ 0 h 1464390"/>
              <a:gd name="connsiteX4" fmla="*/ 3203437 w 3743825"/>
              <a:gd name="connsiteY4" fmla="*/ 0 h 1464390"/>
              <a:gd name="connsiteX5" fmla="*/ 3203437 w 3743825"/>
              <a:gd name="connsiteY5" fmla="*/ 244065 h 1464390"/>
              <a:gd name="connsiteX6" fmla="*/ 3743825 w 3743825"/>
              <a:gd name="connsiteY6" fmla="*/ 316103 h 1464390"/>
              <a:gd name="connsiteX7" fmla="*/ 3203437 w 3743825"/>
              <a:gd name="connsiteY7" fmla="*/ 464113 h 1464390"/>
              <a:gd name="connsiteX8" fmla="*/ 3203437 w 3743825"/>
              <a:gd name="connsiteY8" fmla="*/ 1464390 h 1464390"/>
              <a:gd name="connsiteX9" fmla="*/ 2669531 w 3743825"/>
              <a:gd name="connsiteY9" fmla="*/ 1464390 h 1464390"/>
              <a:gd name="connsiteX10" fmla="*/ 1868672 w 3743825"/>
              <a:gd name="connsiteY10" fmla="*/ 1464390 h 1464390"/>
              <a:gd name="connsiteX11" fmla="*/ 1868672 w 3743825"/>
              <a:gd name="connsiteY11" fmla="*/ 1464390 h 1464390"/>
              <a:gd name="connsiteX12" fmla="*/ 0 w 3743825"/>
              <a:gd name="connsiteY12" fmla="*/ 1464390 h 1464390"/>
              <a:gd name="connsiteX13" fmla="*/ 0 w 3743825"/>
              <a:gd name="connsiteY13" fmla="*/ 610163 h 1464390"/>
              <a:gd name="connsiteX14" fmla="*/ 0 w 3743825"/>
              <a:gd name="connsiteY14" fmla="*/ 244065 h 1464390"/>
              <a:gd name="connsiteX15" fmla="*/ 0 w 3743825"/>
              <a:gd name="connsiteY15" fmla="*/ 244065 h 1464390"/>
              <a:gd name="connsiteX16" fmla="*/ 0 w 3743825"/>
              <a:gd name="connsiteY16" fmla="*/ 0 h 14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3825" h="1464390">
                <a:moveTo>
                  <a:pt x="0" y="0"/>
                </a:moveTo>
                <a:lnTo>
                  <a:pt x="1868672" y="0"/>
                </a:lnTo>
                <a:lnTo>
                  <a:pt x="1868672" y="0"/>
                </a:lnTo>
                <a:lnTo>
                  <a:pt x="2669531" y="0"/>
                </a:lnTo>
                <a:lnTo>
                  <a:pt x="3203437" y="0"/>
                </a:lnTo>
                <a:lnTo>
                  <a:pt x="3203437" y="244065"/>
                </a:lnTo>
                <a:lnTo>
                  <a:pt x="3743825" y="316103"/>
                </a:lnTo>
                <a:lnTo>
                  <a:pt x="3203437" y="464113"/>
                </a:lnTo>
                <a:cubicBezTo>
                  <a:pt x="3201320" y="799655"/>
                  <a:pt x="3205554" y="1128848"/>
                  <a:pt x="3203437" y="1464390"/>
                </a:cubicBezTo>
                <a:lnTo>
                  <a:pt x="2669531" y="1464390"/>
                </a:lnTo>
                <a:lnTo>
                  <a:pt x="1868672" y="1464390"/>
                </a:lnTo>
                <a:lnTo>
                  <a:pt x="1868672" y="1464390"/>
                </a:lnTo>
                <a:lnTo>
                  <a:pt x="0" y="1464390"/>
                </a:lnTo>
                <a:lnTo>
                  <a:pt x="0" y="610163"/>
                </a:lnTo>
                <a:lnTo>
                  <a:pt x="0" y="244065"/>
                </a:lnTo>
                <a:lnTo>
                  <a:pt x="0" y="244065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19050">
            <a:solidFill>
              <a:srgbClr val="C00000"/>
            </a:solidFill>
            <a:prstDash val="sysDot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1100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339018" y="2281580"/>
          <a:ext cx="3133262" cy="138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 종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Peak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구간 주요 작업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건축공사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Turbine Hall #1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CCB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마감 공사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Turbine Hall #2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철골 및 마감 공사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HRSG Hall #1&amp;2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철골 공사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기계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배관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GT&amp;G, ST&amp;G, Condenser, CCW #1&amp;2</a:t>
                      </a: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HRSG #1&amp;2 Module &amp; Stack 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전기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계장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TR, DCS, IPB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설치 및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Cabling</a:t>
                      </a:r>
                      <a:endParaRPr lang="ko-KR" altLang="en-US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4266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차트 26"/>
          <p:cNvGraphicFramePr>
            <a:graphicFrameLocks/>
          </p:cNvGraphicFramePr>
          <p:nvPr>
            <p:extLst/>
          </p:nvPr>
        </p:nvGraphicFramePr>
        <p:xfrm>
          <a:off x="1859903" y="2168860"/>
          <a:ext cx="8760471" cy="4095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53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1"/>
            <a:ext cx="8892233" cy="4870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③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시공사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동원계획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59902" y="1853825"/>
            <a:ext cx="32159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장비 동원 계획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(TOTAL 1,604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•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월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630615" y="2614835"/>
            <a:ext cx="135026" cy="135041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 bwMode="auto">
          <a:xfrm>
            <a:off x="2630615" y="3480355"/>
            <a:ext cx="135026" cy="13500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사각형 설명선 2"/>
          <p:cNvSpPr/>
          <p:nvPr/>
        </p:nvSpPr>
        <p:spPr bwMode="auto">
          <a:xfrm>
            <a:off x="5574990" y="2299615"/>
            <a:ext cx="1035114" cy="270030"/>
          </a:xfrm>
          <a:prstGeom prst="wedgeRectCallout">
            <a:avLst>
              <a:gd name="adj1" fmla="val 39149"/>
              <a:gd name="adj2" fmla="val 104688"/>
            </a:avLst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1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PEAK 87 </a:t>
            </a:r>
            <a:r>
              <a:rPr lang="ko-KR" altLang="en-US" sz="1100" u="sng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630615" y="3046635"/>
            <a:ext cx="135026" cy="135041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" name="사각형 설명선 1"/>
          <p:cNvSpPr/>
          <p:nvPr/>
        </p:nvSpPr>
        <p:spPr bwMode="auto">
          <a:xfrm>
            <a:off x="7023100" y="1529101"/>
            <a:ext cx="3477040" cy="1128937"/>
          </a:xfrm>
          <a:prstGeom prst="wedgeRectCallout">
            <a:avLst>
              <a:gd name="adj1" fmla="val -50030"/>
              <a:gd name="adj2" fmla="val 26390"/>
            </a:avLst>
          </a:prstGeom>
          <a:solidFill>
            <a:srgbClr val="FF0000">
              <a:alpha val="40000"/>
            </a:srgbClr>
          </a:solidFill>
          <a:ln w="19050">
            <a:solidFill>
              <a:srgbClr val="C00000"/>
            </a:solidFill>
            <a:prstDash val="sysDot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1100" u="sng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058193" y="1582292"/>
          <a:ext cx="3403293" cy="104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UTCC</a:t>
                      </a:r>
                      <a:endParaRPr lang="ko-KR" altLang="en-US" sz="10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UTAM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433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총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 16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46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750Ton Crawler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크레인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450Ton Crawler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크레인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150Ton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이하 크레인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14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650Ton Crawler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크레인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indent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400Ton Crawler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크레인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150Ton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이하 크레인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023100" y="1268760"/>
            <a:ext cx="1738520" cy="261610"/>
          </a:xfrm>
          <a:prstGeom prst="rect">
            <a:avLst/>
          </a:prstGeom>
          <a:ln w="19050">
            <a:prstDash val="soli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Peak </a:t>
            </a:r>
            <a:r>
              <a:rPr lang="ko-KR" altLang="en-US" sz="1100" b="1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 크레인 동원 대수 </a:t>
            </a:r>
            <a:endParaRPr lang="ko-KR" altLang="en-US" sz="1100" b="1" dirty="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092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6022E9CE-DF7B-45E8-A209-4C25FD3DFF54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730515" y="1692184"/>
          <a:ext cx="8845410" cy="26472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81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7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No.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항목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공사용 도서 승인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■ 설계검증 업체 선정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50" b="0" dirty="0" err="1" smtClean="0">
                          <a:latin typeface="+mn-ea"/>
                          <a:ea typeface="+mn-ea"/>
                        </a:rPr>
                        <a:t>UzEngineering</a:t>
                      </a:r>
                      <a:r>
                        <a:rPr lang="en-US" altLang="ko-KR" sz="105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0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arenR"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설계도서 작성 완료</a:t>
                      </a:r>
                      <a:endParaRPr lang="en-US" altLang="ko-KR" sz="1050" b="0" dirty="0" smtClean="0"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계약조건 최종 협상 중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월 중순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부지정지 및 치환공사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■ 동절기 공사 관리</a:t>
                      </a:r>
                      <a:endParaRPr lang="en-US" altLang="ko-KR" sz="105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■ </a:t>
                      </a:r>
                      <a:r>
                        <a:rPr lang="ko-KR" altLang="en-US" sz="1050" b="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치환재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수급 관리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토취장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ko-KR" sz="1050" b="0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Km)</a:t>
                      </a:r>
                      <a:endParaRPr lang="ko-KR" altLang="ko-KR" sz="105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err="1" smtClean="0">
                          <a:latin typeface="+mn-ea"/>
                          <a:ea typeface="+mn-ea"/>
                        </a:rPr>
                        <a:t>발주처</a:t>
                      </a: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 승인요청 도면 작성 완료</a:t>
                      </a:r>
                      <a:endParaRPr lang="en-US" altLang="ko-KR" sz="1050" b="0" dirty="0" smtClean="0"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업체 선정 완료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구산토건</a:t>
                      </a:r>
                      <a:endParaRPr lang="en-US" altLang="ko-KR" sz="1050" b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소내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 철도 이설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■ 도서승인 기간 약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개월 소요 예상</a:t>
                      </a:r>
                      <a:endParaRPr lang="en-US" altLang="ko-KR" sz="105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050" b="0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발주처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및 철도청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기본도면 작성 중</a:t>
                      </a:r>
                      <a:endParaRPr lang="en-US" altLang="ko-KR" sz="1050" b="0" dirty="0" smtClean="0"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업체 선정 완료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: ECO</a:t>
                      </a:r>
                      <a:r>
                        <a:rPr lang="en-US" altLang="ko-KR" sz="1050" b="0" baseline="0" dirty="0" smtClean="0">
                          <a:latin typeface="+mn-ea"/>
                          <a:ea typeface="+mn-ea"/>
                        </a:rPr>
                        <a:t> Engineering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공통가설공사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■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UKAN/TACE </a:t>
                      </a: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현장  자재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T/S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baseline="0" dirty="0" smtClean="0">
                          <a:latin typeface="+mn-ea"/>
                          <a:ea typeface="+mn-ea"/>
                        </a:rPr>
                        <a:t>   - </a:t>
                      </a:r>
                      <a:r>
                        <a:rPr lang="ko-KR" altLang="en-US" sz="1050" b="0" baseline="0" dirty="0" err="1" smtClean="0">
                          <a:latin typeface="+mn-ea"/>
                          <a:ea typeface="+mn-ea"/>
                        </a:rPr>
                        <a:t>공통가설재</a:t>
                      </a:r>
                      <a:r>
                        <a:rPr lang="en-US" altLang="ko-KR" sz="1050" b="0" baseline="0" dirty="0" smtClean="0">
                          <a:latin typeface="+mn-ea"/>
                          <a:ea typeface="+mn-ea"/>
                        </a:rPr>
                        <a:t>, Scaffolding, </a:t>
                      </a:r>
                      <a:r>
                        <a:rPr lang="ko-KR" altLang="en-US" sz="1050" b="0" baseline="0" dirty="0" smtClean="0">
                          <a:latin typeface="+mn-ea"/>
                          <a:ea typeface="+mn-ea"/>
                        </a:rPr>
                        <a:t>건설장비</a:t>
                      </a:r>
                      <a:endParaRPr lang="ko-KR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+mn-ea"/>
                          <a:ea typeface="+mn-ea"/>
                        </a:rPr>
                        <a:t>업체</a:t>
                      </a:r>
                      <a:r>
                        <a:rPr lang="ko-KR" altLang="en-US" sz="1050" b="0" baseline="0" dirty="0" smtClean="0">
                          <a:latin typeface="+mn-ea"/>
                          <a:ea typeface="+mn-ea"/>
                        </a:rPr>
                        <a:t> 선정 완료 </a:t>
                      </a:r>
                      <a:r>
                        <a:rPr lang="en-US" altLang="ko-KR" sz="1050" b="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050" b="0" dirty="0" smtClean="0">
                          <a:latin typeface="+mn-ea"/>
                          <a:ea typeface="+mn-ea"/>
                        </a:rPr>
                        <a:t>Global Engineering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727199" y="4464116"/>
          <a:ext cx="8854393" cy="198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7023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4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업무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2017.10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2017.11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2017.12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2018.1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2018.2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2018.3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비고</a:t>
                      </a:r>
                      <a:endParaRPr lang="ko-KR" altLang="en-US" sz="1050" b="1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34">
                <a:tc rowSpan="2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현장개설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PE 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설립 완료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334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334">
                <a:tc rowSpan="2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공사용 도서 승인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인허가 도서 작성 완료</a:t>
                      </a:r>
                      <a:endParaRPr lang="en-US" altLang="ko-KR" sz="8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34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334">
                <a:tc rowSpan="2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부지정지 및 치환 공사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  ‘18.4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월말 완료 예정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-  Main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Bldg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5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월 중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골조 착공</a:t>
                      </a:r>
                      <a:endParaRPr lang="ko-KR" altLang="en-US" sz="8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21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334">
                <a:tc rowSpan="2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소내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철도 이설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‘18. 5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월 중순 완료 예정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ECO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하청 </a:t>
                      </a:r>
                      <a:r>
                        <a:rPr lang="ko-KR" altLang="en-US" sz="8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시공사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선정완료</a:t>
                      </a:r>
                      <a:endParaRPr lang="en-US" altLang="ko-KR" sz="8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21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334">
                <a:tc rowSpan="2"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공통가설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‘18.6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월말 완료 예정</a:t>
                      </a:r>
                      <a:endParaRPr lang="en-US" altLang="ko-KR" sz="8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사무실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직원 숙소 선 완료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21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 bwMode="auto">
          <a:xfrm>
            <a:off x="3803892" y="5166143"/>
            <a:ext cx="1356461" cy="126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도서승인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5660942" y="4889262"/>
            <a:ext cx="1832832" cy="1504043"/>
          </a:xfrm>
          <a:prstGeom prst="roundRect">
            <a:avLst/>
          </a:prstGeom>
          <a:solidFill>
            <a:schemeClr val="tx2">
              <a:lumMod val="60000"/>
              <a:lumOff val="40000"/>
              <a:alpha val="42000"/>
            </a:schemeClr>
          </a:solidFill>
          <a:ln w="19050">
            <a:solidFill>
              <a:srgbClr val="7030A0"/>
            </a:solidFill>
            <a:prstDash val="sys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119734" y="6185972"/>
            <a:ext cx="2748081" cy="126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공통가설 공사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4520826" y="5499231"/>
            <a:ext cx="662203" cy="134235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동원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5183029" y="5496665"/>
            <a:ext cx="3685967" cy="136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부지절토 및 치환공사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5160353" y="5166145"/>
            <a:ext cx="1408183" cy="126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354376" y="5849187"/>
            <a:ext cx="1832221" cy="126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설계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인허가 및 동원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183029" y="5850971"/>
            <a:ext cx="3688467" cy="126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노반설치 및 궤도설치 공사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4727461" y="6184188"/>
            <a:ext cx="1369788" cy="1260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동원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6021" y="4984342"/>
            <a:ext cx="6058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4279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24279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동절기</a:t>
            </a:r>
            <a:r>
              <a:rPr lang="en-US" altLang="ko-KR" b="1" dirty="0">
                <a:solidFill>
                  <a:srgbClr val="24279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b="1" dirty="0">
              <a:solidFill>
                <a:srgbClr val="24279C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 rot="2700000">
            <a:off x="4620305" y="4884185"/>
            <a:ext cx="45719" cy="45719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1520" y="4963801"/>
            <a:ext cx="791883" cy="1231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현장사무소 개설 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 bwMode="auto">
          <a:xfrm rot="2700000">
            <a:off x="5160170" y="4878630"/>
            <a:ext cx="45719" cy="45719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35095" y="4734146"/>
            <a:ext cx="516167" cy="1231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KOM,DRM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3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44" name="한쪽 모서리가 잘린 사각형 43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초기 공사 투입 계획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준비현황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8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초기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공사 투입 계획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인원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730515" y="1673805"/>
          <a:ext cx="8820980" cy="48605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8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54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7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분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주요 역무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투</a:t>
                      </a:r>
                      <a:r>
                        <a:rPr lang="ko-KR" altLang="en-US" sz="1050" b="0" baseline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입 인력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PLAN</a:t>
                      </a:r>
                    </a:p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(‘18.JAN)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ACTUAL</a:t>
                      </a:r>
                    </a:p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(‘17.NOV)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세부 역무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관리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현장 개설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총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노무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명</a:t>
                      </a:r>
                      <a:endParaRPr lang="ko-KR" altLang="en-US" sz="1050" b="0" kern="1200" dirty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명</a:t>
                      </a:r>
                      <a:endParaRPr lang="ko-KR" altLang="en-US" sz="1050" b="0" kern="1200" dirty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1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초기 인원 동원 및 지원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(VISA/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교통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숙식</a:t>
                      </a:r>
                      <a:r>
                        <a:rPr lang="ko-KR" altLang="en-US" sz="1050" b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등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회계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kern="120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전도금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계좌 개설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초기 </a:t>
                      </a:r>
                      <a:r>
                        <a:rPr lang="ko-KR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업무 추진비 지원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/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자재 통관 업무 지원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공무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설계 도서 승인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착공 인허가</a:t>
                      </a:r>
                    </a:p>
                    <a:p>
                      <a:pPr algn="ctr" latinLnBrk="1"/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하도사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관리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기성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타슈켄트 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사무소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설계 인허가 업체 계약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착공 인허가 준비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초기 시공 도서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SAC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승인 </a:t>
                      </a:r>
                      <a:endParaRPr lang="en-US" altLang="ko-KR" sz="1050" b="0" baseline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현장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對 </a:t>
                      </a: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기술 및 설계사항 협의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현장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Technical issue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관리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 관리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계획대비 인원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장비 동원내역 관리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일일보고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하도기성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관리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초기 공사 수행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87313" indent="-87313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공통가설공사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</a:p>
                    <a:p>
                      <a:pPr marL="87313" indent="-87313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철로이설공사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</a:p>
                    <a:p>
                      <a:pPr marL="87313" indent="-87313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부지정지공사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건축공구장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lvl="0" indent="-85725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가설</a:t>
                      </a:r>
                      <a:r>
                        <a:rPr lang="ko-KR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공사 관리 및 건축 공사 대비</a:t>
                      </a:r>
                      <a:endParaRPr lang="en-US" altLang="ko-KR" sz="1050" b="0" kern="120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85725" lvl="0" indent="-85725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가설 </a:t>
                      </a:r>
                      <a:r>
                        <a:rPr lang="ko-KR" altLang="en-US" sz="1050" b="0" kern="120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하도사</a:t>
                      </a:r>
                      <a:r>
                        <a:rPr lang="ko-KR" altLang="en-US" sz="1050" b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계약 및 상세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계획 검토 후 부임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(’17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12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월 예정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ko-KR" sz="1050" b="0" kern="120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토목공구장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lvl="0" indent="-85725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철로이설 및 부지정지 공사 관리</a:t>
                      </a:r>
                      <a:endParaRPr lang="ko-KR" altLang="ko-KR" sz="1050" b="0" kern="120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BP</a:t>
                      </a:r>
                      <a:r>
                        <a:rPr lang="en-US" altLang="ko-KR" sz="1050" b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등 </a:t>
                      </a:r>
                      <a:r>
                        <a:rPr lang="ko-KR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본 공사용 자재 승인 준비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WMS </a:t>
                      </a:r>
                      <a:r>
                        <a:rPr lang="ko-KR" altLang="ko-KR" sz="1050" b="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서류 준비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측량담당자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lvl="0" indent="-85725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현황측량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현황측량 자료 정리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품질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품질 절차 협의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토건 담당</a:t>
                      </a:r>
                      <a:endParaRPr lang="en-US" altLang="ko-KR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선임 예정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품질관리절차 협의 확정 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당사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절차서 및 품질서류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(ITP, AKT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등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검토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endParaRPr lang="ko-KR" altLang="en-US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하도사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품질관리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교육훈련계획 수립</a:t>
                      </a: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, 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이행관리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안전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HSE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업무 총괄 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대관 및 </a:t>
                      </a:r>
                      <a:r>
                        <a:rPr lang="ko-KR" altLang="en-US" sz="1050" b="0" baseline="0" dirty="0" err="1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발주처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협의</a:t>
                      </a:r>
                      <a:endParaRPr lang="en-US" altLang="ko-KR" sz="1050" b="0" baseline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선임 예정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</a:t>
                      </a:r>
                      <a:r>
                        <a:rPr lang="ko-KR" altLang="en-US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명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-</a:t>
                      </a:r>
                      <a:endParaRPr lang="ko-KR" altLang="en-US" sz="1050" b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PTW(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작업허가서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관리 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 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안전 교육 및 훈련  </a:t>
                      </a:r>
                      <a:endParaRPr lang="en-US" altLang="ko-KR" sz="1050" b="0" baseline="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marL="85725" indent="-85725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유해 위험 기계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기구 관리</a:t>
                      </a:r>
                      <a:r>
                        <a:rPr lang="en-US" altLang="ko-KR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050" b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중장비 관리</a:t>
                      </a:r>
                      <a:endParaRPr lang="ko-KR" altLang="en-US" sz="1050" b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7815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65531" y="1628801"/>
            <a:ext cx="7335815" cy="4500499"/>
            <a:chOff x="722530" y="1628800"/>
            <a:chExt cx="7335815" cy="45004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"/>
            <a:stretch/>
          </p:blipFill>
          <p:spPr bwMode="auto">
            <a:xfrm>
              <a:off x="1017765" y="1628800"/>
              <a:ext cx="7040580" cy="45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 bwMode="auto">
            <a:xfrm>
              <a:off x="722530" y="3474005"/>
              <a:ext cx="2205245" cy="252028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 bwMode="auto">
          <a:xfrm>
            <a:off x="6453446" y="2309104"/>
            <a:ext cx="2424113" cy="2114550"/>
          </a:xfrm>
          <a:custGeom>
            <a:avLst/>
            <a:gdLst>
              <a:gd name="connsiteX0" fmla="*/ 57150 w 2405063"/>
              <a:gd name="connsiteY0" fmla="*/ 1119187 h 2114550"/>
              <a:gd name="connsiteX1" fmla="*/ 109538 w 2405063"/>
              <a:gd name="connsiteY1" fmla="*/ 1119187 h 2114550"/>
              <a:gd name="connsiteX2" fmla="*/ 109538 w 2405063"/>
              <a:gd name="connsiteY2" fmla="*/ 0 h 2114550"/>
              <a:gd name="connsiteX3" fmla="*/ 957263 w 2405063"/>
              <a:gd name="connsiteY3" fmla="*/ 0 h 2114550"/>
              <a:gd name="connsiteX4" fmla="*/ 957263 w 2405063"/>
              <a:gd name="connsiteY4" fmla="*/ 552450 h 2114550"/>
              <a:gd name="connsiteX5" fmla="*/ 2009775 w 2405063"/>
              <a:gd name="connsiteY5" fmla="*/ 552450 h 2114550"/>
              <a:gd name="connsiteX6" fmla="*/ 2009775 w 2405063"/>
              <a:gd name="connsiteY6" fmla="*/ 1109662 h 2114550"/>
              <a:gd name="connsiteX7" fmla="*/ 2257425 w 2405063"/>
              <a:gd name="connsiteY7" fmla="*/ 1357312 h 2114550"/>
              <a:gd name="connsiteX8" fmla="*/ 2257425 w 2405063"/>
              <a:gd name="connsiteY8" fmla="*/ 1485900 h 2114550"/>
              <a:gd name="connsiteX9" fmla="*/ 2405063 w 2405063"/>
              <a:gd name="connsiteY9" fmla="*/ 1524000 h 2114550"/>
              <a:gd name="connsiteX10" fmla="*/ 2405063 w 2405063"/>
              <a:gd name="connsiteY10" fmla="*/ 2066925 h 2114550"/>
              <a:gd name="connsiteX11" fmla="*/ 2309813 w 2405063"/>
              <a:gd name="connsiteY11" fmla="*/ 2066925 h 2114550"/>
              <a:gd name="connsiteX12" fmla="*/ 2262188 w 2405063"/>
              <a:gd name="connsiteY12" fmla="*/ 2114550 h 2114550"/>
              <a:gd name="connsiteX13" fmla="*/ 595313 w 2405063"/>
              <a:gd name="connsiteY13" fmla="*/ 2114550 h 2114550"/>
              <a:gd name="connsiteX14" fmla="*/ 595313 w 2405063"/>
              <a:gd name="connsiteY14" fmla="*/ 1833562 h 2114550"/>
              <a:gd name="connsiteX15" fmla="*/ 0 w 2405063"/>
              <a:gd name="connsiteY15" fmla="*/ 1833562 h 2114550"/>
              <a:gd name="connsiteX16" fmla="*/ 57150 w 2405063"/>
              <a:gd name="connsiteY16" fmla="*/ 1119187 h 2114550"/>
              <a:gd name="connsiteX0" fmla="*/ 0 w 2417763"/>
              <a:gd name="connsiteY0" fmla="*/ 1116012 h 2114550"/>
              <a:gd name="connsiteX1" fmla="*/ 122238 w 2417763"/>
              <a:gd name="connsiteY1" fmla="*/ 1119187 h 2114550"/>
              <a:gd name="connsiteX2" fmla="*/ 122238 w 2417763"/>
              <a:gd name="connsiteY2" fmla="*/ 0 h 2114550"/>
              <a:gd name="connsiteX3" fmla="*/ 969963 w 2417763"/>
              <a:gd name="connsiteY3" fmla="*/ 0 h 2114550"/>
              <a:gd name="connsiteX4" fmla="*/ 969963 w 2417763"/>
              <a:gd name="connsiteY4" fmla="*/ 552450 h 2114550"/>
              <a:gd name="connsiteX5" fmla="*/ 2022475 w 2417763"/>
              <a:gd name="connsiteY5" fmla="*/ 552450 h 2114550"/>
              <a:gd name="connsiteX6" fmla="*/ 2022475 w 2417763"/>
              <a:gd name="connsiteY6" fmla="*/ 1109662 h 2114550"/>
              <a:gd name="connsiteX7" fmla="*/ 2270125 w 2417763"/>
              <a:gd name="connsiteY7" fmla="*/ 1357312 h 2114550"/>
              <a:gd name="connsiteX8" fmla="*/ 2270125 w 2417763"/>
              <a:gd name="connsiteY8" fmla="*/ 1485900 h 2114550"/>
              <a:gd name="connsiteX9" fmla="*/ 2417763 w 2417763"/>
              <a:gd name="connsiteY9" fmla="*/ 1524000 h 2114550"/>
              <a:gd name="connsiteX10" fmla="*/ 2417763 w 2417763"/>
              <a:gd name="connsiteY10" fmla="*/ 2066925 h 2114550"/>
              <a:gd name="connsiteX11" fmla="*/ 2322513 w 2417763"/>
              <a:gd name="connsiteY11" fmla="*/ 2066925 h 2114550"/>
              <a:gd name="connsiteX12" fmla="*/ 2274888 w 2417763"/>
              <a:gd name="connsiteY12" fmla="*/ 2114550 h 2114550"/>
              <a:gd name="connsiteX13" fmla="*/ 608013 w 2417763"/>
              <a:gd name="connsiteY13" fmla="*/ 2114550 h 2114550"/>
              <a:gd name="connsiteX14" fmla="*/ 608013 w 2417763"/>
              <a:gd name="connsiteY14" fmla="*/ 1833562 h 2114550"/>
              <a:gd name="connsiteX15" fmla="*/ 12700 w 2417763"/>
              <a:gd name="connsiteY15" fmla="*/ 1833562 h 2114550"/>
              <a:gd name="connsiteX16" fmla="*/ 0 w 2417763"/>
              <a:gd name="connsiteY16" fmla="*/ 1116012 h 2114550"/>
              <a:gd name="connsiteX0" fmla="*/ 6350 w 2424113"/>
              <a:gd name="connsiteY0" fmla="*/ 1116012 h 2114550"/>
              <a:gd name="connsiteX1" fmla="*/ 128588 w 2424113"/>
              <a:gd name="connsiteY1" fmla="*/ 1119187 h 2114550"/>
              <a:gd name="connsiteX2" fmla="*/ 128588 w 2424113"/>
              <a:gd name="connsiteY2" fmla="*/ 0 h 2114550"/>
              <a:gd name="connsiteX3" fmla="*/ 976313 w 2424113"/>
              <a:gd name="connsiteY3" fmla="*/ 0 h 2114550"/>
              <a:gd name="connsiteX4" fmla="*/ 976313 w 2424113"/>
              <a:gd name="connsiteY4" fmla="*/ 552450 h 2114550"/>
              <a:gd name="connsiteX5" fmla="*/ 2028825 w 2424113"/>
              <a:gd name="connsiteY5" fmla="*/ 552450 h 2114550"/>
              <a:gd name="connsiteX6" fmla="*/ 2028825 w 2424113"/>
              <a:gd name="connsiteY6" fmla="*/ 1109662 h 2114550"/>
              <a:gd name="connsiteX7" fmla="*/ 2276475 w 2424113"/>
              <a:gd name="connsiteY7" fmla="*/ 1357312 h 2114550"/>
              <a:gd name="connsiteX8" fmla="*/ 2276475 w 2424113"/>
              <a:gd name="connsiteY8" fmla="*/ 1485900 h 2114550"/>
              <a:gd name="connsiteX9" fmla="*/ 2424113 w 2424113"/>
              <a:gd name="connsiteY9" fmla="*/ 1524000 h 2114550"/>
              <a:gd name="connsiteX10" fmla="*/ 2424113 w 2424113"/>
              <a:gd name="connsiteY10" fmla="*/ 2066925 h 2114550"/>
              <a:gd name="connsiteX11" fmla="*/ 2328863 w 2424113"/>
              <a:gd name="connsiteY11" fmla="*/ 2066925 h 2114550"/>
              <a:gd name="connsiteX12" fmla="*/ 2281238 w 2424113"/>
              <a:gd name="connsiteY12" fmla="*/ 2114550 h 2114550"/>
              <a:gd name="connsiteX13" fmla="*/ 614363 w 2424113"/>
              <a:gd name="connsiteY13" fmla="*/ 2114550 h 2114550"/>
              <a:gd name="connsiteX14" fmla="*/ 614363 w 2424113"/>
              <a:gd name="connsiteY14" fmla="*/ 1833562 h 2114550"/>
              <a:gd name="connsiteX15" fmla="*/ 0 w 2424113"/>
              <a:gd name="connsiteY15" fmla="*/ 1833562 h 2114550"/>
              <a:gd name="connsiteX16" fmla="*/ 6350 w 2424113"/>
              <a:gd name="connsiteY16" fmla="*/ 1116012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24113" h="2114550">
                <a:moveTo>
                  <a:pt x="6350" y="1116012"/>
                </a:moveTo>
                <a:lnTo>
                  <a:pt x="128588" y="1119187"/>
                </a:lnTo>
                <a:lnTo>
                  <a:pt x="128588" y="0"/>
                </a:lnTo>
                <a:lnTo>
                  <a:pt x="976313" y="0"/>
                </a:lnTo>
                <a:lnTo>
                  <a:pt x="976313" y="552450"/>
                </a:lnTo>
                <a:lnTo>
                  <a:pt x="2028825" y="552450"/>
                </a:lnTo>
                <a:lnTo>
                  <a:pt x="2028825" y="1109662"/>
                </a:lnTo>
                <a:lnTo>
                  <a:pt x="2276475" y="1357312"/>
                </a:lnTo>
                <a:lnTo>
                  <a:pt x="2276475" y="1485900"/>
                </a:lnTo>
                <a:lnTo>
                  <a:pt x="2424113" y="1524000"/>
                </a:lnTo>
                <a:lnTo>
                  <a:pt x="2424113" y="2066925"/>
                </a:lnTo>
                <a:lnTo>
                  <a:pt x="2328863" y="2066925"/>
                </a:lnTo>
                <a:lnTo>
                  <a:pt x="2281238" y="2114550"/>
                </a:lnTo>
                <a:lnTo>
                  <a:pt x="614363" y="2114550"/>
                </a:lnTo>
                <a:lnTo>
                  <a:pt x="614363" y="1833562"/>
                </a:lnTo>
                <a:lnTo>
                  <a:pt x="0" y="1833562"/>
                </a:lnTo>
                <a:cubicBezTo>
                  <a:pt x="2117" y="1594379"/>
                  <a:pt x="4233" y="1355195"/>
                  <a:pt x="6350" y="1116012"/>
                </a:cubicBezTo>
                <a:close/>
              </a:path>
            </a:pathLst>
          </a:custGeom>
          <a:noFill/>
          <a:ln w="31750">
            <a:solidFill>
              <a:srgbClr val="C00000"/>
            </a:solidFill>
            <a:prstDash val="dash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4386520" y="2070980"/>
            <a:ext cx="2057400" cy="1762125"/>
          </a:xfrm>
          <a:custGeom>
            <a:avLst/>
            <a:gdLst>
              <a:gd name="connsiteX0" fmla="*/ 0 w 2057400"/>
              <a:gd name="connsiteY0" fmla="*/ 252412 h 1762125"/>
              <a:gd name="connsiteX1" fmla="*/ 0 w 2057400"/>
              <a:gd name="connsiteY1" fmla="*/ 161925 h 1762125"/>
              <a:gd name="connsiteX2" fmla="*/ 328613 w 2057400"/>
              <a:gd name="connsiteY2" fmla="*/ 161925 h 1762125"/>
              <a:gd name="connsiteX3" fmla="*/ 328613 w 2057400"/>
              <a:gd name="connsiteY3" fmla="*/ 0 h 1762125"/>
              <a:gd name="connsiteX4" fmla="*/ 514350 w 2057400"/>
              <a:gd name="connsiteY4" fmla="*/ 0 h 1762125"/>
              <a:gd name="connsiteX5" fmla="*/ 1833563 w 2057400"/>
              <a:gd name="connsiteY5" fmla="*/ 823912 h 1762125"/>
              <a:gd name="connsiteX6" fmla="*/ 1833563 w 2057400"/>
              <a:gd name="connsiteY6" fmla="*/ 1195387 h 1762125"/>
              <a:gd name="connsiteX7" fmla="*/ 2057400 w 2057400"/>
              <a:gd name="connsiteY7" fmla="*/ 1195387 h 1762125"/>
              <a:gd name="connsiteX8" fmla="*/ 2057400 w 2057400"/>
              <a:gd name="connsiteY8" fmla="*/ 1762125 h 1762125"/>
              <a:gd name="connsiteX9" fmla="*/ 1647825 w 2057400"/>
              <a:gd name="connsiteY9" fmla="*/ 1762125 h 1762125"/>
              <a:gd name="connsiteX10" fmla="*/ 1647825 w 2057400"/>
              <a:gd name="connsiteY10" fmla="*/ 1204912 h 1762125"/>
              <a:gd name="connsiteX11" fmla="*/ 309563 w 2057400"/>
              <a:gd name="connsiteY11" fmla="*/ 1204912 h 1762125"/>
              <a:gd name="connsiteX12" fmla="*/ 0 w 2057400"/>
              <a:gd name="connsiteY12" fmla="*/ 252412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1762125">
                <a:moveTo>
                  <a:pt x="0" y="252412"/>
                </a:moveTo>
                <a:lnTo>
                  <a:pt x="0" y="161925"/>
                </a:lnTo>
                <a:lnTo>
                  <a:pt x="328613" y="161925"/>
                </a:lnTo>
                <a:lnTo>
                  <a:pt x="328613" y="0"/>
                </a:lnTo>
                <a:lnTo>
                  <a:pt x="514350" y="0"/>
                </a:lnTo>
                <a:lnTo>
                  <a:pt x="1833563" y="823912"/>
                </a:lnTo>
                <a:lnTo>
                  <a:pt x="1833563" y="1195387"/>
                </a:lnTo>
                <a:lnTo>
                  <a:pt x="2057400" y="1195387"/>
                </a:lnTo>
                <a:lnTo>
                  <a:pt x="2057400" y="1762125"/>
                </a:lnTo>
                <a:lnTo>
                  <a:pt x="1647825" y="1762125"/>
                </a:lnTo>
                <a:lnTo>
                  <a:pt x="1647825" y="1204912"/>
                </a:lnTo>
                <a:lnTo>
                  <a:pt x="309563" y="1204912"/>
                </a:lnTo>
                <a:lnTo>
                  <a:pt x="0" y="25241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8" name="자유형 27"/>
          <p:cNvSpPr/>
          <p:nvPr/>
        </p:nvSpPr>
        <p:spPr bwMode="auto">
          <a:xfrm>
            <a:off x="5605722" y="4644137"/>
            <a:ext cx="838199" cy="574855"/>
          </a:xfrm>
          <a:custGeom>
            <a:avLst/>
            <a:gdLst>
              <a:gd name="connsiteX0" fmla="*/ 0 w 850900"/>
              <a:gd name="connsiteY0" fmla="*/ 9525 h 571500"/>
              <a:gd name="connsiteX1" fmla="*/ 0 w 850900"/>
              <a:gd name="connsiteY1" fmla="*/ 571500 h 571500"/>
              <a:gd name="connsiteX2" fmla="*/ 850900 w 850900"/>
              <a:gd name="connsiteY2" fmla="*/ 571500 h 571500"/>
              <a:gd name="connsiteX3" fmla="*/ 850900 w 850900"/>
              <a:gd name="connsiteY3" fmla="*/ 0 h 571500"/>
              <a:gd name="connsiteX4" fmla="*/ 0 w 850900"/>
              <a:gd name="connsiteY4" fmla="*/ 9525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900" h="571500">
                <a:moveTo>
                  <a:pt x="0" y="9525"/>
                </a:moveTo>
                <a:lnTo>
                  <a:pt x="0" y="571500"/>
                </a:lnTo>
                <a:lnTo>
                  <a:pt x="850900" y="571500"/>
                </a:lnTo>
                <a:lnTo>
                  <a:pt x="85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9592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-1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 가설 및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Laydown Area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9" name="Picture 2" descr="D:\00 UTCC\13 출장\171015 발주처 KOM,DRM,시공사\현장사진\IMG_06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45" y="4689140"/>
            <a:ext cx="2274124" cy="170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5521" y="5194939"/>
            <a:ext cx="265136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타사업</a:t>
            </a:r>
            <a:r>
              <a: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대비 </a:t>
            </a:r>
            <a:r>
              <a:rPr lang="en-US" altLang="ko-KR" sz="11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LAYDOWN AREA </a:t>
            </a:r>
            <a:r>
              <a:rPr lang="ko-KR" altLang="en-US" sz="11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면적 비교</a:t>
            </a: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6885235" y="4810968"/>
            <a:ext cx="1317647" cy="430887"/>
          </a:xfrm>
          <a:prstGeom prst="wedgeRectCallout">
            <a:avLst>
              <a:gd name="adj1" fmla="val -116068"/>
              <a:gd name="adj2" fmla="val -33780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</a:pPr>
            <a:r>
              <a:rPr lang="en-US" altLang="ko-KR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BATCH PLANT</a:t>
            </a:r>
          </a:p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Min. 120M3/Day</a:t>
            </a:r>
            <a:endParaRPr lang="ko-KR" altLang="en-US" sz="1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35" name="사각형 설명선 34"/>
          <p:cNvSpPr/>
          <p:nvPr/>
        </p:nvSpPr>
        <p:spPr bwMode="auto">
          <a:xfrm>
            <a:off x="2000546" y="3525397"/>
            <a:ext cx="2475275" cy="938719"/>
          </a:xfrm>
          <a:prstGeom prst="wedgeRectCallout">
            <a:avLst>
              <a:gd name="adj1" fmla="val 54931"/>
              <a:gd name="adj2" fmla="val -108540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Ins="72000">
            <a:spAutoFit/>
          </a:bodyPr>
          <a:lstStyle/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ko-KR" altLang="en-US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가설 </a:t>
            </a:r>
            <a:r>
              <a:rPr lang="ko-KR" altLang="en-US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기준 </a:t>
            </a:r>
            <a:r>
              <a:rPr lang="en-US" altLang="ko-KR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</a:t>
            </a:r>
            <a:r>
              <a:rPr lang="ko-KR" altLang="en-US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면적 </a:t>
            </a:r>
            <a:r>
              <a:rPr lang="en-US" altLang="ko-KR" sz="1100" u="sng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: 7.2 ha)</a:t>
            </a:r>
            <a:endParaRPr lang="en-US" altLang="ko-KR" sz="1100" u="sng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① Office : HEC(129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명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), </a:t>
            </a:r>
            <a:r>
              <a:rPr lang="ko-KR" altLang="en-US" sz="1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하도사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(192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명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② Camp : HEC(124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명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), </a:t>
            </a:r>
            <a:r>
              <a:rPr lang="ko-KR" altLang="en-US" sz="1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하도사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(592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명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)</a:t>
            </a:r>
          </a:p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③ 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부대시설 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: Mess Hall, Utility, </a:t>
            </a:r>
          </a:p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Warehouse/Workshop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775266" y="5383671"/>
          <a:ext cx="5364000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분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UTCC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BAPP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OKB IV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BISK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JIJL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IKAL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TVEP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JOB SITE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12.5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1.7</a:t>
                      </a:r>
                      <a:r>
                        <a:rPr lang="en-US" altLang="ko-KR" sz="105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2.9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32.0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22.9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9.2</a:t>
                      </a:r>
                      <a:r>
                        <a:rPr lang="en-US" altLang="ko-KR" sz="105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11.8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LAYDOWN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17.2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1.6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2.9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28.6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16.3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16.0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13.0 ha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RATIO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1.38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0.94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1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0.89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0.71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1.74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 : 1.10</a:t>
                      </a:r>
                      <a:endParaRPr lang="ko-KR" altLang="en-US" sz="105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자유형 1"/>
          <p:cNvSpPr/>
          <p:nvPr/>
        </p:nvSpPr>
        <p:spPr bwMode="auto">
          <a:xfrm>
            <a:off x="4714876" y="3324225"/>
            <a:ext cx="2828925" cy="1900238"/>
          </a:xfrm>
          <a:custGeom>
            <a:avLst/>
            <a:gdLst>
              <a:gd name="connsiteX0" fmla="*/ 857250 w 2828925"/>
              <a:gd name="connsiteY0" fmla="*/ 0 h 1900238"/>
              <a:gd name="connsiteX1" fmla="*/ 0 w 2828925"/>
              <a:gd name="connsiteY1" fmla="*/ 0 h 1900238"/>
              <a:gd name="connsiteX2" fmla="*/ 52388 w 2828925"/>
              <a:gd name="connsiteY2" fmla="*/ 171450 h 1900238"/>
              <a:gd name="connsiteX3" fmla="*/ 266700 w 2828925"/>
              <a:gd name="connsiteY3" fmla="*/ 1633538 h 1900238"/>
              <a:gd name="connsiteX4" fmla="*/ 852488 w 2828925"/>
              <a:gd name="connsiteY4" fmla="*/ 1900238 h 1900238"/>
              <a:gd name="connsiteX5" fmla="*/ 852488 w 2828925"/>
              <a:gd name="connsiteY5" fmla="*/ 1290638 h 1900238"/>
              <a:gd name="connsiteX6" fmla="*/ 1733550 w 2828925"/>
              <a:gd name="connsiteY6" fmla="*/ 1290638 h 1900238"/>
              <a:gd name="connsiteX7" fmla="*/ 1733550 w 2828925"/>
              <a:gd name="connsiteY7" fmla="*/ 1252538 h 1900238"/>
              <a:gd name="connsiteX8" fmla="*/ 2771775 w 2828925"/>
              <a:gd name="connsiteY8" fmla="*/ 1252538 h 1900238"/>
              <a:gd name="connsiteX9" fmla="*/ 2828925 w 2828925"/>
              <a:gd name="connsiteY9" fmla="*/ 1128713 h 1900238"/>
              <a:gd name="connsiteX10" fmla="*/ 2333625 w 2828925"/>
              <a:gd name="connsiteY10" fmla="*/ 1128713 h 1900238"/>
              <a:gd name="connsiteX11" fmla="*/ 2333625 w 2828925"/>
              <a:gd name="connsiteY11" fmla="*/ 842963 h 1900238"/>
              <a:gd name="connsiteX12" fmla="*/ 1714500 w 2828925"/>
              <a:gd name="connsiteY12" fmla="*/ 842963 h 1900238"/>
              <a:gd name="connsiteX13" fmla="*/ 1714500 w 2828925"/>
              <a:gd name="connsiteY13" fmla="*/ 538163 h 1900238"/>
              <a:gd name="connsiteX14" fmla="*/ 1276350 w 2828925"/>
              <a:gd name="connsiteY14" fmla="*/ 538163 h 1900238"/>
              <a:gd name="connsiteX15" fmla="*/ 1276350 w 2828925"/>
              <a:gd name="connsiteY15" fmla="*/ 4763 h 1900238"/>
              <a:gd name="connsiteX16" fmla="*/ 857250 w 2828925"/>
              <a:gd name="connsiteY16" fmla="*/ 0 h 190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28925" h="1900238">
                <a:moveTo>
                  <a:pt x="857250" y="0"/>
                </a:moveTo>
                <a:lnTo>
                  <a:pt x="0" y="0"/>
                </a:lnTo>
                <a:lnTo>
                  <a:pt x="52388" y="171450"/>
                </a:lnTo>
                <a:lnTo>
                  <a:pt x="266700" y="1633538"/>
                </a:lnTo>
                <a:lnTo>
                  <a:pt x="852488" y="1900238"/>
                </a:lnTo>
                <a:lnTo>
                  <a:pt x="852488" y="1290638"/>
                </a:lnTo>
                <a:lnTo>
                  <a:pt x="1733550" y="1290638"/>
                </a:lnTo>
                <a:lnTo>
                  <a:pt x="1733550" y="1252538"/>
                </a:lnTo>
                <a:lnTo>
                  <a:pt x="2771775" y="1252538"/>
                </a:lnTo>
                <a:lnTo>
                  <a:pt x="2828925" y="1128713"/>
                </a:lnTo>
                <a:lnTo>
                  <a:pt x="2333625" y="1128713"/>
                </a:lnTo>
                <a:lnTo>
                  <a:pt x="2333625" y="842963"/>
                </a:lnTo>
                <a:lnTo>
                  <a:pt x="1714500" y="842963"/>
                </a:lnTo>
                <a:lnTo>
                  <a:pt x="1714500" y="538163"/>
                </a:lnTo>
                <a:lnTo>
                  <a:pt x="1276350" y="538163"/>
                </a:lnTo>
                <a:lnTo>
                  <a:pt x="1276350" y="4763"/>
                </a:lnTo>
                <a:lnTo>
                  <a:pt x="85725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 bwMode="auto">
          <a:xfrm>
            <a:off x="5395914" y="2038350"/>
            <a:ext cx="2871787" cy="795338"/>
          </a:xfrm>
          <a:custGeom>
            <a:avLst/>
            <a:gdLst>
              <a:gd name="connsiteX0" fmla="*/ 0 w 2871787"/>
              <a:gd name="connsiteY0" fmla="*/ 0 h 795338"/>
              <a:gd name="connsiteX1" fmla="*/ 2871787 w 2871787"/>
              <a:gd name="connsiteY1" fmla="*/ 0 h 795338"/>
              <a:gd name="connsiteX2" fmla="*/ 2871787 w 2871787"/>
              <a:gd name="connsiteY2" fmla="*/ 795338 h 795338"/>
              <a:gd name="connsiteX3" fmla="*/ 2057400 w 2871787"/>
              <a:gd name="connsiteY3" fmla="*/ 795338 h 795338"/>
              <a:gd name="connsiteX4" fmla="*/ 2057400 w 2871787"/>
              <a:gd name="connsiteY4" fmla="*/ 238125 h 795338"/>
              <a:gd name="connsiteX5" fmla="*/ 1171575 w 2871787"/>
              <a:gd name="connsiteY5" fmla="*/ 238125 h 795338"/>
              <a:gd name="connsiteX6" fmla="*/ 1171575 w 2871787"/>
              <a:gd name="connsiteY6" fmla="*/ 738188 h 795338"/>
              <a:gd name="connsiteX7" fmla="*/ 0 w 2871787"/>
              <a:gd name="connsiteY7" fmla="*/ 0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787" h="795338">
                <a:moveTo>
                  <a:pt x="0" y="0"/>
                </a:moveTo>
                <a:lnTo>
                  <a:pt x="2871787" y="0"/>
                </a:lnTo>
                <a:lnTo>
                  <a:pt x="2871787" y="795338"/>
                </a:lnTo>
                <a:lnTo>
                  <a:pt x="2057400" y="795338"/>
                </a:lnTo>
                <a:lnTo>
                  <a:pt x="2057400" y="238125"/>
                </a:lnTo>
                <a:lnTo>
                  <a:pt x="1171575" y="238125"/>
                </a:lnTo>
                <a:lnTo>
                  <a:pt x="1171575" y="7381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 bwMode="auto">
          <a:xfrm>
            <a:off x="3305690" y="4764800"/>
            <a:ext cx="1428514" cy="261610"/>
          </a:xfrm>
          <a:prstGeom prst="wedgeRectCallout">
            <a:avLst>
              <a:gd name="adj1" fmla="val 60685"/>
              <a:gd name="adj2" fmla="val -183158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Laydown Area</a:t>
            </a:r>
            <a:endParaRPr lang="en-US" altLang="ko-KR" sz="1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705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7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3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5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상세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2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3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1" y="1635706"/>
          <a:ext cx="8441880" cy="4661187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1187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현장 여건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연평균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강우량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110.6mm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로 우기 우려 낮음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상부 지반은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Silt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Clay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가 혼재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기존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발전소 인접으로 기존 도로망 양호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공사용 도로 계획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기존 도로에서 공사 부지 및 가설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지역 도로 연결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초기 굴착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치환 공사 시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Dump Truck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다수 통행 예상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차량 진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출입으로 인한 혼잡 최소화를 위해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034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공사용 도로 입구와 출구를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분리 운영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또한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가설 및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Laydown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용 접근 도로 별도 운영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034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(Road Bed Compaction + 200mm </a:t>
                      </a:r>
                      <a:r>
                        <a:rPr kumimoji="0" lang="en-US" altLang="ko-KR" sz="10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Thk</a:t>
                      </a:r>
                      <a:r>
                        <a:rPr kumimoji="0" lang="en-US" altLang="ko-KR" sz="10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. Gravel Paving)</a:t>
                      </a:r>
                      <a:endParaRPr kumimoji="0" lang="en-US" altLang="ko-KR" sz="10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1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공사용 </a:t>
                      </a:r>
                      <a:r>
                        <a:rPr kumimoji="0" lang="ko-KR" altLang="en-US" sz="14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우배수</a:t>
                      </a:r>
                      <a:r>
                        <a:rPr kumimoji="0" lang="ko-KR" altLang="en-US" sz="14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계획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초기 굴착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치환 공사 시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Main Building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주변에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034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영구 배수 시설 설치</a:t>
                      </a:r>
                      <a:r>
                        <a:rPr kumimoji="0" lang="ko-KR" altLang="en-US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(HDPE </a:t>
                      </a:r>
                      <a:r>
                        <a:rPr kumimoji="0" lang="ko-KR" altLang="en-US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유공관</a:t>
                      </a:r>
                      <a:r>
                        <a:rPr kumimoji="0" lang="en-US" altLang="ko-KR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Pump Pit, Storm Basin)</a:t>
                      </a:r>
                    </a:p>
                    <a:p>
                      <a:pPr marL="432000" marR="0" lvl="0" indent="-2286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ü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공사 중 우수는 부지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표면 경사 및 임시 배수로를 통해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034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Storm Basin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으로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집수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시켜 배수</a:t>
                      </a:r>
                      <a:endParaRPr kumimoji="0" lang="ko-KR" altLang="en-US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-2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 공사용 도로 및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우배수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 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5" name="왼쪽 화살표 4"/>
          <p:cNvSpPr/>
          <p:nvPr/>
        </p:nvSpPr>
        <p:spPr bwMode="auto">
          <a:xfrm>
            <a:off x="6075528" y="4619602"/>
            <a:ext cx="288000" cy="288000"/>
          </a:xfrm>
          <a:prstGeom prst="leftArrow">
            <a:avLst/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cxnSp>
        <p:nvCxnSpPr>
          <p:cNvPr id="73791" name="직선 화살표 연결선 73790"/>
          <p:cNvCxnSpPr/>
          <p:nvPr/>
        </p:nvCxnSpPr>
        <p:spPr bwMode="auto">
          <a:xfrm flipV="1">
            <a:off x="7199200" y="5432087"/>
            <a:ext cx="0" cy="1728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/>
            <a:tailEnd type="stealth"/>
          </a:ln>
          <a:effectLst/>
        </p:spPr>
      </p:cxnSp>
      <p:grpSp>
        <p:nvGrpSpPr>
          <p:cNvPr id="73808" name="그룹 73807"/>
          <p:cNvGrpSpPr/>
          <p:nvPr/>
        </p:nvGrpSpPr>
        <p:grpSpPr>
          <a:xfrm>
            <a:off x="5912494" y="2348880"/>
            <a:ext cx="4388957" cy="3544038"/>
            <a:chOff x="4769491" y="2348880"/>
            <a:chExt cx="4388957" cy="3544038"/>
          </a:xfrm>
        </p:grpSpPr>
        <p:grpSp>
          <p:nvGrpSpPr>
            <p:cNvPr id="73789" name="그룹 73788"/>
            <p:cNvGrpSpPr/>
            <p:nvPr/>
          </p:nvGrpSpPr>
          <p:grpSpPr>
            <a:xfrm>
              <a:off x="4769491" y="2348880"/>
              <a:ext cx="4388957" cy="3420380"/>
              <a:chOff x="4769491" y="2348880"/>
              <a:chExt cx="4388957" cy="342038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4769491" y="2348880"/>
                <a:ext cx="4388957" cy="3420380"/>
                <a:chOff x="4769491" y="2348880"/>
                <a:chExt cx="4388957" cy="3420380"/>
              </a:xfrm>
            </p:grpSpPr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82" r="6178"/>
                <a:stretch/>
              </p:blipFill>
              <p:spPr bwMode="auto">
                <a:xfrm>
                  <a:off x="4769491" y="2348880"/>
                  <a:ext cx="4388957" cy="3420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0" name="자유형 29"/>
                <p:cNvSpPr/>
                <p:nvPr/>
              </p:nvSpPr>
              <p:spPr bwMode="auto">
                <a:xfrm>
                  <a:off x="6006449" y="5364215"/>
                  <a:ext cx="111918" cy="208834"/>
                </a:xfrm>
                <a:custGeom>
                  <a:avLst/>
                  <a:gdLst>
                    <a:gd name="connsiteX0" fmla="*/ 0 w 111918"/>
                    <a:gd name="connsiteY0" fmla="*/ 0 h 190500"/>
                    <a:gd name="connsiteX1" fmla="*/ 0 w 111918"/>
                    <a:gd name="connsiteY1" fmla="*/ 169069 h 190500"/>
                    <a:gd name="connsiteX2" fmla="*/ 69056 w 111918"/>
                    <a:gd name="connsiteY2" fmla="*/ 188119 h 190500"/>
                    <a:gd name="connsiteX3" fmla="*/ 111918 w 111918"/>
                    <a:gd name="connsiteY3" fmla="*/ 190500 h 190500"/>
                    <a:gd name="connsiteX4" fmla="*/ 111918 w 111918"/>
                    <a:gd name="connsiteY4" fmla="*/ 66675 h 190500"/>
                    <a:gd name="connsiteX5" fmla="*/ 64293 w 111918"/>
                    <a:gd name="connsiteY5" fmla="*/ 61913 h 190500"/>
                    <a:gd name="connsiteX6" fmla="*/ 0 w 111918"/>
                    <a:gd name="connsiteY6" fmla="*/ 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918" h="190500">
                      <a:moveTo>
                        <a:pt x="0" y="0"/>
                      </a:moveTo>
                      <a:lnTo>
                        <a:pt x="0" y="169069"/>
                      </a:lnTo>
                      <a:lnTo>
                        <a:pt x="69056" y="188119"/>
                      </a:lnTo>
                      <a:lnTo>
                        <a:pt x="111918" y="190500"/>
                      </a:lnTo>
                      <a:lnTo>
                        <a:pt x="111918" y="66675"/>
                      </a:lnTo>
                      <a:lnTo>
                        <a:pt x="64293" y="619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2700">
                  <a:solidFill>
                    <a:srgbClr val="FFFF00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 eaLnBrk="0" latinLnBrk="0" hangingPunct="0">
                    <a:buClr>
                      <a:schemeClr val="tx1"/>
                    </a:buClr>
                  </a:pPr>
                  <a:endParaRPr lang="ko-KR" altLang="en-US" sz="9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Arial Narrow" pitchFamily="34" charset="0"/>
                    <a:ea typeface="현대하모니 L" pitchFamily="18" charset="-127"/>
                  </a:endParaRPr>
                </a:p>
              </p:txBody>
            </p:sp>
          </p:grpSp>
          <p:sp>
            <p:nvSpPr>
              <p:cNvPr id="73787" name="자유형 73786"/>
              <p:cNvSpPr/>
              <p:nvPr/>
            </p:nvSpPr>
            <p:spPr bwMode="auto">
              <a:xfrm>
                <a:off x="5095875" y="3699030"/>
                <a:ext cx="1850231" cy="110009"/>
              </a:xfrm>
              <a:custGeom>
                <a:avLst/>
                <a:gdLst>
                  <a:gd name="connsiteX0" fmla="*/ 954881 w 1847850"/>
                  <a:gd name="connsiteY0" fmla="*/ 102394 h 133350"/>
                  <a:gd name="connsiteX1" fmla="*/ 904875 w 1847850"/>
                  <a:gd name="connsiteY1" fmla="*/ 100013 h 133350"/>
                  <a:gd name="connsiteX2" fmla="*/ 892969 w 1847850"/>
                  <a:gd name="connsiteY2" fmla="*/ 90488 h 133350"/>
                  <a:gd name="connsiteX3" fmla="*/ 16669 w 1847850"/>
                  <a:gd name="connsiteY3" fmla="*/ 90488 h 133350"/>
                  <a:gd name="connsiteX4" fmla="*/ 0 w 1847850"/>
                  <a:gd name="connsiteY4" fmla="*/ 42863 h 133350"/>
                  <a:gd name="connsiteX5" fmla="*/ 1814513 w 1847850"/>
                  <a:gd name="connsiteY5" fmla="*/ 42863 h 133350"/>
                  <a:gd name="connsiteX6" fmla="*/ 1845469 w 1847850"/>
                  <a:gd name="connsiteY6" fmla="*/ 0 h 133350"/>
                  <a:gd name="connsiteX7" fmla="*/ 1847850 w 1847850"/>
                  <a:gd name="connsiteY7" fmla="*/ 133350 h 133350"/>
                  <a:gd name="connsiteX8" fmla="*/ 1814513 w 1847850"/>
                  <a:gd name="connsiteY8" fmla="*/ 92869 h 133350"/>
                  <a:gd name="connsiteX9" fmla="*/ 954881 w 1847850"/>
                  <a:gd name="connsiteY9" fmla="*/ 102394 h 133350"/>
                  <a:gd name="connsiteX0" fmla="*/ 971550 w 1847850"/>
                  <a:gd name="connsiteY0" fmla="*/ 85725 h 133350"/>
                  <a:gd name="connsiteX1" fmla="*/ 904875 w 1847850"/>
                  <a:gd name="connsiteY1" fmla="*/ 100013 h 133350"/>
                  <a:gd name="connsiteX2" fmla="*/ 892969 w 1847850"/>
                  <a:gd name="connsiteY2" fmla="*/ 90488 h 133350"/>
                  <a:gd name="connsiteX3" fmla="*/ 16669 w 1847850"/>
                  <a:gd name="connsiteY3" fmla="*/ 90488 h 133350"/>
                  <a:gd name="connsiteX4" fmla="*/ 0 w 1847850"/>
                  <a:gd name="connsiteY4" fmla="*/ 42863 h 133350"/>
                  <a:gd name="connsiteX5" fmla="*/ 1814513 w 1847850"/>
                  <a:gd name="connsiteY5" fmla="*/ 42863 h 133350"/>
                  <a:gd name="connsiteX6" fmla="*/ 1845469 w 1847850"/>
                  <a:gd name="connsiteY6" fmla="*/ 0 h 133350"/>
                  <a:gd name="connsiteX7" fmla="*/ 1847850 w 1847850"/>
                  <a:gd name="connsiteY7" fmla="*/ 133350 h 133350"/>
                  <a:gd name="connsiteX8" fmla="*/ 1814513 w 1847850"/>
                  <a:gd name="connsiteY8" fmla="*/ 92869 h 133350"/>
                  <a:gd name="connsiteX9" fmla="*/ 971550 w 1847850"/>
                  <a:gd name="connsiteY9" fmla="*/ 85725 h 133350"/>
                  <a:gd name="connsiteX0" fmla="*/ 971550 w 1847850"/>
                  <a:gd name="connsiteY0" fmla="*/ 85725 h 133350"/>
                  <a:gd name="connsiteX1" fmla="*/ 931068 w 1847850"/>
                  <a:gd name="connsiteY1" fmla="*/ 121444 h 133350"/>
                  <a:gd name="connsiteX2" fmla="*/ 892969 w 1847850"/>
                  <a:gd name="connsiteY2" fmla="*/ 90488 h 133350"/>
                  <a:gd name="connsiteX3" fmla="*/ 16669 w 1847850"/>
                  <a:gd name="connsiteY3" fmla="*/ 90488 h 133350"/>
                  <a:gd name="connsiteX4" fmla="*/ 0 w 1847850"/>
                  <a:gd name="connsiteY4" fmla="*/ 42863 h 133350"/>
                  <a:gd name="connsiteX5" fmla="*/ 1814513 w 1847850"/>
                  <a:gd name="connsiteY5" fmla="*/ 42863 h 133350"/>
                  <a:gd name="connsiteX6" fmla="*/ 1845469 w 1847850"/>
                  <a:gd name="connsiteY6" fmla="*/ 0 h 133350"/>
                  <a:gd name="connsiteX7" fmla="*/ 1847850 w 1847850"/>
                  <a:gd name="connsiteY7" fmla="*/ 133350 h 133350"/>
                  <a:gd name="connsiteX8" fmla="*/ 1814513 w 1847850"/>
                  <a:gd name="connsiteY8" fmla="*/ 92869 h 133350"/>
                  <a:gd name="connsiteX9" fmla="*/ 971550 w 1847850"/>
                  <a:gd name="connsiteY9" fmla="*/ 8572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47850" h="133350">
                    <a:moveTo>
                      <a:pt x="971550" y="85725"/>
                    </a:moveTo>
                    <a:lnTo>
                      <a:pt x="931068" y="121444"/>
                    </a:lnTo>
                    <a:lnTo>
                      <a:pt x="892969" y="90488"/>
                    </a:lnTo>
                    <a:lnTo>
                      <a:pt x="16669" y="90488"/>
                    </a:lnTo>
                    <a:lnTo>
                      <a:pt x="0" y="42863"/>
                    </a:lnTo>
                    <a:lnTo>
                      <a:pt x="1814513" y="42863"/>
                    </a:lnTo>
                    <a:lnTo>
                      <a:pt x="1845469" y="0"/>
                    </a:lnTo>
                    <a:cubicBezTo>
                      <a:pt x="1846263" y="44450"/>
                      <a:pt x="1847056" y="88900"/>
                      <a:pt x="1847850" y="133350"/>
                    </a:cubicBezTo>
                    <a:lnTo>
                      <a:pt x="1814513" y="92869"/>
                    </a:lnTo>
                    <a:lnTo>
                      <a:pt x="971550" y="85725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eaLnBrk="0" latinLnBrk="0" hangingPunct="0">
                  <a:buClr>
                    <a:schemeClr val="tx1"/>
                  </a:buClr>
                </a:pP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endParaRPr>
              </a:p>
            </p:txBody>
          </p:sp>
          <p:sp>
            <p:nvSpPr>
              <p:cNvPr id="73788" name="자유형 73787"/>
              <p:cNvSpPr/>
              <p:nvPr/>
            </p:nvSpPr>
            <p:spPr bwMode="auto">
              <a:xfrm>
                <a:off x="4806950" y="2365375"/>
                <a:ext cx="1343025" cy="1384300"/>
              </a:xfrm>
              <a:custGeom>
                <a:avLst/>
                <a:gdLst>
                  <a:gd name="connsiteX0" fmla="*/ 1308100 w 1368425"/>
                  <a:gd name="connsiteY0" fmla="*/ 1384300 h 1384300"/>
                  <a:gd name="connsiteX1" fmla="*/ 1308100 w 1368425"/>
                  <a:gd name="connsiteY1" fmla="*/ 577850 h 1384300"/>
                  <a:gd name="connsiteX2" fmla="*/ 1304925 w 1368425"/>
                  <a:gd name="connsiteY2" fmla="*/ 546100 h 1384300"/>
                  <a:gd name="connsiteX3" fmla="*/ 1200150 w 1368425"/>
                  <a:gd name="connsiteY3" fmla="*/ 482600 h 1384300"/>
                  <a:gd name="connsiteX4" fmla="*/ 22225 w 1368425"/>
                  <a:gd name="connsiteY4" fmla="*/ 482600 h 1384300"/>
                  <a:gd name="connsiteX5" fmla="*/ 0 w 1368425"/>
                  <a:gd name="connsiteY5" fmla="*/ 441325 h 1384300"/>
                  <a:gd name="connsiteX6" fmla="*/ 1171575 w 1368425"/>
                  <a:gd name="connsiteY6" fmla="*/ 441325 h 1384300"/>
                  <a:gd name="connsiteX7" fmla="*/ 1171575 w 1368425"/>
                  <a:gd name="connsiteY7" fmla="*/ 390525 h 1384300"/>
                  <a:gd name="connsiteX8" fmla="*/ 555625 w 1368425"/>
                  <a:gd name="connsiteY8" fmla="*/ 0 h 1384300"/>
                  <a:gd name="connsiteX9" fmla="*/ 622300 w 1368425"/>
                  <a:gd name="connsiteY9" fmla="*/ 3175 h 1384300"/>
                  <a:gd name="connsiteX10" fmla="*/ 1368425 w 1368425"/>
                  <a:gd name="connsiteY10" fmla="*/ 469900 h 1384300"/>
                  <a:gd name="connsiteX11" fmla="*/ 1368425 w 1368425"/>
                  <a:gd name="connsiteY11" fmla="*/ 1381125 h 1384300"/>
                  <a:gd name="connsiteX12" fmla="*/ 1308100 w 1368425"/>
                  <a:gd name="connsiteY12" fmla="*/ 1384300 h 1384300"/>
                  <a:gd name="connsiteX0" fmla="*/ 1308100 w 1368425"/>
                  <a:gd name="connsiteY0" fmla="*/ 1384300 h 1384300"/>
                  <a:gd name="connsiteX1" fmla="*/ 1308100 w 1368425"/>
                  <a:gd name="connsiteY1" fmla="*/ 577850 h 1384300"/>
                  <a:gd name="connsiteX2" fmla="*/ 1304925 w 1368425"/>
                  <a:gd name="connsiteY2" fmla="*/ 546100 h 1384300"/>
                  <a:gd name="connsiteX3" fmla="*/ 1200150 w 1368425"/>
                  <a:gd name="connsiteY3" fmla="*/ 482600 h 1384300"/>
                  <a:gd name="connsiteX4" fmla="*/ 22225 w 1368425"/>
                  <a:gd name="connsiteY4" fmla="*/ 482600 h 1384300"/>
                  <a:gd name="connsiteX5" fmla="*/ 0 w 1368425"/>
                  <a:gd name="connsiteY5" fmla="*/ 441325 h 1384300"/>
                  <a:gd name="connsiteX6" fmla="*/ 1171575 w 1368425"/>
                  <a:gd name="connsiteY6" fmla="*/ 441325 h 1384300"/>
                  <a:gd name="connsiteX7" fmla="*/ 1171575 w 1368425"/>
                  <a:gd name="connsiteY7" fmla="*/ 390525 h 1384300"/>
                  <a:gd name="connsiteX8" fmla="*/ 555625 w 1368425"/>
                  <a:gd name="connsiteY8" fmla="*/ 0 h 1384300"/>
                  <a:gd name="connsiteX9" fmla="*/ 622300 w 1368425"/>
                  <a:gd name="connsiteY9" fmla="*/ 3175 h 1384300"/>
                  <a:gd name="connsiteX10" fmla="*/ 1343025 w 1368425"/>
                  <a:gd name="connsiteY10" fmla="*/ 463550 h 1384300"/>
                  <a:gd name="connsiteX11" fmla="*/ 1368425 w 1368425"/>
                  <a:gd name="connsiteY11" fmla="*/ 1381125 h 1384300"/>
                  <a:gd name="connsiteX12" fmla="*/ 1308100 w 1368425"/>
                  <a:gd name="connsiteY12" fmla="*/ 1384300 h 1384300"/>
                  <a:gd name="connsiteX0" fmla="*/ 1308100 w 1343025"/>
                  <a:gd name="connsiteY0" fmla="*/ 1384300 h 1384300"/>
                  <a:gd name="connsiteX1" fmla="*/ 1308100 w 1343025"/>
                  <a:gd name="connsiteY1" fmla="*/ 577850 h 1384300"/>
                  <a:gd name="connsiteX2" fmla="*/ 1304925 w 1343025"/>
                  <a:gd name="connsiteY2" fmla="*/ 546100 h 1384300"/>
                  <a:gd name="connsiteX3" fmla="*/ 1200150 w 1343025"/>
                  <a:gd name="connsiteY3" fmla="*/ 482600 h 1384300"/>
                  <a:gd name="connsiteX4" fmla="*/ 22225 w 1343025"/>
                  <a:gd name="connsiteY4" fmla="*/ 482600 h 1384300"/>
                  <a:gd name="connsiteX5" fmla="*/ 0 w 1343025"/>
                  <a:gd name="connsiteY5" fmla="*/ 441325 h 1384300"/>
                  <a:gd name="connsiteX6" fmla="*/ 1171575 w 1343025"/>
                  <a:gd name="connsiteY6" fmla="*/ 441325 h 1384300"/>
                  <a:gd name="connsiteX7" fmla="*/ 1171575 w 1343025"/>
                  <a:gd name="connsiteY7" fmla="*/ 390525 h 1384300"/>
                  <a:gd name="connsiteX8" fmla="*/ 555625 w 1343025"/>
                  <a:gd name="connsiteY8" fmla="*/ 0 h 1384300"/>
                  <a:gd name="connsiteX9" fmla="*/ 622300 w 1343025"/>
                  <a:gd name="connsiteY9" fmla="*/ 3175 h 1384300"/>
                  <a:gd name="connsiteX10" fmla="*/ 1343025 w 1343025"/>
                  <a:gd name="connsiteY10" fmla="*/ 463550 h 1384300"/>
                  <a:gd name="connsiteX11" fmla="*/ 1339850 w 1343025"/>
                  <a:gd name="connsiteY11" fmla="*/ 1384300 h 1384300"/>
                  <a:gd name="connsiteX12" fmla="*/ 1308100 w 1343025"/>
                  <a:gd name="connsiteY12" fmla="*/ 1384300 h 138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3025" h="1384300">
                    <a:moveTo>
                      <a:pt x="1308100" y="1384300"/>
                    </a:moveTo>
                    <a:lnTo>
                      <a:pt x="1308100" y="577850"/>
                    </a:lnTo>
                    <a:lnTo>
                      <a:pt x="1304925" y="546100"/>
                    </a:lnTo>
                    <a:lnTo>
                      <a:pt x="1200150" y="482600"/>
                    </a:lnTo>
                    <a:lnTo>
                      <a:pt x="22225" y="482600"/>
                    </a:lnTo>
                    <a:lnTo>
                      <a:pt x="0" y="441325"/>
                    </a:lnTo>
                    <a:lnTo>
                      <a:pt x="1171575" y="441325"/>
                    </a:lnTo>
                    <a:lnTo>
                      <a:pt x="1171575" y="390525"/>
                    </a:lnTo>
                    <a:lnTo>
                      <a:pt x="555625" y="0"/>
                    </a:lnTo>
                    <a:lnTo>
                      <a:pt x="622300" y="3175"/>
                    </a:lnTo>
                    <a:lnTo>
                      <a:pt x="1343025" y="463550"/>
                    </a:lnTo>
                    <a:cubicBezTo>
                      <a:pt x="1341967" y="770467"/>
                      <a:pt x="1340908" y="1077383"/>
                      <a:pt x="1339850" y="1384300"/>
                    </a:cubicBezTo>
                    <a:lnTo>
                      <a:pt x="1308100" y="1384300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eaLnBrk="0" latinLnBrk="0" hangingPunct="0">
                  <a:buClr>
                    <a:schemeClr val="tx1"/>
                  </a:buClr>
                </a:pP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endParaRPr>
              </a:p>
            </p:txBody>
          </p:sp>
        </p:grpSp>
        <p:sp>
          <p:nvSpPr>
            <p:cNvPr id="19" name="위쪽 화살표 18"/>
            <p:cNvSpPr/>
            <p:nvPr/>
          </p:nvSpPr>
          <p:spPr bwMode="auto">
            <a:xfrm>
              <a:off x="5918408" y="5587916"/>
              <a:ext cx="288000" cy="288000"/>
            </a:xfrm>
            <a:prstGeom prst="upArrow">
              <a:avLst/>
            </a:prstGeom>
            <a:solidFill>
              <a:srgbClr val="FFC000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cxnSp>
          <p:nvCxnSpPr>
            <p:cNvPr id="73798" name="직선 화살표 연결선 73797"/>
            <p:cNvCxnSpPr/>
            <p:nvPr/>
          </p:nvCxnSpPr>
          <p:spPr bwMode="auto">
            <a:xfrm>
              <a:off x="6130725" y="3158970"/>
              <a:ext cx="0" cy="4050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stealth"/>
              <a:tailEnd type="stealth"/>
            </a:ln>
            <a:effectLst/>
          </p:spPr>
        </p:cxnSp>
        <p:cxnSp>
          <p:nvCxnSpPr>
            <p:cNvPr id="72" name="직선 화살표 연결선 71"/>
            <p:cNvCxnSpPr/>
            <p:nvPr/>
          </p:nvCxnSpPr>
          <p:spPr bwMode="auto">
            <a:xfrm>
              <a:off x="5134569" y="2829647"/>
              <a:ext cx="4250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stealth"/>
              <a:tailEnd type="stealth"/>
            </a:ln>
            <a:effectLst/>
          </p:spPr>
        </p:cxnSp>
        <p:cxnSp>
          <p:nvCxnSpPr>
            <p:cNvPr id="76" name="직선 화살표 연결선 75"/>
            <p:cNvCxnSpPr/>
            <p:nvPr/>
          </p:nvCxnSpPr>
          <p:spPr bwMode="auto">
            <a:xfrm>
              <a:off x="5286969" y="3754034"/>
              <a:ext cx="42507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stealth"/>
              <a:tailEnd type="stealth"/>
            </a:ln>
            <a:effectLst/>
          </p:spPr>
        </p:cxnSp>
        <p:cxnSp>
          <p:nvCxnSpPr>
            <p:cNvPr id="73804" name="직선 화살표 연결선 73803"/>
            <p:cNvCxnSpPr/>
            <p:nvPr/>
          </p:nvCxnSpPr>
          <p:spPr bwMode="auto">
            <a:xfrm flipV="1">
              <a:off x="6062408" y="5454225"/>
              <a:ext cx="0" cy="1311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/>
              <a:tailEnd type="stealth"/>
            </a:ln>
            <a:effectLst/>
          </p:spPr>
        </p:cxnSp>
        <p:sp>
          <p:nvSpPr>
            <p:cNvPr id="3" name="위쪽 화살표 2"/>
            <p:cNvSpPr/>
            <p:nvPr/>
          </p:nvSpPr>
          <p:spPr bwMode="auto">
            <a:xfrm>
              <a:off x="7757031" y="5604918"/>
              <a:ext cx="288000" cy="288000"/>
            </a:xfrm>
            <a:prstGeom prst="upArrow">
              <a:avLst/>
            </a:prstGeom>
            <a:solidFill>
              <a:srgbClr val="C00000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4" name="아래쪽 화살표 3"/>
            <p:cNvSpPr/>
            <p:nvPr/>
          </p:nvSpPr>
          <p:spPr bwMode="auto">
            <a:xfrm>
              <a:off x="6820099" y="5604917"/>
              <a:ext cx="288000" cy="288000"/>
            </a:xfrm>
            <a:prstGeom prst="downArrow">
              <a:avLst/>
            </a:prstGeom>
            <a:solidFill>
              <a:srgbClr val="C00000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005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상세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974600" y="1635705"/>
          <a:ext cx="8441880" cy="4629600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9600">
                <a:tc>
                  <a:txBody>
                    <a:bodyPr/>
                    <a:lstStyle/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지반 조건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상부 약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6m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심도까지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치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10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미만의 연약한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Loam Soil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층이 존재하여 주요 구조물 기초에 대한 보강 필요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보강 방안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치환 공법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파일은 장비 동원 문제로 적용 어려움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따라서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기초 하부 연약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지반층의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소요 개량 심도까지 치환 적용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도로 공사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: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도로 계획선과 치환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법면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간섭으로  주기기 기초공사 완료 후 시공 예정 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-3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Soil Improvement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itchFamily="18" charset="-127"/>
                  <a:ea typeface="현대하모니 L" pitchFamily="18" charset="-127"/>
                  <a:cs typeface="Arial" panose="020B0604020202020204" pitchFamily="34" charset="0"/>
                </a:rPr>
                <a:t>공사 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95825" y="2448472"/>
            <a:ext cx="6655471" cy="3477357"/>
            <a:chOff x="985655" y="1853824"/>
            <a:chExt cx="8183025" cy="42754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8" t="25059" r="10506" b="2250"/>
            <a:stretch/>
          </p:blipFill>
          <p:spPr bwMode="auto">
            <a:xfrm>
              <a:off x="985655" y="1853824"/>
              <a:ext cx="8183025" cy="427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자유형 1"/>
            <p:cNvSpPr/>
            <p:nvPr/>
          </p:nvSpPr>
          <p:spPr bwMode="auto">
            <a:xfrm>
              <a:off x="4178300" y="2787650"/>
              <a:ext cx="3403600" cy="1981200"/>
            </a:xfrm>
            <a:custGeom>
              <a:avLst/>
              <a:gdLst>
                <a:gd name="connsiteX0" fmla="*/ 0 w 3403600"/>
                <a:gd name="connsiteY0" fmla="*/ 0 h 1981200"/>
                <a:gd name="connsiteX1" fmla="*/ 3403600 w 3403600"/>
                <a:gd name="connsiteY1" fmla="*/ 0 h 1981200"/>
                <a:gd name="connsiteX2" fmla="*/ 3403600 w 3403600"/>
                <a:gd name="connsiteY2" fmla="*/ 1517650 h 1981200"/>
                <a:gd name="connsiteX3" fmla="*/ 3181350 w 3403600"/>
                <a:gd name="connsiteY3" fmla="*/ 1517650 h 1981200"/>
                <a:gd name="connsiteX4" fmla="*/ 3181350 w 3403600"/>
                <a:gd name="connsiteY4" fmla="*/ 1955800 h 1981200"/>
                <a:gd name="connsiteX5" fmla="*/ 2406650 w 3403600"/>
                <a:gd name="connsiteY5" fmla="*/ 1955800 h 1981200"/>
                <a:gd name="connsiteX6" fmla="*/ 2406650 w 3403600"/>
                <a:gd name="connsiteY6" fmla="*/ 1536700 h 1981200"/>
                <a:gd name="connsiteX7" fmla="*/ 895350 w 3403600"/>
                <a:gd name="connsiteY7" fmla="*/ 1536700 h 1981200"/>
                <a:gd name="connsiteX8" fmla="*/ 895350 w 3403600"/>
                <a:gd name="connsiteY8" fmla="*/ 1981200 h 1981200"/>
                <a:gd name="connsiteX9" fmla="*/ 12700 w 3403600"/>
                <a:gd name="connsiteY9" fmla="*/ 1981200 h 1981200"/>
                <a:gd name="connsiteX10" fmla="*/ 0 w 3403600"/>
                <a:gd name="connsiteY10" fmla="*/ 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3600" h="1981200">
                  <a:moveTo>
                    <a:pt x="0" y="0"/>
                  </a:moveTo>
                  <a:lnTo>
                    <a:pt x="3403600" y="0"/>
                  </a:lnTo>
                  <a:lnTo>
                    <a:pt x="3403600" y="1517650"/>
                  </a:lnTo>
                  <a:lnTo>
                    <a:pt x="3181350" y="1517650"/>
                  </a:lnTo>
                  <a:lnTo>
                    <a:pt x="3181350" y="1955800"/>
                  </a:lnTo>
                  <a:lnTo>
                    <a:pt x="2406650" y="1955800"/>
                  </a:lnTo>
                  <a:lnTo>
                    <a:pt x="2406650" y="1536700"/>
                  </a:lnTo>
                  <a:lnTo>
                    <a:pt x="895350" y="1536700"/>
                  </a:lnTo>
                  <a:lnTo>
                    <a:pt x="895350" y="1981200"/>
                  </a:lnTo>
                  <a:lnTo>
                    <a:pt x="12700" y="1981200"/>
                  </a:lnTo>
                  <a:cubicBezTo>
                    <a:pt x="8467" y="1320800"/>
                    <a:pt x="4233" y="660400"/>
                    <a:pt x="0" y="0"/>
                  </a:cubicBez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" name="자유형 2"/>
            <p:cNvSpPr/>
            <p:nvPr/>
          </p:nvSpPr>
          <p:spPr bwMode="auto">
            <a:xfrm>
              <a:off x="3581400" y="4679950"/>
              <a:ext cx="4064000" cy="1263650"/>
            </a:xfrm>
            <a:custGeom>
              <a:avLst/>
              <a:gdLst>
                <a:gd name="connsiteX0" fmla="*/ 0 w 4064000"/>
                <a:gd name="connsiteY0" fmla="*/ 1263650 h 1263650"/>
                <a:gd name="connsiteX1" fmla="*/ 4064000 w 4064000"/>
                <a:gd name="connsiteY1" fmla="*/ 1263650 h 1263650"/>
                <a:gd name="connsiteX2" fmla="*/ 4064000 w 4064000"/>
                <a:gd name="connsiteY2" fmla="*/ 641350 h 1263650"/>
                <a:gd name="connsiteX3" fmla="*/ 2774950 w 4064000"/>
                <a:gd name="connsiteY3" fmla="*/ 641350 h 1263650"/>
                <a:gd name="connsiteX4" fmla="*/ 2774950 w 4064000"/>
                <a:gd name="connsiteY4" fmla="*/ 0 h 1263650"/>
                <a:gd name="connsiteX5" fmla="*/ 1593850 w 4064000"/>
                <a:gd name="connsiteY5" fmla="*/ 0 h 1263650"/>
                <a:gd name="connsiteX6" fmla="*/ 1593850 w 4064000"/>
                <a:gd name="connsiteY6" fmla="*/ 635000 h 1263650"/>
                <a:gd name="connsiteX7" fmla="*/ 12700 w 4064000"/>
                <a:gd name="connsiteY7" fmla="*/ 635000 h 1263650"/>
                <a:gd name="connsiteX8" fmla="*/ 0 w 4064000"/>
                <a:gd name="connsiteY8" fmla="*/ 126365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4000" h="1263650">
                  <a:moveTo>
                    <a:pt x="0" y="1263650"/>
                  </a:moveTo>
                  <a:lnTo>
                    <a:pt x="4064000" y="1263650"/>
                  </a:lnTo>
                  <a:lnTo>
                    <a:pt x="4064000" y="641350"/>
                  </a:lnTo>
                  <a:lnTo>
                    <a:pt x="2774950" y="641350"/>
                  </a:lnTo>
                  <a:lnTo>
                    <a:pt x="2774950" y="0"/>
                  </a:lnTo>
                  <a:lnTo>
                    <a:pt x="1593850" y="0"/>
                  </a:lnTo>
                  <a:lnTo>
                    <a:pt x="1593850" y="635000"/>
                  </a:lnTo>
                  <a:lnTo>
                    <a:pt x="12700" y="635000"/>
                  </a:lnTo>
                  <a:lnTo>
                    <a:pt x="0" y="1263650"/>
                  </a:lnTo>
                  <a:close/>
                </a:path>
              </a:pathLst>
            </a:custGeom>
            <a:solidFill>
              <a:srgbClr val="0000FF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4727975" y="2438890"/>
              <a:ext cx="2700300" cy="348760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6" name="자유형 5"/>
            <p:cNvSpPr/>
            <p:nvPr/>
          </p:nvSpPr>
          <p:spPr bwMode="auto">
            <a:xfrm>
              <a:off x="6940550" y="4038600"/>
              <a:ext cx="2038350" cy="1873250"/>
            </a:xfrm>
            <a:custGeom>
              <a:avLst/>
              <a:gdLst>
                <a:gd name="connsiteX0" fmla="*/ 2038350 w 2038350"/>
                <a:gd name="connsiteY0" fmla="*/ 781050 h 1873250"/>
                <a:gd name="connsiteX1" fmla="*/ 2038350 w 2038350"/>
                <a:gd name="connsiteY1" fmla="*/ 1873250 h 1873250"/>
                <a:gd name="connsiteX2" fmla="*/ 1263650 w 2038350"/>
                <a:gd name="connsiteY2" fmla="*/ 1873250 h 1873250"/>
                <a:gd name="connsiteX3" fmla="*/ 1263650 w 2038350"/>
                <a:gd name="connsiteY3" fmla="*/ 1504950 h 1873250"/>
                <a:gd name="connsiteX4" fmla="*/ 977900 w 2038350"/>
                <a:gd name="connsiteY4" fmla="*/ 1504950 h 1873250"/>
                <a:gd name="connsiteX5" fmla="*/ 977900 w 2038350"/>
                <a:gd name="connsiteY5" fmla="*/ 1149350 h 1873250"/>
                <a:gd name="connsiteX6" fmla="*/ 0 w 2038350"/>
                <a:gd name="connsiteY6" fmla="*/ 1149350 h 1873250"/>
                <a:gd name="connsiteX7" fmla="*/ 0 w 2038350"/>
                <a:gd name="connsiteY7" fmla="*/ 711200 h 1873250"/>
                <a:gd name="connsiteX8" fmla="*/ 920750 w 2038350"/>
                <a:gd name="connsiteY8" fmla="*/ 711200 h 1873250"/>
                <a:gd name="connsiteX9" fmla="*/ 920750 w 2038350"/>
                <a:gd name="connsiteY9" fmla="*/ 0 h 1873250"/>
                <a:gd name="connsiteX10" fmla="*/ 1435100 w 2038350"/>
                <a:gd name="connsiteY10" fmla="*/ 0 h 1873250"/>
                <a:gd name="connsiteX11" fmla="*/ 1435100 w 2038350"/>
                <a:gd name="connsiteY11" fmla="*/ 806450 h 1873250"/>
                <a:gd name="connsiteX12" fmla="*/ 2038350 w 2038350"/>
                <a:gd name="connsiteY12" fmla="*/ 781050 h 18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8350" h="1873250">
                  <a:moveTo>
                    <a:pt x="2038350" y="781050"/>
                  </a:moveTo>
                  <a:lnTo>
                    <a:pt x="2038350" y="1873250"/>
                  </a:lnTo>
                  <a:lnTo>
                    <a:pt x="1263650" y="1873250"/>
                  </a:lnTo>
                  <a:lnTo>
                    <a:pt x="1263650" y="1504950"/>
                  </a:lnTo>
                  <a:lnTo>
                    <a:pt x="977900" y="1504950"/>
                  </a:lnTo>
                  <a:lnTo>
                    <a:pt x="977900" y="1149350"/>
                  </a:lnTo>
                  <a:lnTo>
                    <a:pt x="0" y="1149350"/>
                  </a:lnTo>
                  <a:lnTo>
                    <a:pt x="0" y="711200"/>
                  </a:lnTo>
                  <a:lnTo>
                    <a:pt x="920750" y="711200"/>
                  </a:lnTo>
                  <a:lnTo>
                    <a:pt x="920750" y="0"/>
                  </a:lnTo>
                  <a:lnTo>
                    <a:pt x="1435100" y="0"/>
                  </a:lnTo>
                  <a:lnTo>
                    <a:pt x="1435100" y="806450"/>
                  </a:lnTo>
                  <a:lnTo>
                    <a:pt x="2038350" y="781050"/>
                  </a:lnTo>
                  <a:close/>
                </a:path>
              </a:pathLst>
            </a:custGeom>
            <a:solidFill>
              <a:srgbClr val="7030A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7" name="자유형 6"/>
            <p:cNvSpPr/>
            <p:nvPr/>
          </p:nvSpPr>
          <p:spPr bwMode="auto">
            <a:xfrm>
              <a:off x="1752600" y="2457450"/>
              <a:ext cx="2419350" cy="2260600"/>
            </a:xfrm>
            <a:custGeom>
              <a:avLst/>
              <a:gdLst>
                <a:gd name="connsiteX0" fmla="*/ 2406650 w 2419350"/>
                <a:gd name="connsiteY0" fmla="*/ 0 h 2260600"/>
                <a:gd name="connsiteX1" fmla="*/ 0 w 2419350"/>
                <a:gd name="connsiteY1" fmla="*/ 0 h 2260600"/>
                <a:gd name="connsiteX2" fmla="*/ 0 w 2419350"/>
                <a:gd name="connsiteY2" fmla="*/ 2108200 h 2260600"/>
                <a:gd name="connsiteX3" fmla="*/ 762000 w 2419350"/>
                <a:gd name="connsiteY3" fmla="*/ 2108200 h 2260600"/>
                <a:gd name="connsiteX4" fmla="*/ 762000 w 2419350"/>
                <a:gd name="connsiteY4" fmla="*/ 2260600 h 2260600"/>
                <a:gd name="connsiteX5" fmla="*/ 1397000 w 2419350"/>
                <a:gd name="connsiteY5" fmla="*/ 2260600 h 2260600"/>
                <a:gd name="connsiteX6" fmla="*/ 1397000 w 2419350"/>
                <a:gd name="connsiteY6" fmla="*/ 1898650 h 2260600"/>
                <a:gd name="connsiteX7" fmla="*/ 1739900 w 2419350"/>
                <a:gd name="connsiteY7" fmla="*/ 1898650 h 2260600"/>
                <a:gd name="connsiteX8" fmla="*/ 1739900 w 2419350"/>
                <a:gd name="connsiteY8" fmla="*/ 2197100 h 2260600"/>
                <a:gd name="connsiteX9" fmla="*/ 2419350 w 2419350"/>
                <a:gd name="connsiteY9" fmla="*/ 2197100 h 2260600"/>
                <a:gd name="connsiteX10" fmla="*/ 2406650 w 2419350"/>
                <a:gd name="connsiteY10" fmla="*/ 0 h 22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9350" h="2260600">
                  <a:moveTo>
                    <a:pt x="2406650" y="0"/>
                  </a:moveTo>
                  <a:lnTo>
                    <a:pt x="0" y="0"/>
                  </a:lnTo>
                  <a:lnTo>
                    <a:pt x="0" y="2108200"/>
                  </a:lnTo>
                  <a:lnTo>
                    <a:pt x="762000" y="2108200"/>
                  </a:lnTo>
                  <a:lnTo>
                    <a:pt x="762000" y="2260600"/>
                  </a:lnTo>
                  <a:lnTo>
                    <a:pt x="1397000" y="2260600"/>
                  </a:lnTo>
                  <a:lnTo>
                    <a:pt x="1397000" y="1898650"/>
                  </a:lnTo>
                  <a:lnTo>
                    <a:pt x="1739900" y="1898650"/>
                  </a:lnTo>
                  <a:lnTo>
                    <a:pt x="1739900" y="2197100"/>
                  </a:lnTo>
                  <a:lnTo>
                    <a:pt x="2419350" y="2197100"/>
                  </a:lnTo>
                  <a:cubicBezTo>
                    <a:pt x="2415117" y="1464733"/>
                    <a:pt x="2410883" y="732367"/>
                    <a:pt x="2406650" y="0"/>
                  </a:cubicBezTo>
                  <a:close/>
                </a:path>
              </a:pathLst>
            </a:custGeom>
            <a:solidFill>
              <a:srgbClr val="00B05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324100" y="1933575"/>
              <a:ext cx="539750" cy="52119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2857500" y="4902200"/>
              <a:ext cx="508000" cy="11747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9" name="자유형 8"/>
            <p:cNvSpPr/>
            <p:nvPr/>
          </p:nvSpPr>
          <p:spPr bwMode="auto">
            <a:xfrm>
              <a:off x="1085850" y="1905000"/>
              <a:ext cx="647700" cy="2717800"/>
            </a:xfrm>
            <a:custGeom>
              <a:avLst/>
              <a:gdLst>
                <a:gd name="connsiteX0" fmla="*/ 146050 w 647700"/>
                <a:gd name="connsiteY0" fmla="*/ 0 h 2717800"/>
                <a:gd name="connsiteX1" fmla="*/ 152400 w 647700"/>
                <a:gd name="connsiteY1" fmla="*/ 946150 h 2717800"/>
                <a:gd name="connsiteX2" fmla="*/ 0 w 647700"/>
                <a:gd name="connsiteY2" fmla="*/ 952500 h 2717800"/>
                <a:gd name="connsiteX3" fmla="*/ 19050 w 647700"/>
                <a:gd name="connsiteY3" fmla="*/ 2711450 h 2717800"/>
                <a:gd name="connsiteX4" fmla="*/ 641350 w 647700"/>
                <a:gd name="connsiteY4" fmla="*/ 2717800 h 2717800"/>
                <a:gd name="connsiteX5" fmla="*/ 647700 w 647700"/>
                <a:gd name="connsiteY5" fmla="*/ 6350 h 2717800"/>
                <a:gd name="connsiteX6" fmla="*/ 146050 w 647700"/>
                <a:gd name="connsiteY6" fmla="*/ 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700" h="2717800">
                  <a:moveTo>
                    <a:pt x="146050" y="0"/>
                  </a:moveTo>
                  <a:cubicBezTo>
                    <a:pt x="148167" y="315383"/>
                    <a:pt x="150283" y="630767"/>
                    <a:pt x="152400" y="946150"/>
                  </a:cubicBezTo>
                  <a:lnTo>
                    <a:pt x="0" y="952500"/>
                  </a:lnTo>
                  <a:lnTo>
                    <a:pt x="19050" y="2711450"/>
                  </a:lnTo>
                  <a:lnTo>
                    <a:pt x="641350" y="2717800"/>
                  </a:lnTo>
                  <a:cubicBezTo>
                    <a:pt x="643467" y="1813983"/>
                    <a:pt x="645583" y="910167"/>
                    <a:pt x="647700" y="6350"/>
                  </a:cubicBezTo>
                  <a:lnTo>
                    <a:pt x="146050" y="0"/>
                  </a:lnTo>
                  <a:close/>
                </a:path>
              </a:pathLst>
            </a:custGeom>
            <a:solidFill>
              <a:srgbClr val="00B0F0">
                <a:alpha val="30000"/>
              </a:srgb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 eaLnBrk="0" latinLnBrk="0" hangingPunct="0">
                <a:buClr>
                  <a:schemeClr val="tx1"/>
                </a:buClr>
              </a:pPr>
              <a:endPara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23560" y="3646184"/>
            <a:ext cx="141711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MAIN BUILDING</a:t>
            </a:r>
          </a:p>
          <a:p>
            <a:r>
              <a:rPr lang="en-US" altLang="ko-KR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  <a:r>
              <a:rPr lang="ko-KR" altLang="en-US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6.3 ~ 7.3m</a:t>
            </a:r>
          </a:p>
          <a:p>
            <a:r>
              <a:rPr lang="ko-KR" altLang="en-US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5.0 ~ 6.0m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34179" y="5694996"/>
            <a:ext cx="141711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FUEL GAS SYSTEM</a:t>
            </a:r>
          </a:p>
          <a:p>
            <a:r>
              <a:rPr lang="ko-KR" altLang="en-US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2.8 ~ 4.8m</a:t>
            </a:r>
          </a:p>
          <a:p>
            <a:r>
              <a:rPr lang="ko-KR" altLang="en-US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2.0 ~ 4.0m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23744" y="5635508"/>
            <a:ext cx="141711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COOLING TOWER</a:t>
            </a:r>
          </a:p>
          <a:p>
            <a:r>
              <a:rPr lang="en-US" altLang="ko-KR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  <a:r>
              <a:rPr lang="ko-KR" altLang="en-US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4.0 ~ 5.0m</a:t>
            </a:r>
          </a:p>
          <a:p>
            <a:r>
              <a:rPr lang="en-US" altLang="ko-KR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  <a:r>
              <a:rPr lang="ko-KR" altLang="en-US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1.0 ~ 3.0m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71857" y="2529781"/>
            <a:ext cx="141711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7. TRANSFORMER</a:t>
            </a:r>
          </a:p>
          <a:p>
            <a:r>
              <a:rPr lang="en-US" altLang="ko-KR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1.8 ~ 2.1m</a:t>
            </a:r>
          </a:p>
          <a:p>
            <a:r>
              <a:rPr lang="en-US" altLang="ko-KR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rgbClr val="9966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2.0m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7172" y="3405957"/>
            <a:ext cx="141711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WT &amp; WWT</a:t>
            </a:r>
          </a:p>
          <a:p>
            <a:r>
              <a:rPr lang="ko-KR" altLang="en-US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2.8 ~ 5.3m</a:t>
            </a:r>
          </a:p>
          <a:p>
            <a:r>
              <a:rPr lang="ko-KR" altLang="en-US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2.0 ~ 4.5m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63867" y="4466132"/>
            <a:ext cx="1340047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CHEMICAL STORAGE</a:t>
            </a:r>
          </a:p>
          <a:p>
            <a:r>
              <a:rPr lang="ko-KR" altLang="en-US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3.3 ~ 5.3m</a:t>
            </a:r>
          </a:p>
          <a:p>
            <a:r>
              <a:rPr lang="ko-KR" altLang="en-US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2.5 ~ 4.5m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77398" y="5272225"/>
            <a:ext cx="1088333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 u="sng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WAREHOUSE</a:t>
            </a:r>
          </a:p>
          <a:p>
            <a:r>
              <a:rPr lang="ko-KR" altLang="en-US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 </a:t>
            </a:r>
            <a:r>
              <a:rPr lang="en-US" altLang="ko-KR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3.8m</a:t>
            </a:r>
          </a:p>
          <a:p>
            <a:r>
              <a:rPr lang="ko-KR" altLang="en-US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치환 두께 </a:t>
            </a:r>
            <a:r>
              <a:rPr lang="en-US" altLang="ko-KR" sz="8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3.0m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71026" y="5958861"/>
            <a:ext cx="258481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*NOTE : </a:t>
            </a:r>
            <a:r>
              <a:rPr lang="ko-KR" altLang="en-US" sz="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굴착 심도는 원지반고 기준</a:t>
            </a:r>
            <a:r>
              <a:rPr lang="en-US" altLang="ko-KR" sz="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(+75.0m)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841306" y="2448473"/>
          <a:ext cx="1513487" cy="355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치환 공사 일정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1. WAREHOUSE</a:t>
                      </a:r>
                    </a:p>
                    <a:p>
                      <a:pPr algn="l"/>
                      <a:r>
                        <a:rPr lang="en-US" altLang="ko-KR" sz="9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’17/12/15 ~ ‘17/12/30</a:t>
                      </a:r>
                      <a:endParaRPr lang="ko-KR" altLang="en-US" sz="9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CHEMICAL STORAGE</a:t>
                      </a:r>
                      <a:endParaRPr lang="en-US" altLang="ko-KR" sz="900" b="1" baseline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’17/12/15 ~ ‘18/01/31</a:t>
                      </a:r>
                      <a:endParaRPr lang="ko-KR" altLang="en-US" sz="9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3. WT &amp; WWT</a:t>
                      </a:r>
                    </a:p>
                    <a:p>
                      <a:pPr algn="l"/>
                      <a:r>
                        <a:rPr lang="en-US" altLang="ko-KR" sz="9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’17/12/15 ~ ‘18/02/05</a:t>
                      </a:r>
                      <a:endParaRPr lang="ko-KR" altLang="en-US" sz="9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MAIN BUILDING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900" b="1" baseline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‘18/01/01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en-US" altLang="ko-KR" sz="900" b="1" baseline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‘18/04/30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5. FUEL GAS SYSTEM</a:t>
                      </a:r>
                    </a:p>
                    <a:p>
                      <a:pPr algn="l"/>
                      <a:r>
                        <a:rPr lang="en-US" altLang="ko-KR" sz="900" b="1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‘18/01/29 ~ ’18/03/31</a:t>
                      </a:r>
                      <a:endParaRPr lang="ko-KR" altLang="en-US" sz="900" b="1" dirty="0">
                        <a:solidFill>
                          <a:srgbClr val="7030A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6. COOLING TOWER</a:t>
                      </a:r>
                    </a:p>
                    <a:p>
                      <a:pPr algn="l"/>
                      <a:r>
                        <a:rPr lang="en-US" altLang="ko-KR" sz="900" b="1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’18/02/22 ~ ‘18/04/18</a:t>
                      </a:r>
                      <a:endParaRPr lang="ko-KR" altLang="en-US" sz="900" b="1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4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1" dirty="0" smtClean="0">
                          <a:solidFill>
                            <a:srgbClr val="996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7. TRANSFORMER</a:t>
                      </a:r>
                    </a:p>
                    <a:p>
                      <a:pPr algn="l"/>
                      <a:r>
                        <a:rPr lang="en-US" altLang="ko-KR" sz="900" b="1" dirty="0" smtClean="0">
                          <a:solidFill>
                            <a:srgbClr val="996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‘18/04/01 ~ ’18/04/30</a:t>
                      </a:r>
                      <a:endParaRPr lang="ko-KR" altLang="en-US" sz="900" b="1" dirty="0">
                        <a:solidFill>
                          <a:srgbClr val="9966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0606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59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94037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6"/>
            <a:ext cx="4915071" cy="296865"/>
            <a:chOff x="589112" y="2929133"/>
            <a:chExt cx="2016199" cy="297528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3"/>
              <a:ext cx="2006674" cy="288924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-4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Railway Relocation Work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수행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1820525" y="1728539"/>
          <a:ext cx="8737750" cy="3365647"/>
        </p:xfrm>
        <a:graphic>
          <a:graphicData uri="http://schemas.openxmlformats.org/drawingml/2006/table">
            <a:tbl>
              <a:tblPr/>
              <a:tblGrid>
                <a:gridCol w="873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647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 수행 구도</a:t>
                      </a: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71450" marR="0" lvl="1" indent="-1714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Round Same Side Corner Rectangle 68"/>
          <p:cNvSpPr/>
          <p:nvPr/>
        </p:nvSpPr>
        <p:spPr>
          <a:xfrm>
            <a:off x="2011070" y="2198259"/>
            <a:ext cx="3229834" cy="640433"/>
          </a:xfrm>
          <a:prstGeom prst="round2SameRect">
            <a:avLst>
              <a:gd name="adj1" fmla="val 7500"/>
              <a:gd name="adj2" fmla="val 7500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3" name="Group 36"/>
          <p:cNvGrpSpPr/>
          <p:nvPr/>
        </p:nvGrpSpPr>
        <p:grpSpPr>
          <a:xfrm>
            <a:off x="2000546" y="2033130"/>
            <a:ext cx="2806151" cy="293696"/>
            <a:chOff x="4599615" y="2133"/>
            <a:chExt cx="1500010" cy="319308"/>
          </a:xfrm>
        </p:grpSpPr>
        <p:sp>
          <p:nvSpPr>
            <p:cNvPr id="34" name="Round Same Side Corner Rectangle 58"/>
            <p:cNvSpPr/>
            <p:nvPr/>
          </p:nvSpPr>
          <p:spPr>
            <a:xfrm>
              <a:off x="4599615" y="2133"/>
              <a:ext cx="1500010" cy="319308"/>
            </a:xfrm>
            <a:prstGeom prst="round2SameRect">
              <a:avLst>
                <a:gd name="adj1" fmla="val 12000"/>
                <a:gd name="adj2" fmla="val 0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ound Same Side Corner Rectangle 46"/>
            <p:cNvSpPr/>
            <p:nvPr/>
          </p:nvSpPr>
          <p:spPr>
            <a:xfrm>
              <a:off x="4660567" y="13356"/>
              <a:ext cx="1395528" cy="308085"/>
            </a:xfrm>
            <a:prstGeom prst="rect">
              <a:avLst/>
            </a:prstGeom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933450" latinLnBrk="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dirty="0">
                  <a:solidFill>
                    <a:prstClr val="white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ECO ENGINEERING LLC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13230" y="2303161"/>
            <a:ext cx="2793467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Rail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및 부속 자재 구매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공급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현장 공사 관리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42" name="Round Same Side Corner Rectangle 68"/>
          <p:cNvSpPr/>
          <p:nvPr/>
        </p:nvSpPr>
        <p:spPr>
          <a:xfrm>
            <a:off x="2321372" y="3061352"/>
            <a:ext cx="2911913" cy="860397"/>
          </a:xfrm>
          <a:prstGeom prst="round2SameRect">
            <a:avLst>
              <a:gd name="adj1" fmla="val 7500"/>
              <a:gd name="adj2" fmla="val 7500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8" name="Group 36"/>
          <p:cNvGrpSpPr/>
          <p:nvPr/>
        </p:nvGrpSpPr>
        <p:grpSpPr>
          <a:xfrm>
            <a:off x="2319264" y="2942690"/>
            <a:ext cx="2487433" cy="246364"/>
            <a:chOff x="4599615" y="2133"/>
            <a:chExt cx="1500010" cy="31930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ound Same Side Corner Rectangle 58"/>
            <p:cNvSpPr/>
            <p:nvPr/>
          </p:nvSpPr>
          <p:spPr>
            <a:xfrm>
              <a:off x="4599615" y="2133"/>
              <a:ext cx="1500010" cy="319308"/>
            </a:xfrm>
            <a:prstGeom prst="round2SameRect">
              <a:avLst>
                <a:gd name="adj1" fmla="val 12000"/>
                <a:gd name="adj2" fmla="val 0"/>
              </a:avLst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ound Same Side Corner Rectangle 46"/>
            <p:cNvSpPr/>
            <p:nvPr/>
          </p:nvSpPr>
          <p:spPr>
            <a:xfrm>
              <a:off x="4660567" y="13356"/>
              <a:ext cx="1395528" cy="308085"/>
            </a:xfrm>
            <a:prstGeom prst="rect">
              <a:avLst/>
            </a:prstGeom>
            <a:grpFill/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933450" latinLnBrk="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TOSHTEMIRYOLL’OYIHA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328992" y="3170404"/>
            <a:ext cx="291191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우즈베키스탄 철도청 산하 철로 설계 회사</a:t>
            </a:r>
            <a:endParaRPr lang="en-US" altLang="ko-KR" sz="1200" dirty="0">
              <a:solidFill>
                <a:srgbClr val="C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승인 및 공사용 토목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철로 도면 작성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본청 및 지역 철도청 도면 승인 절차 수행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43" name="Round Same Side Corner Rectangle 68"/>
          <p:cNvSpPr/>
          <p:nvPr/>
        </p:nvSpPr>
        <p:spPr>
          <a:xfrm>
            <a:off x="2321372" y="4141174"/>
            <a:ext cx="2911913" cy="862286"/>
          </a:xfrm>
          <a:prstGeom prst="round2SameRect">
            <a:avLst>
              <a:gd name="adj1" fmla="val 7500"/>
              <a:gd name="adj2" fmla="val 7500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4" name="Group 36"/>
          <p:cNvGrpSpPr/>
          <p:nvPr/>
        </p:nvGrpSpPr>
        <p:grpSpPr>
          <a:xfrm>
            <a:off x="2319264" y="3995739"/>
            <a:ext cx="2487433" cy="268363"/>
            <a:chOff x="4599615" y="2133"/>
            <a:chExt cx="1500010" cy="31930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5" name="Round Same Side Corner Rectangle 58"/>
            <p:cNvSpPr/>
            <p:nvPr/>
          </p:nvSpPr>
          <p:spPr>
            <a:xfrm>
              <a:off x="4599615" y="2133"/>
              <a:ext cx="1500010" cy="319308"/>
            </a:xfrm>
            <a:prstGeom prst="round2SameRect">
              <a:avLst>
                <a:gd name="adj1" fmla="val 12000"/>
                <a:gd name="adj2" fmla="val 0"/>
              </a:avLst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ound Same Side Corner Rectangle 46"/>
            <p:cNvSpPr/>
            <p:nvPr/>
          </p:nvSpPr>
          <p:spPr>
            <a:xfrm>
              <a:off x="4660567" y="13356"/>
              <a:ext cx="1395528" cy="308085"/>
            </a:xfrm>
            <a:prstGeom prst="rect">
              <a:avLst/>
            </a:prstGeom>
            <a:grpFill/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933450" latinLnBrk="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BUKHARA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PMS</a:t>
              </a:r>
              <a:endParaRPr lang="en-US" altLang="ko-KR" sz="1200" dirty="0">
                <a:solidFill>
                  <a:schemeClr val="tx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328992" y="4246330"/>
            <a:ext cx="291191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우즈베키스탄 철도청 산하 철로 시</a:t>
            </a:r>
            <a:r>
              <a:rPr lang="ko-KR" altLang="en-US" sz="1200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공</a:t>
            </a:r>
            <a:r>
              <a:rPr lang="ko-KR" altLang="en-US" sz="1200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회사</a:t>
            </a:r>
            <a:endParaRPr lang="en-US" altLang="ko-KR" sz="1200" dirty="0">
              <a:solidFill>
                <a:srgbClr val="C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기존 선로 철거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및 시설 철로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토목공사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노반공사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철로 부설 공사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수행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2114571" y="2838691"/>
            <a:ext cx="204693" cy="224722"/>
          </a:xfrm>
          <a:custGeom>
            <a:avLst/>
            <a:gdLst>
              <a:gd name="connsiteX0" fmla="*/ 0 w 223736"/>
              <a:gd name="connsiteY0" fmla="*/ 0 h 778213"/>
              <a:gd name="connsiteX1" fmla="*/ 0 w 223736"/>
              <a:gd name="connsiteY1" fmla="*/ 778213 h 778213"/>
              <a:gd name="connsiteX2" fmla="*/ 223736 w 223736"/>
              <a:gd name="connsiteY2" fmla="*/ 778213 h 7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736" h="778213">
                <a:moveTo>
                  <a:pt x="0" y="0"/>
                </a:moveTo>
                <a:lnTo>
                  <a:pt x="0" y="778213"/>
                </a:lnTo>
                <a:lnTo>
                  <a:pt x="223736" y="778213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diamond" w="lg" len="lg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 bwMode="auto">
          <a:xfrm>
            <a:off x="2114571" y="2838691"/>
            <a:ext cx="215202" cy="1284144"/>
          </a:xfrm>
          <a:custGeom>
            <a:avLst/>
            <a:gdLst>
              <a:gd name="connsiteX0" fmla="*/ 0 w 223736"/>
              <a:gd name="connsiteY0" fmla="*/ 0 h 778213"/>
              <a:gd name="connsiteX1" fmla="*/ 0 w 223736"/>
              <a:gd name="connsiteY1" fmla="*/ 778213 h 778213"/>
              <a:gd name="connsiteX2" fmla="*/ 223736 w 223736"/>
              <a:gd name="connsiteY2" fmla="*/ 778213 h 7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736" h="778213">
                <a:moveTo>
                  <a:pt x="0" y="0"/>
                </a:moveTo>
                <a:lnTo>
                  <a:pt x="0" y="778213"/>
                </a:lnTo>
                <a:lnTo>
                  <a:pt x="223736" y="778213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diamond" w="lg" len="lg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35" y="2042858"/>
            <a:ext cx="4946174" cy="296060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5442763" y="5145725"/>
          <a:ext cx="5108733" cy="1208600"/>
        </p:xfrm>
        <a:graphic>
          <a:graphicData uri="http://schemas.openxmlformats.org/drawingml/2006/table">
            <a:tbl>
              <a:tblPr/>
              <a:tblGrid>
                <a:gridCol w="5108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8600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공사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Schedule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822514" y="5141796"/>
          <a:ext cx="3553407" cy="1231392"/>
        </p:xfrm>
        <a:graphic>
          <a:graphicData uri="http://schemas.openxmlformats.org/drawingml/2006/table">
            <a:tbl>
              <a:tblPr/>
              <a:tblGrid>
                <a:gridCol w="3553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5135">
                <a:tc>
                  <a:txBody>
                    <a:bodyPr/>
                    <a:lstStyle/>
                    <a:p>
                      <a:pPr marL="285750" marR="0" lvl="1" indent="-28575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공사 물량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1)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기존 철로 철거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약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1.2km</a:t>
                      </a:r>
                    </a:p>
                    <a:p>
                      <a:pPr marL="0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2)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신설 철로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940m</a:t>
                      </a:r>
                    </a:p>
                    <a:p>
                      <a:pPr marL="285750" marR="0" lvl="1" indent="-111125" algn="l" defTabSz="914400" rtl="0" eaLnBrk="0" fontAlgn="auto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기존 발전소 연결 구간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: 531m</a:t>
                      </a:r>
                    </a:p>
                    <a:p>
                      <a:pPr marL="285750" marR="0" lvl="1" indent="-111125" algn="l" defTabSz="914400" rtl="0" eaLnBrk="0" fontAlgn="auto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신규 발전소 연결 구간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: 409m</a:t>
                      </a: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93398" y="1788934"/>
            <a:ext cx="136171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563" lvl="1" indent="-182563" eaLnBrk="0" latinLnBrk="0" hangingPunct="0"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RAILWAY ROUTE</a:t>
            </a:r>
          </a:p>
        </p:txBody>
      </p:sp>
      <p:sp>
        <p:nvSpPr>
          <p:cNvPr id="37" name="자유형 36"/>
          <p:cNvSpPr/>
          <p:nvPr/>
        </p:nvSpPr>
        <p:spPr bwMode="auto">
          <a:xfrm>
            <a:off x="7962900" y="2927351"/>
            <a:ext cx="2368550" cy="1171575"/>
          </a:xfrm>
          <a:custGeom>
            <a:avLst/>
            <a:gdLst>
              <a:gd name="connsiteX0" fmla="*/ 0 w 2368550"/>
              <a:gd name="connsiteY0" fmla="*/ 0 h 1171575"/>
              <a:gd name="connsiteX1" fmla="*/ 1565275 w 2368550"/>
              <a:gd name="connsiteY1" fmla="*/ 1050925 h 1171575"/>
              <a:gd name="connsiteX2" fmla="*/ 1866900 w 2368550"/>
              <a:gd name="connsiteY2" fmla="*/ 1155700 h 1171575"/>
              <a:gd name="connsiteX3" fmla="*/ 2019300 w 2368550"/>
              <a:gd name="connsiteY3" fmla="*/ 1171575 h 1171575"/>
              <a:gd name="connsiteX4" fmla="*/ 2193925 w 2368550"/>
              <a:gd name="connsiteY4" fmla="*/ 1149350 h 1171575"/>
              <a:gd name="connsiteX5" fmla="*/ 2368550 w 2368550"/>
              <a:gd name="connsiteY5" fmla="*/ 114935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8550" h="1171575">
                <a:moveTo>
                  <a:pt x="0" y="0"/>
                </a:moveTo>
                <a:lnTo>
                  <a:pt x="1565275" y="1050925"/>
                </a:lnTo>
                <a:lnTo>
                  <a:pt x="1866900" y="1155700"/>
                </a:lnTo>
                <a:lnTo>
                  <a:pt x="2019300" y="1171575"/>
                </a:lnTo>
                <a:lnTo>
                  <a:pt x="2193925" y="1149350"/>
                </a:lnTo>
                <a:lnTo>
                  <a:pt x="2368550" y="1149350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 bwMode="auto">
          <a:xfrm>
            <a:off x="7654925" y="2943225"/>
            <a:ext cx="2802184" cy="1880930"/>
          </a:xfrm>
          <a:custGeom>
            <a:avLst/>
            <a:gdLst>
              <a:gd name="connsiteX0" fmla="*/ 0 w 2266950"/>
              <a:gd name="connsiteY0" fmla="*/ 0 h 1527175"/>
              <a:gd name="connsiteX1" fmla="*/ 2266950 w 2266950"/>
              <a:gd name="connsiteY1" fmla="*/ 1527175 h 15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6950" h="1527175">
                <a:moveTo>
                  <a:pt x="0" y="0"/>
                </a:moveTo>
                <a:lnTo>
                  <a:pt x="2266950" y="1527175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 bwMode="auto">
          <a:xfrm>
            <a:off x="7576900" y="2664587"/>
            <a:ext cx="471682" cy="1563997"/>
          </a:xfrm>
          <a:custGeom>
            <a:avLst/>
            <a:gdLst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8603 w 471682"/>
              <a:gd name="connsiteY1" fmla="*/ 124127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  <a:gd name="connsiteX0" fmla="*/ 0 w 471682"/>
              <a:gd name="connsiteY0" fmla="*/ 0 h 1563997"/>
              <a:gd name="connsiteX1" fmla="*/ 191459 w 471682"/>
              <a:gd name="connsiteY1" fmla="*/ 133652 h 1563997"/>
              <a:gd name="connsiteX2" fmla="*/ 401343 w 471682"/>
              <a:gd name="connsiteY2" fmla="*/ 401343 h 1563997"/>
              <a:gd name="connsiteX3" fmla="*/ 471682 w 471682"/>
              <a:gd name="connsiteY3" fmla="*/ 753036 h 1563997"/>
              <a:gd name="connsiteX4" fmla="*/ 467544 w 471682"/>
              <a:gd name="connsiteY4" fmla="*/ 1563997 h 156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82" h="1563997">
                <a:moveTo>
                  <a:pt x="0" y="0"/>
                </a:moveTo>
                <a:cubicBezTo>
                  <a:pt x="63820" y="44551"/>
                  <a:pt x="124569" y="66762"/>
                  <a:pt x="191459" y="133652"/>
                </a:cubicBezTo>
                <a:cubicBezTo>
                  <a:pt x="258349" y="200542"/>
                  <a:pt x="355830" y="296525"/>
                  <a:pt x="401343" y="401343"/>
                </a:cubicBezTo>
                <a:cubicBezTo>
                  <a:pt x="446856" y="506161"/>
                  <a:pt x="460649" y="559260"/>
                  <a:pt x="471682" y="753036"/>
                </a:cubicBezTo>
                <a:cubicBezTo>
                  <a:pt x="470303" y="1023356"/>
                  <a:pt x="468923" y="1293677"/>
                  <a:pt x="467544" y="1563997"/>
                </a:cubicBezTo>
              </a:path>
            </a:pathLst>
          </a:cu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 bwMode="auto">
          <a:xfrm>
            <a:off x="7523923" y="2866445"/>
            <a:ext cx="1451113" cy="1971924"/>
          </a:xfrm>
          <a:custGeom>
            <a:avLst/>
            <a:gdLst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  <a:gd name="connsiteX0" fmla="*/ 0 w 1451113"/>
              <a:gd name="connsiteY0" fmla="*/ 0 h 1971924"/>
              <a:gd name="connsiteX1" fmla="*/ 107342 w 1451113"/>
              <a:gd name="connsiteY1" fmla="*/ 79513 h 1971924"/>
              <a:gd name="connsiteX2" fmla="*/ 306125 w 1451113"/>
              <a:gd name="connsiteY2" fmla="*/ 310101 h 1971924"/>
              <a:gd name="connsiteX3" fmla="*/ 409492 w 1451113"/>
              <a:gd name="connsiteY3" fmla="*/ 532738 h 1971924"/>
              <a:gd name="connsiteX4" fmla="*/ 457200 w 1451113"/>
              <a:gd name="connsiteY4" fmla="*/ 771277 h 1971924"/>
              <a:gd name="connsiteX5" fmla="*/ 461175 w 1451113"/>
              <a:gd name="connsiteY5" fmla="*/ 1216550 h 1971924"/>
              <a:gd name="connsiteX6" fmla="*/ 516835 w 1451113"/>
              <a:gd name="connsiteY6" fmla="*/ 1482918 h 1971924"/>
              <a:gd name="connsiteX7" fmla="*/ 632128 w 1451113"/>
              <a:gd name="connsiteY7" fmla="*/ 1681701 h 1971924"/>
              <a:gd name="connsiteX8" fmla="*/ 799106 w 1451113"/>
              <a:gd name="connsiteY8" fmla="*/ 1836752 h 1971924"/>
              <a:gd name="connsiteX9" fmla="*/ 1021742 w 1451113"/>
              <a:gd name="connsiteY9" fmla="*/ 1944094 h 1971924"/>
              <a:gd name="connsiteX10" fmla="*/ 1252330 w 1451113"/>
              <a:gd name="connsiteY10" fmla="*/ 1971924 h 1971924"/>
              <a:gd name="connsiteX11" fmla="*/ 1451113 w 1451113"/>
              <a:gd name="connsiteY11" fmla="*/ 1971924 h 197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1113" h="1971924">
                <a:moveTo>
                  <a:pt x="0" y="0"/>
                </a:moveTo>
                <a:cubicBezTo>
                  <a:pt x="35781" y="26504"/>
                  <a:pt x="56321" y="27830"/>
                  <a:pt x="107342" y="79513"/>
                </a:cubicBezTo>
                <a:cubicBezTo>
                  <a:pt x="158363" y="131196"/>
                  <a:pt x="255767" y="234563"/>
                  <a:pt x="306125" y="310101"/>
                </a:cubicBezTo>
                <a:cubicBezTo>
                  <a:pt x="356483" y="385639"/>
                  <a:pt x="384313" y="455875"/>
                  <a:pt x="409492" y="532738"/>
                </a:cubicBezTo>
                <a:cubicBezTo>
                  <a:pt x="434671" y="609601"/>
                  <a:pt x="448586" y="657308"/>
                  <a:pt x="457200" y="771277"/>
                </a:cubicBezTo>
                <a:lnTo>
                  <a:pt x="461175" y="1216550"/>
                </a:lnTo>
                <a:cubicBezTo>
                  <a:pt x="471114" y="1335157"/>
                  <a:pt x="488343" y="1405393"/>
                  <a:pt x="516835" y="1482918"/>
                </a:cubicBezTo>
                <a:cubicBezTo>
                  <a:pt x="545327" y="1560443"/>
                  <a:pt x="585083" y="1622729"/>
                  <a:pt x="632128" y="1681701"/>
                </a:cubicBezTo>
                <a:cubicBezTo>
                  <a:pt x="679173" y="1740673"/>
                  <a:pt x="734170" y="1793020"/>
                  <a:pt x="799106" y="1836752"/>
                </a:cubicBezTo>
                <a:cubicBezTo>
                  <a:pt x="864042" y="1880484"/>
                  <a:pt x="946205" y="1921565"/>
                  <a:pt x="1021742" y="1944094"/>
                </a:cubicBezTo>
                <a:cubicBezTo>
                  <a:pt x="1097279" y="1966623"/>
                  <a:pt x="1180768" y="1967286"/>
                  <a:pt x="1252330" y="1971924"/>
                </a:cubicBezTo>
                <a:lnTo>
                  <a:pt x="1451113" y="1971924"/>
                </a:lnTo>
              </a:path>
            </a:pathLst>
          </a:custGeom>
          <a:noFill/>
          <a:ln w="31750">
            <a:solidFill>
              <a:srgbClr val="0000FF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 설명선 50"/>
          <p:cNvSpPr/>
          <p:nvPr/>
        </p:nvSpPr>
        <p:spPr bwMode="auto">
          <a:xfrm>
            <a:off x="7016261" y="3467192"/>
            <a:ext cx="720080" cy="815608"/>
          </a:xfrm>
          <a:prstGeom prst="wedgeRectCallout">
            <a:avLst>
              <a:gd name="adj1" fmla="val 73418"/>
              <a:gd name="adj2" fmla="val -45497"/>
            </a:avLst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Ins="72000">
            <a:spAutoFit/>
          </a:bodyPr>
          <a:lstStyle/>
          <a:p>
            <a:pPr algn="ctr" eaLnBrk="0" latinLnBrk="0" hangingPunct="0">
              <a:buClr>
                <a:srgbClr val="002060"/>
              </a:buClr>
              <a:tabLst>
                <a:tab pos="1800000" algn="l"/>
              </a:tabLst>
            </a:pPr>
            <a:r>
              <a:rPr lang="ko-KR" altLang="en-US" sz="1100" u="sng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신설 철로</a:t>
            </a:r>
            <a:endParaRPr lang="en-US" altLang="ko-KR" sz="1100" u="sng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  <a:p>
            <a:pPr algn="ctr" eaLnBrk="0" latinLnBrk="0" hangingPunct="0">
              <a:buClr>
                <a:srgbClr val="002060"/>
              </a:buClr>
              <a:tabLst>
                <a:tab pos="1800000" algn="l"/>
              </a:tabLst>
            </a:pPr>
            <a:r>
              <a:rPr lang="en-US" altLang="ko-KR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(940m)</a:t>
            </a:r>
            <a:endParaRPr lang="ko-KR" altLang="en-US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55" name="사각형 설명선 54"/>
          <p:cNvSpPr/>
          <p:nvPr/>
        </p:nvSpPr>
        <p:spPr bwMode="auto">
          <a:xfrm>
            <a:off x="8450670" y="2735640"/>
            <a:ext cx="720080" cy="400110"/>
          </a:xfrm>
          <a:prstGeom prst="wedgeRectCallout">
            <a:avLst>
              <a:gd name="adj1" fmla="val -42986"/>
              <a:gd name="adj2" fmla="val 143831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Ins="72000">
            <a:spAutoFit/>
          </a:bodyPr>
          <a:lstStyle/>
          <a:p>
            <a:pPr eaLnBrk="0" latinLnBrk="0" hangingPunct="0">
              <a:buClr>
                <a:srgbClr val="002060"/>
              </a:buClr>
              <a:tabLst>
                <a:tab pos="1800000" algn="l"/>
              </a:tabLst>
            </a:pPr>
            <a:r>
              <a:rPr lang="ko-KR" altLang="en-US" sz="1100" u="sng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철</a:t>
            </a:r>
            <a:r>
              <a:rPr lang="ko-KR" altLang="en-US" sz="1100" u="sng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거</a:t>
            </a:r>
            <a:r>
              <a:rPr lang="ko-KR" altLang="en-US" sz="1100" u="sng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구간 </a:t>
            </a:r>
            <a:r>
              <a:rPr lang="en-US" altLang="ko-KR" sz="9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(</a:t>
            </a:r>
            <a:r>
              <a:rPr lang="ko-KR" altLang="en-US" sz="9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9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1.2km)</a:t>
            </a:r>
            <a:endParaRPr lang="ko-KR" altLang="en-US" sz="1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9689" y="4281368"/>
            <a:ext cx="1301638" cy="6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Ins="72000">
            <a:spAutoFit/>
          </a:bodyPr>
          <a:lstStyle>
            <a:defPPr>
              <a:defRPr lang="en-US"/>
            </a:defPPr>
            <a:lvl1pPr algn="ctr" eaLnBrk="0" latinLnBrk="0" hangingPunct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tabLst>
                <a:tab pos="1800000" algn="l"/>
              </a:tabLst>
              <a:defRPr kumimoji="0" sz="1100" u="sng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>
                <a:solidFill>
                  <a:srgbClr val="7030A0"/>
                </a:solidFill>
              </a:rPr>
              <a:t>노반 공사</a:t>
            </a:r>
            <a:endParaRPr lang="en-US" altLang="ko-KR">
              <a:solidFill>
                <a:srgbClr val="7030A0"/>
              </a:solidFill>
            </a:endParaRPr>
          </a:p>
          <a:p>
            <a:pPr algn="l"/>
            <a:r>
              <a:rPr lang="en-US" altLang="ko-KR" sz="900" u="none">
                <a:solidFill>
                  <a:srgbClr val="7030A0"/>
                </a:solidFill>
              </a:rPr>
              <a:t>- </a:t>
            </a:r>
            <a:r>
              <a:rPr lang="ko-KR" altLang="en-US" sz="900" u="none">
                <a:solidFill>
                  <a:srgbClr val="7030A0"/>
                </a:solidFill>
              </a:rPr>
              <a:t>굴착 </a:t>
            </a:r>
            <a:r>
              <a:rPr lang="en-US" altLang="ko-KR" sz="900" u="none">
                <a:solidFill>
                  <a:srgbClr val="7030A0"/>
                </a:solidFill>
              </a:rPr>
              <a:t>: 5,909m3</a:t>
            </a:r>
          </a:p>
          <a:p>
            <a:pPr algn="l"/>
            <a:r>
              <a:rPr lang="en-US" altLang="ko-KR" sz="900" u="none">
                <a:solidFill>
                  <a:srgbClr val="7030A0"/>
                </a:solidFill>
              </a:rPr>
              <a:t>- </a:t>
            </a:r>
            <a:r>
              <a:rPr lang="ko-KR" altLang="en-US" sz="900" u="none">
                <a:solidFill>
                  <a:srgbClr val="7030A0"/>
                </a:solidFill>
              </a:rPr>
              <a:t>치환 </a:t>
            </a:r>
            <a:r>
              <a:rPr lang="en-US" altLang="ko-KR" sz="900" u="none">
                <a:solidFill>
                  <a:srgbClr val="7030A0"/>
                </a:solidFill>
              </a:rPr>
              <a:t>: 4,740m3</a:t>
            </a:r>
          </a:p>
          <a:p>
            <a:pPr algn="l"/>
            <a:r>
              <a:rPr lang="en-US" altLang="ko-KR" sz="900" u="none">
                <a:solidFill>
                  <a:srgbClr val="7030A0"/>
                </a:solidFill>
              </a:rPr>
              <a:t>- </a:t>
            </a:r>
            <a:r>
              <a:rPr lang="ko-KR" altLang="en-US" sz="900" u="none">
                <a:solidFill>
                  <a:srgbClr val="7030A0"/>
                </a:solidFill>
              </a:rPr>
              <a:t>철로노반 </a:t>
            </a:r>
            <a:r>
              <a:rPr lang="en-US" altLang="ko-KR" sz="900" u="none">
                <a:solidFill>
                  <a:srgbClr val="7030A0"/>
                </a:solidFill>
              </a:rPr>
              <a:t>: </a:t>
            </a:r>
            <a:r>
              <a:rPr lang="en-US" altLang="ko-KR" sz="900" u="none">
                <a:solidFill>
                  <a:srgbClr val="7030A0"/>
                </a:solidFill>
              </a:rPr>
              <a:t>9,000m3</a:t>
            </a:r>
            <a:endParaRPr lang="en-US" altLang="ko-KR" sz="900" u="none">
              <a:solidFill>
                <a:srgbClr val="7030A0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755008" y="5413718"/>
          <a:ext cx="4702098" cy="908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1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0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공 종</a:t>
                      </a:r>
                      <a:endParaRPr lang="ko-KR" altLang="en-US" sz="8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1M</a:t>
                      </a:r>
                      <a:r>
                        <a:rPr lang="ko-KR" altLang="en-US" sz="800" b="1" baseline="0" smtClean="0"/>
                        <a:t> </a:t>
                      </a:r>
                      <a:r>
                        <a:rPr lang="en-US" altLang="ko-KR" sz="700" b="0" baseline="0" smtClean="0"/>
                        <a:t>(Dec)</a:t>
                      </a:r>
                      <a:endParaRPr lang="en-US" altLang="ko-KR" sz="700" b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2M</a:t>
                      </a:r>
                      <a:r>
                        <a:rPr lang="en-US" altLang="ko-KR" sz="700" b="0" smtClean="0"/>
                        <a:t> (Jan)</a:t>
                      </a:r>
                      <a:endParaRPr lang="ko-KR" altLang="en-US" sz="700" b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3M</a:t>
                      </a:r>
                      <a:r>
                        <a:rPr lang="en-US" altLang="ko-KR" sz="700" b="0" smtClean="0"/>
                        <a:t> (Feb)</a:t>
                      </a:r>
                      <a:endParaRPr lang="ko-KR" altLang="en-US" sz="700" b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4M</a:t>
                      </a:r>
                      <a:r>
                        <a:rPr lang="en-US" altLang="ko-KR" sz="700" b="0" dirty="0" smtClean="0"/>
                        <a:t> (Mar)</a:t>
                      </a:r>
                      <a:endParaRPr lang="ko-KR" altLang="en-US" sz="800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5M</a:t>
                      </a:r>
                      <a:r>
                        <a:rPr lang="en-US" altLang="ko-KR" sz="700" b="1" smtClean="0"/>
                        <a:t> </a:t>
                      </a:r>
                      <a:r>
                        <a:rPr lang="en-US" altLang="ko-KR" sz="700" b="0" smtClean="0"/>
                        <a:t>(Apr)</a:t>
                      </a:r>
                      <a:endParaRPr lang="ko-KR" altLang="en-US" sz="700" b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6M</a:t>
                      </a:r>
                      <a:r>
                        <a:rPr lang="en-US" altLang="ko-KR" sz="700" b="1" smtClean="0"/>
                        <a:t> </a:t>
                      </a:r>
                      <a:r>
                        <a:rPr lang="en-US" altLang="ko-KR" sz="700" b="0" smtClean="0"/>
                        <a:t>(May)</a:t>
                      </a:r>
                      <a:endParaRPr lang="ko-KR" altLang="en-US" sz="700" b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철거</a:t>
                      </a:r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노반 공사</a:t>
                      </a:r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신설 철로</a:t>
                      </a:r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 bwMode="auto">
          <a:xfrm>
            <a:off x="6906090" y="5739495"/>
            <a:ext cx="59400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>
            <a:off x="7501055" y="5972140"/>
            <a:ext cx="194400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7776426" y="6212405"/>
            <a:ext cx="2385265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300290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39939" name="그룹 1"/>
          <p:cNvGrpSpPr>
            <a:grpSpLocks/>
          </p:cNvGrpSpPr>
          <p:nvPr/>
        </p:nvGrpSpPr>
        <p:grpSpPr bwMode="auto">
          <a:xfrm>
            <a:off x="1719263" y="979836"/>
            <a:ext cx="8856662" cy="288925"/>
            <a:chOff x="576696" y="1127625"/>
            <a:chExt cx="8639998" cy="288001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9969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C262CC16-A9E1-4E5E-BD72-ADE1667783D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1" name="그룹 35"/>
          <p:cNvGrpSpPr>
            <a:grpSpLocks/>
          </p:cNvGrpSpPr>
          <p:nvPr/>
        </p:nvGrpSpPr>
        <p:grpSpPr bwMode="auto">
          <a:xfrm>
            <a:off x="1730516" y="1340518"/>
            <a:ext cx="2016125" cy="288281"/>
            <a:chOff x="589112" y="2937736"/>
            <a:chExt cx="2016199" cy="288925"/>
          </a:xfrm>
        </p:grpSpPr>
        <p:sp>
          <p:nvSpPr>
            <p:cNvPr id="12" name="한쪽 모서리가 잘린 사각형 1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ea typeface="현대하모니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598637" y="29377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① 사업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개요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730515" y="1703691"/>
          <a:ext cx="4320480" cy="4493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항 목</a:t>
                      </a:r>
                    </a:p>
                  </a:txBody>
                  <a:tcPr marL="143986" marR="35996" marT="45725" marB="45725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436B9B"/>
                        </a:gs>
                        <a:gs pos="51000">
                          <a:srgbClr val="325276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내 용</a:t>
                      </a:r>
                    </a:p>
                  </a:txBody>
                  <a:tcPr marL="35996" marR="35996" marT="45725" marB="45725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436B9B"/>
                        </a:gs>
                        <a:gs pos="51000">
                          <a:srgbClr val="325276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268">
                <a:tc>
                  <a:txBody>
                    <a:bodyPr/>
                    <a:lstStyle/>
                    <a:p>
                      <a:pPr marL="0" indent="0"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사  업  명</a:t>
                      </a:r>
                      <a:endParaRPr kumimoji="1" lang="en-US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TAKHIATASH POWER PLANT EFFICIENCY IMPROVEMENT PROJECT /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우즈베키스탄</a:t>
                      </a:r>
                      <a:endParaRPr kumimoji="1" lang="en-US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발  주  처 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JSC </a:t>
                      </a:r>
                      <a:r>
                        <a:rPr kumimoji="1" lang="en-US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Uzbekenergo</a:t>
                      </a: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(</a:t>
                      </a:r>
                      <a:r>
                        <a:rPr kumimoji="1" lang="ko-KR" altLang="en-US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전력청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</a:t>
                      </a: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Consultant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Gas Natural </a:t>
                      </a:r>
                      <a:r>
                        <a:rPr kumimoji="1" lang="en-US" altLang="ko-KR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Fenosa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(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스페인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4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용        량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2 x 274MW CCPP + 37.2MWth</a:t>
                      </a:r>
                      <a:endParaRPr kumimoji="1" lang="en-US" altLang="ko-KR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2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계약금액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USD 318,066,000 + EUR 103,960,000</a:t>
                      </a:r>
                    </a:p>
                    <a:p>
                      <a:pPr algn="l" fontAlgn="ctr" latinLnBrk="0"/>
                      <a:r>
                        <a:rPr kumimoji="1" 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(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Equiv. USD 427,224,000)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92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위       치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altLang="ko-KR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Takhiatash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시의 기존 </a:t>
                      </a:r>
                      <a:r>
                        <a:rPr kumimoji="1" lang="en-US" altLang="ko-KR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Takhiatash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Thermal Power Station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부지 내 위치</a:t>
                      </a:r>
                      <a:endParaRPr kumimoji="1" lang="en-US" altLang="ko-KR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798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공기 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/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사업기간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3986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ts val="1600"/>
                        </a:lnSpc>
                      </a:pP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NTP:</a:t>
                      </a:r>
                      <a:r>
                        <a:rPr kumimoji="1" 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2017.10.10</a:t>
                      </a:r>
                      <a:endParaRPr kumimoji="1" lang="en-US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algn="l" fontAlgn="ctr" latinLnBrk="0">
                        <a:lnSpc>
                          <a:spcPts val="1600"/>
                        </a:lnSpc>
                      </a:pP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1)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신규 복합화력 발전 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2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개 호기</a:t>
                      </a:r>
                      <a:endParaRPr kumimoji="1" lang="en-US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algn="l" fontAlgn="ctr" latinLnBrk="0">
                        <a:lnSpc>
                          <a:spcPts val="1600"/>
                        </a:lnSpc>
                      </a:pP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- Unit #1 Completion : 32M (2020.06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월</a:t>
                      </a:r>
                      <a:r>
                        <a:rPr kumimoji="1" 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- Unit #2 Completion : 34M (2020.08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월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2)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기존 발전소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(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Block 3&amp;4)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의 위험물 제거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- Block #3 : 12M (2022.08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월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- Block #4 : 12M (2022.10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월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71993" marR="71993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6186010" y="1703690"/>
          <a:ext cx="4381570" cy="3705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항 목</a:t>
                      </a:r>
                    </a:p>
                  </a:txBody>
                  <a:tcPr marL="143986" marR="35996" marT="45725" marB="45725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436B9B"/>
                        </a:gs>
                        <a:gs pos="51000">
                          <a:srgbClr val="325276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내 용</a:t>
                      </a:r>
                    </a:p>
                  </a:txBody>
                  <a:tcPr marL="35996" marR="35996" marT="45725" marB="45725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0000">
                          <a:srgbClr val="436B9B"/>
                        </a:gs>
                        <a:gs pos="51000">
                          <a:srgbClr val="325276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95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재        원</a:t>
                      </a:r>
                      <a:endParaRPr kumimoji="1" lang="en-US" altLang="ko-KR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4037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ADB (USD 300M) + </a:t>
                      </a:r>
                    </a:p>
                    <a:p>
                      <a:pPr algn="l" fontAlgn="ctr" latinLnBrk="0"/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UFRD </a:t>
                      </a:r>
                      <a:r>
                        <a:rPr kumimoji="1" lang="ko-KR" altLang="en-US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우즈벡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재건기금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(USD 270M) + </a:t>
                      </a:r>
                      <a:b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</a:br>
                      <a:r>
                        <a:rPr kumimoji="1" lang="en-US" altLang="ko-KR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Uzbekenergo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(USD 36M) + </a:t>
                      </a:r>
                      <a:b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</a:br>
                      <a:r>
                        <a:rPr kumimoji="1" lang="ko-KR" altLang="en-US" sz="1200" kern="1200" spc="-5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우즈벡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정부 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(USD 94M)</a:t>
                      </a:r>
                    </a:p>
                  </a:txBody>
                  <a:tcPr marL="72018" marR="72018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95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수행 구조</a:t>
                      </a:r>
                      <a:endParaRPr kumimoji="1" lang="en-US" altLang="ko-KR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4037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Consortium of HEC(85%) &amp; HDEC(15%)</a:t>
                      </a:r>
                    </a:p>
                  </a:txBody>
                  <a:tcPr marL="72018" marR="72018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4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주요 역무</a:t>
                      </a:r>
                      <a:endParaRPr kumimoji="1" lang="en-US" sz="1200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144037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1.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신규 복합화력 발전 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2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개 호기 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2. 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기존 발전소</a:t>
                      </a:r>
                      <a:r>
                        <a:rPr kumimoji="1" lang="en-US" altLang="ko-KR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(Block 3&amp;4)</a:t>
                      </a:r>
                      <a:r>
                        <a:rPr kumimoji="1" lang="ko-KR" altLang="en-US" sz="1200" kern="1200" spc="-5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의 위험물 제거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      -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사전조사 및 계획 수립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      -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교육훈련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및 감독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      -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석면 보온재 및 위험물 철거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        (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이외 장비 해체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구조물 철거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부지 복구 등은 </a:t>
                      </a:r>
                      <a:endParaRPr kumimoji="1" lang="en-US" altLang="ko-KR" sz="1200" kern="1200" spc="-5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ts val="1600"/>
                        </a:lnSpc>
                      </a:pP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           Option </a:t>
                      </a:r>
                      <a:r>
                        <a:rPr kumimoji="1" lang="ko-KR" altLang="en-US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역무</a:t>
                      </a:r>
                      <a:r>
                        <a:rPr kumimoji="1" lang="en-US" altLang="ko-KR" sz="120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itchFamily="34" charset="0"/>
                        </a:rPr>
                        <a:t>)</a:t>
                      </a:r>
                      <a:endParaRPr kumimoji="1" lang="en-US" altLang="ko-KR" sz="1200" kern="12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itchFamily="34" charset="0"/>
                      </a:endParaRPr>
                    </a:p>
                  </a:txBody>
                  <a:tcPr marL="72018" marR="72018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8548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35" y="1718810"/>
            <a:ext cx="6469331" cy="3694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pPr algn="ctr"/>
              <a:t>60</a:t>
            </a:fld>
            <a:endParaRPr lang="en-US" altLang="ko-KR" b="1" dirty="0">
              <a:solidFill>
                <a:prstClr val="black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수행계획 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239995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prstClr val="black"/>
                </a:buClr>
                <a:defRPr/>
              </a:pPr>
              <a:endPara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④</a:t>
              </a: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-5 </a:t>
              </a:r>
              <a:r>
                <a:rPr lang="ko-KR" altLang="en-US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Underground </a:t>
              </a:r>
              <a:r>
                <a:rPr lang="ko-KR" altLang="en-US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공사 계획</a:t>
              </a:r>
              <a:endPara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75520" y="5622631"/>
            <a:ext cx="7110790" cy="46166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66700" indent="-177800">
              <a:lnSpc>
                <a:spcPts val="18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주요</a:t>
            </a:r>
            <a:r>
              <a:rPr lang="en-US" altLang="ko-KR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 U/G 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공사와 주기기 </a:t>
            </a:r>
            <a:r>
              <a:rPr lang="en-US" altLang="ko-KR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FDN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의 간섭구간이 없으므로 동시 시공 가능</a:t>
            </a:r>
            <a:endParaRPr lang="en-US" altLang="ko-KR" sz="1200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marL="266700" indent="-177800">
              <a:lnSpc>
                <a:spcPts val="18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Main </a:t>
            </a:r>
            <a:r>
              <a:rPr lang="en-US" altLang="ko-KR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Circulating Water 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전 구간 </a:t>
            </a:r>
            <a:r>
              <a:rPr lang="en-US" altLang="ko-KR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Epoxy Lined Pipe 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적용으로 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시공 시 레벨 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오차 </a:t>
            </a:r>
            <a:r>
              <a:rPr lang="ko-KR" altLang="en-US" sz="1200" dirty="0" err="1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최소화토록</a:t>
            </a:r>
            <a:r>
              <a:rPr lang="ko-KR" altLang="en-US" sz="1200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 집중 관리</a:t>
            </a:r>
            <a:endParaRPr lang="en-US" altLang="ko-KR" sz="1200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360585" y="4464116"/>
            <a:ext cx="2886014" cy="585065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265649" y="4464116"/>
            <a:ext cx="2886014" cy="585065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938308" y="3464479"/>
            <a:ext cx="646211" cy="990110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433196" y="2265222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460460" y="2292293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752993" y="2265222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4780257" y="2292293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976227" y="226587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5003491" y="229294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5191713" y="226587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218977" y="229294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411401" y="226825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438665" y="229532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645950" y="226587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5673214" y="229294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960985" y="226645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5988249" y="229352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205790" y="226652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4233054" y="229359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3405423" y="2266526"/>
            <a:ext cx="126562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468525" y="229359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4205790" y="275392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233054" y="278099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449187" y="275144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476451" y="277851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205790" y="2433142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4233054" y="2460213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05790" y="2588192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4233054" y="2615263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3449089" y="258170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3476353" y="260877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441163" y="243141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468427" y="245848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181400" y="226776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208664" y="229483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396749" y="226234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6424013" y="228941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617932" y="226528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6645196" y="229235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6844418" y="2265379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871682" y="2292450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661687" y="227014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3688951" y="229721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4002194" y="227242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029458" y="229949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3661589" y="275144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688853" y="277851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002194" y="275392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4029458" y="278099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7606771" y="226074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7634035" y="2287812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7606771" y="273861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7634035" y="276568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850168" y="273613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6877432" y="276320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7606771" y="241783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7634035" y="244490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7606771" y="257288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7634035" y="259995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6850070" y="256639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877334" y="2593462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6842144" y="241610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6869408" y="244317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7041239" y="226911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7068503" y="229618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388889" y="226425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7416153" y="229132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7041141" y="2738518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7068405" y="2765589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7403175" y="273861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430439" y="276568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7820555" y="226346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7847819" y="229053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7822435" y="203384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7849699" y="206091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7822435" y="180882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7849699" y="1835892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3403544" y="202551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3430808" y="205258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3405423" y="180074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3432687" y="182781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3423163" y="2293950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4433098" y="208830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4460362" y="211537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4752895" y="2088304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4780159" y="2115375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4976129" y="208657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5003393" y="211364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5191615" y="208657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5218879" y="211364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5411303" y="208895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5438567" y="211602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5645852" y="208657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5673116" y="211364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5960887" y="2087157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5988151" y="2114228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6181302" y="208846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6208566" y="2115532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6396651" y="208304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6423915" y="211011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6617834" y="208598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6645098" y="2113052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6844320" y="208608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6871584" y="211315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7606673" y="2088585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7633937" y="2115656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7041141" y="2094580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7068405" y="2121651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7391172" y="2092101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7416055" y="2121553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4205790" y="2090769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4233054" y="2117840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3661687" y="2094383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3688951" y="2121454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4002194" y="2096666"/>
            <a:ext cx="90724" cy="95103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4029458" y="2123737"/>
            <a:ext cx="36000" cy="36000"/>
          </a:xfrm>
          <a:prstGeom prst="rect">
            <a:avLst/>
          </a:prstGeom>
          <a:solidFill>
            <a:srgbClr val="FFFF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6006347" y="1740005"/>
            <a:ext cx="676114" cy="26169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4792068" y="1740005"/>
            <a:ext cx="676114" cy="26169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prstClr val="black"/>
              </a:buClr>
            </a:pPr>
            <a:endParaRPr lang="ko-KR" altLang="en-US" sz="9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/>
          </p:nvPr>
        </p:nvGraphicFramePr>
        <p:xfrm>
          <a:off x="8706291" y="1664871"/>
          <a:ext cx="1717381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Main UG </a:t>
                      </a:r>
                      <a:r>
                        <a:rPr lang="ko-KR" altLang="en-US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공사 우선 순위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1. Soil Replacement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‘18/05/01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2. Storm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Water Basin</a:t>
                      </a:r>
                    </a:p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’18/5/1 ~ ‘18/12/31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3. Main Circulating Water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’18/05/05 ~ ‘18/11/30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rgbClr val="7030A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4. Aux. Cooling Water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’18/07/01 ~ ‘18/08/30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rgbClr val="FFFF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5. GTG</a:t>
                      </a:r>
                      <a:r>
                        <a:rPr lang="en-US" altLang="ko-KR" sz="1000" b="1" baseline="0" dirty="0" smtClean="0">
                          <a:solidFill>
                            <a:srgbClr val="FFFF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&amp; Main BD FDN</a:t>
                      </a:r>
                    </a:p>
                    <a:p>
                      <a:pPr algn="l"/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: ‘18/06/1 ~ ‘19/01/15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6. STG FDN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‘18/07/01~’19/03/31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accent5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7. Cooling Tower FDN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‘18/08/15~’19/01/15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rgbClr val="00B05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8. Fire Fighting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’18/11/01 ~ </a:t>
                      </a:r>
                      <a:r>
                        <a:rPr lang="en-US" altLang="ko-KR" sz="1000" b="1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‘18/11/30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rgbClr val="0000FF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9. Duct Bank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: ’19/03/01 ~ ‘19/08/03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6479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61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⑤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동절기 시공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159958" y="2213865"/>
          <a:ext cx="7536443" cy="118864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5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76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시공</a:t>
                      </a: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장소 구분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혹한일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Working Days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(12~2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월</a:t>
                      </a: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, 3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개월</a:t>
                      </a: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가동율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Remark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실외 공사</a:t>
                      </a:r>
                      <a:endParaRPr lang="ko-KR" altLang="en-US" sz="1100" kern="1200" dirty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41</a:t>
                      </a:r>
                      <a:endParaRPr lang="ko-KR" altLang="en-US" sz="1100" kern="12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49</a:t>
                      </a: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54.4 %</a:t>
                      </a:r>
                      <a:endParaRPr lang="ko-KR" altLang="en-US" sz="1100" kern="12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tc rowSpan="2"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외기 온도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-5℃ : 38days/year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풍속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7.5m/s : 3days/year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-   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외기 온도 </a:t>
                      </a: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-10℃ : 22days/year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※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휴일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공휴일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및 동절기 포함한 작업불능일</a:t>
                      </a:r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공정 반영</a:t>
                      </a:r>
                      <a:endParaRPr lang="ko-KR" altLang="en-US" sz="1100" kern="12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실내 공사</a:t>
                      </a: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22</a:t>
                      </a:r>
                      <a:endParaRPr lang="ko-KR" altLang="en-US" sz="1100" kern="12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68</a:t>
                      </a:r>
                    </a:p>
                  </a:txBody>
                  <a:tcPr marL="91451" marR="91451" marT="45702" marB="4570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75.6</a:t>
                      </a:r>
                      <a:r>
                        <a:rPr lang="en-US" altLang="ko-KR" sz="1100" kern="1200" baseline="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%</a:t>
                      </a:r>
                      <a:endParaRPr lang="ko-KR" altLang="en-US" sz="1100" kern="12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65599" y="1628800"/>
            <a:ext cx="4304383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eaLnBrk="0" latinLnBrk="0" hangingPunct="0">
              <a:lnSpc>
                <a:spcPts val="20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동절기 공사 기간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매년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12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월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01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~ 02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월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28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일로 공정표 반영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</a:t>
            </a:r>
          </a:p>
          <a:p>
            <a:pPr marL="171450" indent="-171450" eaLnBrk="0" latinLnBrk="0" hangingPunct="0">
              <a:lnSpc>
                <a:spcPts val="20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동절기 공사 가능 기간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65531" y="3383996"/>
            <a:ext cx="220605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eaLnBrk="0" latinLnBrk="0" hangingPunct="0">
              <a:lnSpc>
                <a:spcPts val="2000"/>
              </a:lnSpc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공종별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  <a:cs typeface="Arial" panose="020B0604020202020204" pitchFamily="34" charset="0"/>
              </a:rPr>
              <a:t> 관리 항목 및 수행 방안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180566" y="3699030"/>
          <a:ext cx="7515835" cy="27330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58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6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공종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수행방안</a:t>
                      </a:r>
                      <a:endParaRPr lang="ko-KR" altLang="en-US" sz="1100" b="1" kern="1200" dirty="0">
                        <a:solidFill>
                          <a:schemeClr val="lt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marL="91451" marR="91451" marT="45702" marB="45702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토목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터파기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위주 공정 진행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다짐작업 지양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8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콘크리트 시공 시 사전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보온 양생기구 설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치 여부 및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보온 조치 등 확인 후 </a:t>
                      </a: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타설</a:t>
                      </a:r>
                      <a:endParaRPr kumimoji="0" lang="en-US" altLang="ko-KR" sz="11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최대한 주간 콘크리트 </a:t>
                      </a: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타설토록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일정 조율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92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건축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2019</a:t>
                      </a:r>
                      <a:r>
                        <a:rPr lang="ko-KR" altLang="en-US" sz="1100" dirty="0" err="1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년말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시운전 집중 대비 터빈 빌딩 철골 및 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Cladding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사전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9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배관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작업 공간 천막 등 설치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충분한 예열 후 용접 진행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용접봉 관리 철저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36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모든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Low Point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에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Drain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설치하여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Hydro Test </a:t>
                      </a:r>
                      <a:r>
                        <a:rPr kumimoji="0" lang="ko-KR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후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Drain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시키고</a:t>
                      </a:r>
                      <a:r>
                        <a:rPr kumimoji="0" lang="ko-KR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Air Drying </a:t>
                      </a:r>
                      <a:r>
                        <a:rPr kumimoji="0" lang="ko-KR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실시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808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기계</a:t>
                      </a:r>
                      <a:r>
                        <a:rPr lang="en-US" altLang="ko-KR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전기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기계 펌프 및 모터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의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Space Heater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전원 공급 선 고려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계장</a:t>
                      </a:r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옥외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설치되는 </a:t>
                      </a: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계기류는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Space Heater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구비된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Instrument Rack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내부 설치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동절기 신호관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(Impulse tubing) leak test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water 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대신 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N2 gas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사용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일반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1300"/>
                        </a:lnSpc>
                      </a:pPr>
                      <a:r>
                        <a:rPr kumimoji="0" lang="ko-KR" altLang="en-US" sz="11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동절기 외부 온도 고려한 시공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방법 및 품질 요건 관련 </a:t>
                      </a:r>
                      <a:r>
                        <a:rPr kumimoji="0" lang="ko-KR" altLang="en-US" sz="11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시공하도사</a:t>
                      </a:r>
                      <a:r>
                        <a:rPr kumimoji="0" lang="ko-KR" altLang="en-US" sz="11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필요 장비 및 자재 동원 사전 협의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1501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62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⑥ 주요 </a:t>
              </a:r>
              <a:r>
                <a:rPr lang="ko-KR" altLang="en-US" sz="1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양중계획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55521" y="1628800"/>
          <a:ext cx="5749342" cy="345440"/>
        </p:xfrm>
        <a:graphic>
          <a:graphicData uri="http://schemas.openxmlformats.org/drawingml/2006/table">
            <a:tbl>
              <a:tblPr/>
              <a:tblGrid>
                <a:gridCol w="574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u="none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중량물</a:t>
                      </a:r>
                      <a:r>
                        <a:rPr kumimoji="0" lang="ko-KR" altLang="en-US" sz="1400" u="none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설치 </a:t>
                      </a:r>
                      <a:r>
                        <a:rPr kumimoji="0" lang="ko-KR" altLang="en-US" sz="1400" u="none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일정 및 설치 장비</a:t>
                      </a:r>
                      <a:endParaRPr kumimoji="0" lang="en-US" altLang="ko-KR" sz="1400" u="none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844099" y="1943835"/>
          <a:ext cx="8527376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5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기자재</a:t>
                      </a:r>
                      <a:endParaRPr lang="en-US" altLang="ko-KR" sz="800" b="1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Weight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예상 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FDN</a:t>
                      </a:r>
                      <a:r>
                        <a:rPr lang="en-US" altLang="ko-KR" sz="800" b="1" baseline="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일정</a:t>
                      </a:r>
                      <a:endParaRPr lang="en-US" altLang="ko-KR" sz="800" b="1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설치 장비</a:t>
                      </a:r>
                      <a:endParaRPr lang="en-US" altLang="ko-KR" sz="900" b="1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비고</a:t>
                      </a:r>
                      <a:endParaRPr lang="en-US" altLang="ko-KR" sz="800" b="1" dirty="0" smtClean="0">
                        <a:solidFill>
                          <a:schemeClr val="bg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Gas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Turbine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357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 Ton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</a:t>
                      </a:r>
                      <a:r>
                        <a:rPr lang="en-US" altLang="ko-KR" sz="8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2019-02-18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2019-05-23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SPMT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&amp; Gantry Crane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28"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Gas Turbine Generator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292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2019-03-16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2019-08-28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SPMT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&amp; Gantry Crane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Steam Turbine Generator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148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2019-10-26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2019-12-20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750T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Crawler Crane 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5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Power Transformer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177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2019-02-28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</a:t>
                      </a:r>
                      <a:r>
                        <a:rPr lang="en-US" altLang="ko-KR" sz="8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2019-05-07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SPMT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&amp; Hydraulic Jacking System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539"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HRSG Module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235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2019-03-23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2019-06-17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750T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Crawler Crane 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728"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HRSG Main Stack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33 Ton x 11EA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2019-06-14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2019-07-06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750T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Crawler Crane 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Main Stack </a:t>
                      </a:r>
                      <a:r>
                        <a:rPr lang="ko-KR" altLang="en-US" sz="1000" b="0" baseline="0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높이 </a:t>
                      </a:r>
                      <a:r>
                        <a:rPr lang="en-US" altLang="ko-KR" sz="1000" b="0" baseline="0" dirty="0" smtClean="0"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: 112.5M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(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각 단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높이 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: 10M)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=&gt; 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최종 단 설치 위해 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Crane Boom 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길이 약 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130M 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필요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5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Condenser Shell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Tx/>
                        <a:buNone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rPr>
                        <a:t>95 Ton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#1: 2019-05-03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#2: 2019-06-21</a:t>
                      </a:r>
                      <a:endParaRPr lang="ko-KR" altLang="en-US" sz="8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750T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Crawler Crane 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철골 </a:t>
                      </a:r>
                      <a:r>
                        <a:rPr lang="en-US" altLang="ko-KR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Roof </a:t>
                      </a:r>
                      <a:r>
                        <a:rPr lang="ko-KR" altLang="en-US" sz="1000" b="0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임시 철거 필요</a:t>
                      </a:r>
                      <a:endParaRPr lang="ko-KR" altLang="en-US" sz="1000" b="0" dirty="0" smtClean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 descr="D:\01.UTCC(Takhiatash)\DB07.시공\06.공구별\01.기계\Gas Turbine_Gantry Crane_SPM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25" y="4883639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1.UTCC(Takhiatash)\DB07.시공\06.공구별\01.기계\Gas Turnie Generator_Gant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85" y="4883639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01.UTCC(Takhiatash)\DB07.시공\06.공구별\01.기계\Steam Generator_Crawler Cra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45" y="4869160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01.UTCC(Takhiatash)\DB07.시공\06.공구별\01.기계\HRSG Module_Crawler Cra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45" y="4868503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01.UTCC(Takhiatash)\DB07.시공\06.공구별\01.기계\UTAM\HRSG\HRSG #2 Main Stack 10th Shell Installation\SAM_00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05" y="4863783"/>
            <a:ext cx="1440000" cy="10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01.UTCC(Takhiatash)\DB07.시공\06.공구별\01.기계\UTAM\콘덴서\2016-05-26 Surface Condenser #2 on Bedding\20160526_170757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05" y="4863783"/>
            <a:ext cx="1440000" cy="10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55" y="5942256"/>
            <a:ext cx="93320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GT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14085" y="5940768"/>
            <a:ext cx="93320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GTG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4245" y="5942256"/>
            <a:ext cx="93320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S</a:t>
            </a:r>
            <a:r>
              <a:rPr lang="en-US" altLang="ko-KR" dirty="0">
                <a:latin typeface="+mn-ea"/>
              </a:rPr>
              <a:t>TG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2736" y="5802267"/>
            <a:ext cx="933200" cy="553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HRSG Module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34405" y="5794230"/>
            <a:ext cx="933200" cy="553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HRSG Stack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74405" y="5777657"/>
            <a:ext cx="933200" cy="5539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Condenser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0938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8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E64834C6-912F-4A13-A8D0-B8BD0737EC83}" type="slidenum">
              <a:rPr kumimoji="1" lang="en-US" altLang="ko-KR" sz="1000" b="1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kumimoji="1" lang="en-US" altLang="ko-KR" sz="1000" b="1" dirty="0">
              <a:solidFill>
                <a:prstClr val="black"/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4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fontAlgn="base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  <a:p>
            <a:pPr marL="85725" indent="-85725" eaLnBrk="0" fontAlgn="base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  <a:p>
            <a:pPr marL="85725" indent="-85725" eaLnBrk="0" fontAlgn="base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6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상세 수행계획 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3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4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fontAlgn="base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  <a:p>
            <a:pPr marL="85725" indent="-85725" eaLnBrk="0" fontAlgn="base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  <a:p>
            <a:pPr marL="85725" indent="-85725" eaLnBrk="0" fontAlgn="base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383495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fontAlgn="base" latinLnBrk="0" hangingPunct="0">
                <a:buClr>
                  <a:prstClr val="black"/>
                </a:buClr>
                <a:defRPr/>
              </a:pPr>
              <a:endPara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⑦ 현장 자재 관리 </a:t>
              </a:r>
              <a:r>
                <a:rPr kumimoji="1" lang="ko-KR" altLang="en-US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절차</a:t>
              </a:r>
              <a:endParaRPr kumimoji="1"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84" name="그림 61" descr="button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5025" y="1854200"/>
            <a:ext cx="8640892" cy="2573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86" name="그룹 185"/>
          <p:cNvGrpSpPr/>
          <p:nvPr/>
        </p:nvGrpSpPr>
        <p:grpSpPr>
          <a:xfrm>
            <a:off x="1991547" y="1976661"/>
            <a:ext cx="1606927" cy="980678"/>
            <a:chOff x="1352600" y="1229146"/>
            <a:chExt cx="1606927" cy="980678"/>
          </a:xfrm>
        </p:grpSpPr>
        <p:sp>
          <p:nvSpPr>
            <p:cNvPr id="187" name="모서리가 둥근 직사각형 186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인수검사시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필요한 서류 준비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해당자재 도착일정 파악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필요한 검사항목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일정검토</a:t>
              </a:r>
            </a:p>
          </p:txBody>
        </p:sp>
        <p:sp>
          <p:nvSpPr>
            <p:cNvPr id="188" name="모서리가 둥근 직사각형 187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</a:p>
          </p:txBody>
        </p:sp>
        <p:sp>
          <p:nvSpPr>
            <p:cNvPr id="189" name="모서리가 둥근 직사각형 188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입고전</a:t>
              </a: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준비</a:t>
              </a: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3685693" y="1976661"/>
            <a:ext cx="1606927" cy="980678"/>
            <a:chOff x="1352600" y="1229146"/>
            <a:chExt cx="1606927" cy="980678"/>
          </a:xfrm>
        </p:grpSpPr>
        <p:sp>
          <p:nvSpPr>
            <p:cNvPr id="191" name="모서리가 둥근 직사각형 190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93663" indent="-93663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Delivery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Note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에 인수확인 서명</a:t>
              </a:r>
              <a:endParaRPr kumimoji="1" lang="en-US" altLang="ko-KR" sz="800" b="1" spc="-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화물</a:t>
              </a: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Damage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여부 확인</a:t>
              </a:r>
            </a:p>
          </p:txBody>
        </p:sp>
        <p:sp>
          <p:nvSpPr>
            <p:cNvPr id="192" name="모서리가 둥근 직사각형 191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  <a:r>
                <a:rPr kumimoji="1"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9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운송사</a:t>
              </a:r>
              <a:endPara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현장도착</a:t>
              </a: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5379839" y="1976661"/>
            <a:ext cx="1606927" cy="980678"/>
            <a:chOff x="1352600" y="1229146"/>
            <a:chExt cx="1606927" cy="980678"/>
          </a:xfrm>
        </p:grpSpPr>
        <p:sp>
          <p:nvSpPr>
            <p:cNvPr id="195" name="모서리가 둥근 직사각형 194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수량</a:t>
              </a: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규격</a:t>
              </a: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손상여부 확인</a:t>
              </a:r>
              <a:endParaRPr kumimoji="1" lang="en-US" altLang="ko-KR" sz="800" b="1" spc="-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검사성적서</a:t>
              </a: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검사합격증 확인</a:t>
              </a:r>
              <a:endParaRPr kumimoji="1" lang="en-US" altLang="ko-KR" sz="800" b="1" spc="-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 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전수검사 </a:t>
              </a:r>
              <a:r>
                <a:rPr kumimoji="1"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수행</a:t>
              </a:r>
              <a:endParaRPr kumimoji="1" lang="en-US" altLang="ko-KR" sz="800" b="1" spc="-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4. </a:t>
              </a:r>
              <a:r>
                <a:rPr lang="ko-KR" altLang="en-US" sz="800" b="1" spc="-6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비디오 촬영</a:t>
              </a:r>
              <a:endParaRPr kumimoji="1" lang="ko-KR" altLang="en-US" sz="800" b="1" spc="-6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  <a:r>
                <a:rPr kumimoji="1"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품질</a:t>
              </a:r>
              <a:r>
                <a:rPr kumimoji="1"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공사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자재인수검사</a:t>
              </a: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7073985" y="1976661"/>
            <a:ext cx="1606927" cy="980678"/>
            <a:chOff x="1352600" y="1229146"/>
            <a:chExt cx="1606927" cy="980678"/>
          </a:xfrm>
        </p:grpSpPr>
        <p:sp>
          <p:nvSpPr>
            <p:cNvPr id="199" name="모서리가 둥근 직사각형 198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rIns="36000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식별표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부착관리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: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번호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/MPR No./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품명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보관등급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/Invoice &amp; PL/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발주처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표기사항</a:t>
              </a:r>
            </a:p>
          </p:txBody>
        </p:sp>
        <p:sp>
          <p:nvSpPr>
            <p:cNvPr id="200" name="모서리가 둥근 직사각형 199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</a:p>
          </p:txBody>
        </p:sp>
        <p:sp>
          <p:nvSpPr>
            <p:cNvPr id="201" name="모서리가 둥근 직사각형 200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</a:t>
              </a:r>
              <a:r>
                <a:rPr kumimoji="1" lang="ko-KR" altLang="en-US" sz="1000" b="1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식별표</a:t>
              </a: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부착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768132" y="1976661"/>
            <a:ext cx="1606927" cy="980678"/>
            <a:chOff x="1352600" y="1229146"/>
            <a:chExt cx="1606927" cy="980678"/>
          </a:xfrm>
        </p:grpSpPr>
        <p:sp>
          <p:nvSpPr>
            <p:cNvPr id="203" name="모서리가 둥근 직사각형 202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일일 입고 현황 작성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시험을 요하는 자재 분류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-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성적서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합격증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유첨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확인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-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 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QC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전달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  <a:r>
                <a:rPr kumimoji="1"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품질</a:t>
              </a:r>
            </a:p>
          </p:txBody>
        </p:sp>
        <p:sp>
          <p:nvSpPr>
            <p:cNvPr id="205" name="모서리가 둥근 직사각형 204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MRIR</a:t>
              </a: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작성</a:t>
              </a: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1991547" y="3231562"/>
            <a:ext cx="1606927" cy="980678"/>
            <a:chOff x="1352600" y="1229146"/>
            <a:chExt cx="1606927" cy="980678"/>
          </a:xfrm>
        </p:grpSpPr>
        <p:sp>
          <p:nvSpPr>
            <p:cNvPr id="207" name="모서리가 둥근 직사각형 206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OSD Report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Issue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OSD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현황관리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 SPMAT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에 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OSD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등록 및 통보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  <a:r>
                <a:rPr kumimoji="1"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및 </a:t>
              </a: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본사품질</a:t>
              </a:r>
            </a:p>
          </p:txBody>
        </p:sp>
        <p:sp>
          <p:nvSpPr>
            <p:cNvPr id="209" name="모서리가 둥근 직사각형 208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spc="-6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OSD </a:t>
              </a:r>
              <a:r>
                <a:rPr kumimoji="1" lang="en-US" altLang="ko-KR" sz="900" b="1" spc="-6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Check/ </a:t>
              </a:r>
              <a:r>
                <a:rPr kumimoji="1" lang="ko-KR" altLang="en-US" sz="900" b="1" spc="-6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불합격품처리</a:t>
              </a:r>
            </a:p>
          </p:txBody>
        </p:sp>
      </p:grpSp>
      <p:grpSp>
        <p:nvGrpSpPr>
          <p:cNvPr id="210" name="그룹 209"/>
          <p:cNvGrpSpPr/>
          <p:nvPr/>
        </p:nvGrpSpPr>
        <p:grpSpPr>
          <a:xfrm>
            <a:off x="5376315" y="3231562"/>
            <a:ext cx="1606927" cy="980678"/>
            <a:chOff x="1352600" y="1229146"/>
            <a:chExt cx="1606927" cy="980678"/>
          </a:xfrm>
        </p:grpSpPr>
        <p:sp>
          <p:nvSpPr>
            <p:cNvPr id="211" name="모서리가 둥근 직사각형 210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자재보관 등급에 따라 보관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(Storage Level 1 ~ 4)</a:t>
              </a:r>
            </a:p>
          </p:txBody>
        </p:sp>
        <p:sp>
          <p:nvSpPr>
            <p:cNvPr id="212" name="모서리가 둥근 직사각형 211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</a:p>
          </p:txBody>
        </p:sp>
        <p:sp>
          <p:nvSpPr>
            <p:cNvPr id="213" name="모서리가 둥근 직사각형 212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입고자재 정리</a:t>
              </a:r>
              <a:r>
                <a:rPr kumimoji="1" lang="en-US" altLang="ko-KR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보관</a:t>
              </a: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7068699" y="3231562"/>
            <a:ext cx="1606927" cy="980678"/>
            <a:chOff x="1352600" y="1229146"/>
            <a:chExt cx="1606927" cy="980678"/>
          </a:xfrm>
        </p:grpSpPr>
        <p:sp>
          <p:nvSpPr>
            <p:cNvPr id="215" name="모서리가 둥근 직사각형 214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보안유지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시건장치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대형트럭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지게차 작업 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6" name="모서리가 둥근 직사각형 215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</a:t>
              </a:r>
            </a:p>
          </p:txBody>
        </p:sp>
        <p:sp>
          <p:nvSpPr>
            <p:cNvPr id="217" name="모서리가 둥근 직사각형 216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관리</a:t>
              </a:r>
              <a:r>
                <a:rPr kumimoji="1" lang="en-US" altLang="ko-KR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(W/H)</a:t>
              </a:r>
              <a:endParaRPr kumimoji="1" lang="ko-KR" altLang="en-US" sz="1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18" name="모서리가 둥근 직사각형 217"/>
          <p:cNvSpPr/>
          <p:nvPr/>
        </p:nvSpPr>
        <p:spPr bwMode="auto">
          <a:xfrm flipH="1" flipV="1">
            <a:off x="7043236" y="3185121"/>
            <a:ext cx="3350675" cy="1098974"/>
          </a:xfrm>
          <a:prstGeom prst="roundRect">
            <a:avLst>
              <a:gd name="adj" fmla="val 9563"/>
            </a:avLst>
          </a:prstGeom>
          <a:noFill/>
          <a:ln w="12700" algn="ctr">
            <a:solidFill>
              <a:schemeClr val="tx1">
                <a:lumMod val="75000"/>
              </a:schemeClr>
            </a:solidFill>
            <a:prstDash val="dash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800" b="1" dirty="0">
              <a:solidFill>
                <a:prstClr val="black"/>
              </a:solidFill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pic>
        <p:nvPicPr>
          <p:cNvPr id="220" name="그림 61" descr="button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5027" y="4715995"/>
            <a:ext cx="8640893" cy="1548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2" name="직사각형 221"/>
          <p:cNvSpPr/>
          <p:nvPr/>
        </p:nvSpPr>
        <p:spPr>
          <a:xfrm>
            <a:off x="8111285" y="3008961"/>
            <a:ext cx="12298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Routine Manage.</a:t>
            </a:r>
          </a:p>
        </p:txBody>
      </p:sp>
      <p:grpSp>
        <p:nvGrpSpPr>
          <p:cNvPr id="229" name="그룹 228"/>
          <p:cNvGrpSpPr/>
          <p:nvPr/>
        </p:nvGrpSpPr>
        <p:grpSpPr>
          <a:xfrm>
            <a:off x="8761084" y="3231562"/>
            <a:ext cx="1606927" cy="980678"/>
            <a:chOff x="1352600" y="1229146"/>
            <a:chExt cx="1606927" cy="980678"/>
          </a:xfrm>
        </p:grpSpPr>
        <p:sp>
          <p:nvSpPr>
            <p:cNvPr id="230" name="모서리가 둥근 직사각형 229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폭우에 대비한 배수시설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손망실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확인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기자재크기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및 수송차량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고려한 적재 관리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1" name="모서리가 둥근 직사각형 230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현장자재담당</a:t>
              </a:r>
            </a:p>
          </p:txBody>
        </p:sp>
        <p:sp>
          <p:nvSpPr>
            <p:cNvPr id="232" name="모서리가 둥근 직사각형 231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관리</a:t>
              </a:r>
              <a:r>
                <a:rPr kumimoji="1" lang="en-US" altLang="ko-KR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(Yard)</a:t>
              </a:r>
              <a:endParaRPr kumimoji="1" lang="ko-KR" altLang="en-US" sz="1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3683932" y="3231562"/>
            <a:ext cx="1606927" cy="980678"/>
            <a:chOff x="1352600" y="1229146"/>
            <a:chExt cx="1606927" cy="980678"/>
          </a:xfrm>
        </p:grpSpPr>
        <p:sp>
          <p:nvSpPr>
            <p:cNvPr id="234" name="모서리가 둥근 직사각형 233"/>
            <p:cNvSpPr/>
            <p:nvPr/>
          </p:nvSpPr>
          <p:spPr bwMode="auto">
            <a:xfrm>
              <a:off x="1352600" y="1609750"/>
              <a:ext cx="1601594" cy="6000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자재인수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: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보관장소 선정 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합격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불합격품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)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MRIR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작성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배부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보관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인수증 발행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(MHC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발행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)</a:t>
              </a:r>
              <a:endParaRPr kumimoji="1"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5" name="모서리가 둥근 직사각형 234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현장자재담당</a:t>
              </a:r>
            </a:p>
          </p:txBody>
        </p:sp>
        <p:sp>
          <p:nvSpPr>
            <p:cNvPr id="236" name="모서리가 둥근 직사각형 235"/>
            <p:cNvSpPr/>
            <p:nvPr/>
          </p:nvSpPr>
          <p:spPr bwMode="auto">
            <a:xfrm>
              <a:off x="1352600" y="1229146"/>
              <a:ext cx="1601594" cy="213054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</a:t>
              </a:r>
              <a:r>
                <a:rPr kumimoji="1" lang="en-US" altLang="ko-KR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Hand Over</a:t>
              </a:r>
              <a:endParaRPr kumimoji="1" lang="ko-KR" altLang="en-US" sz="1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1991547" y="4768297"/>
            <a:ext cx="1606927" cy="573484"/>
            <a:chOff x="1352600" y="1333373"/>
            <a:chExt cx="1606927" cy="280276"/>
          </a:xfrm>
        </p:grpSpPr>
        <p:sp>
          <p:nvSpPr>
            <p:cNvPr id="240" name="모서리가 둥근 직사각형 239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 </a:t>
              </a:r>
              <a:r>
                <a:rPr kumimoji="1" lang="ko-KR" altLang="en-US" sz="9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공구장</a:t>
              </a:r>
              <a:endPara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 bwMode="auto">
            <a:xfrm>
              <a:off x="1352600" y="1333373"/>
              <a:ext cx="1601594" cy="108826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자재불출요청서 작성</a:t>
              </a:r>
            </a:p>
          </p:txBody>
        </p:sp>
      </p:grpSp>
      <p:grpSp>
        <p:nvGrpSpPr>
          <p:cNvPr id="242" name="그룹 241"/>
          <p:cNvGrpSpPr/>
          <p:nvPr/>
        </p:nvGrpSpPr>
        <p:grpSpPr>
          <a:xfrm>
            <a:off x="3690446" y="4768302"/>
            <a:ext cx="1606927" cy="566473"/>
            <a:chOff x="1352600" y="1333940"/>
            <a:chExt cx="1606927" cy="279709"/>
          </a:xfrm>
        </p:grpSpPr>
        <p:sp>
          <p:nvSpPr>
            <p:cNvPr id="243" name="모서리가 둥근 직사각형 242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현장소장</a:t>
              </a:r>
            </a:p>
          </p:txBody>
        </p:sp>
        <p:sp>
          <p:nvSpPr>
            <p:cNvPr id="244" name="모서리가 둥근 직사각형 243"/>
            <p:cNvSpPr/>
            <p:nvPr/>
          </p:nvSpPr>
          <p:spPr bwMode="auto">
            <a:xfrm>
              <a:off x="1352600" y="1333940"/>
              <a:ext cx="1601594" cy="10825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검토 및 승인</a:t>
              </a: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5389345" y="4768302"/>
            <a:ext cx="1606927" cy="573487"/>
            <a:chOff x="1352600" y="1328140"/>
            <a:chExt cx="1606927" cy="285509"/>
          </a:xfrm>
        </p:grpSpPr>
        <p:sp>
          <p:nvSpPr>
            <p:cNvPr id="246" name="모서리가 둥근 직사각형 245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자재지급자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현장자재담당</a:t>
              </a:r>
              <a:endParaRPr kumimoji="1"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 </a:t>
              </a:r>
              <a:r>
                <a:rPr kumimoji="1" lang="ko-KR" altLang="en-US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자재인수자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: </a:t>
              </a:r>
              <a:r>
                <a:rPr kumimoji="1" lang="ko-KR" altLang="en-US" sz="8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시공사</a:t>
              </a:r>
              <a:endParaRPr kumimoji="1"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 bwMode="auto">
            <a:xfrm>
              <a:off x="1352600" y="1328140"/>
              <a:ext cx="1601594" cy="11405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지급</a:t>
              </a:r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7088243" y="4768302"/>
            <a:ext cx="1606927" cy="573487"/>
            <a:chOff x="1352600" y="1329859"/>
            <a:chExt cx="1606927" cy="283790"/>
          </a:xfrm>
        </p:grpSpPr>
        <p:sp>
          <p:nvSpPr>
            <p:cNvPr id="249" name="모서리가 둥근 직사각형 248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공무담당</a:t>
              </a:r>
            </a:p>
          </p:txBody>
        </p:sp>
        <p:sp>
          <p:nvSpPr>
            <p:cNvPr id="250" name="모서리가 둥근 직사각형 249"/>
            <p:cNvSpPr/>
            <p:nvPr/>
          </p:nvSpPr>
          <p:spPr bwMode="auto">
            <a:xfrm>
              <a:off x="1352600" y="1329859"/>
              <a:ext cx="1601594" cy="112340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자재 불출 전표 서명</a:t>
              </a:r>
            </a:p>
          </p:txBody>
        </p:sp>
      </p:grpSp>
      <p:grpSp>
        <p:nvGrpSpPr>
          <p:cNvPr id="251" name="그룹 250"/>
          <p:cNvGrpSpPr/>
          <p:nvPr/>
        </p:nvGrpSpPr>
        <p:grpSpPr>
          <a:xfrm>
            <a:off x="8753428" y="4761005"/>
            <a:ext cx="1606927" cy="566473"/>
            <a:chOff x="1352600" y="1335671"/>
            <a:chExt cx="1606927" cy="277978"/>
          </a:xfrm>
        </p:grpSpPr>
        <p:sp>
          <p:nvSpPr>
            <p:cNvPr id="252" name="모서리가 둥근 직사각형 251"/>
            <p:cNvSpPr/>
            <p:nvPr/>
          </p:nvSpPr>
          <p:spPr bwMode="auto">
            <a:xfrm>
              <a:off x="1357933" y="1442199"/>
              <a:ext cx="1601594" cy="171450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현장자재담당</a:t>
              </a:r>
            </a:p>
          </p:txBody>
        </p:sp>
        <p:sp>
          <p:nvSpPr>
            <p:cNvPr id="253" name="모서리가 둥근 직사각형 252"/>
            <p:cNvSpPr/>
            <p:nvPr/>
          </p:nvSpPr>
          <p:spPr bwMode="auto">
            <a:xfrm>
              <a:off x="1352600" y="1335671"/>
              <a:ext cx="1601594" cy="106529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불출내역기록보관</a:t>
              </a:r>
            </a:p>
          </p:txBody>
        </p:sp>
      </p:grpSp>
      <p:grpSp>
        <p:nvGrpSpPr>
          <p:cNvPr id="254" name="그룹 253"/>
          <p:cNvGrpSpPr/>
          <p:nvPr/>
        </p:nvGrpSpPr>
        <p:grpSpPr>
          <a:xfrm>
            <a:off x="1996880" y="5490157"/>
            <a:ext cx="1606927" cy="514639"/>
            <a:chOff x="1352600" y="1335673"/>
            <a:chExt cx="1606927" cy="318833"/>
          </a:xfrm>
        </p:grpSpPr>
        <p:sp>
          <p:nvSpPr>
            <p:cNvPr id="255" name="모서리가 둥근 직사각형 254"/>
            <p:cNvSpPr/>
            <p:nvPr/>
          </p:nvSpPr>
          <p:spPr bwMode="auto">
            <a:xfrm>
              <a:off x="1357933" y="1442199"/>
              <a:ext cx="1601594" cy="212307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현장자재담당</a:t>
              </a:r>
            </a:p>
          </p:txBody>
        </p:sp>
        <p:sp>
          <p:nvSpPr>
            <p:cNvPr id="256" name="모서리가 둥근 직사각형 255"/>
            <p:cNvSpPr/>
            <p:nvPr/>
          </p:nvSpPr>
          <p:spPr bwMode="auto">
            <a:xfrm>
              <a:off x="1352600" y="1335673"/>
              <a:ext cx="1601594" cy="106527"/>
            </a:xfrm>
            <a:prstGeom prst="roundRect">
              <a:avLst/>
            </a:prstGeom>
            <a:solidFill>
              <a:schemeClr val="tx1">
                <a:lumMod val="75000"/>
              </a:schemeClr>
            </a:solidFill>
            <a:ln w="9525" algn="ctr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실물재고조사</a:t>
              </a:r>
            </a:p>
          </p:txBody>
        </p:sp>
      </p:grpSp>
      <p:graphicFrame>
        <p:nvGraphicFramePr>
          <p:cNvPr id="266" name="표 265"/>
          <p:cNvGraphicFramePr>
            <a:graphicFrameLocks noGrp="1"/>
          </p:cNvGraphicFramePr>
          <p:nvPr>
            <p:extLst/>
          </p:nvPr>
        </p:nvGraphicFramePr>
        <p:xfrm>
          <a:off x="1855523" y="1628800"/>
          <a:ext cx="5749342" cy="345440"/>
        </p:xfrm>
        <a:graphic>
          <a:graphicData uri="http://schemas.openxmlformats.org/drawingml/2006/table">
            <a:tbl>
              <a:tblPr/>
              <a:tblGrid>
                <a:gridCol w="574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u="none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자재 인수 절차</a:t>
                      </a:r>
                      <a:endParaRPr kumimoji="0" lang="en-US" altLang="ko-KR" sz="1400" u="none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" name="표 266"/>
          <p:cNvGraphicFramePr>
            <a:graphicFrameLocks noGrp="1"/>
          </p:cNvGraphicFramePr>
          <p:nvPr>
            <p:extLst/>
          </p:nvPr>
        </p:nvGraphicFramePr>
        <p:xfrm>
          <a:off x="1858235" y="4460568"/>
          <a:ext cx="5749342" cy="345440"/>
        </p:xfrm>
        <a:graphic>
          <a:graphicData uri="http://schemas.openxmlformats.org/drawingml/2006/table">
            <a:tbl>
              <a:tblPr/>
              <a:tblGrid>
                <a:gridCol w="574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5750" indent="-28575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400" u="none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자재 불출 절차</a:t>
                      </a:r>
                      <a:endParaRPr kumimoji="0" lang="en-US" altLang="ko-KR" sz="1400" u="none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7016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 bwMode="black">
          <a:xfrm>
            <a:off x="1728142" y="1485132"/>
            <a:ext cx="8892233" cy="494037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64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89" y="1331938"/>
            <a:ext cx="5410126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⑧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Block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3&amp;4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위험물 제거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수행 방안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820525" y="1728539"/>
          <a:ext cx="4230470" cy="4625787"/>
        </p:xfrm>
        <a:graphic>
          <a:graphicData uri="http://schemas.openxmlformats.org/drawingml/2006/table">
            <a:tbl>
              <a:tblPr/>
              <a:tblGrid>
                <a:gridCol w="4230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5787">
                <a:tc>
                  <a:txBody>
                    <a:bodyPr/>
                    <a:lstStyle/>
                    <a:p>
                      <a:pPr marL="180975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Work Flow</a:t>
                      </a:r>
                      <a:endParaRPr kumimoji="0" lang="ko-KR" altLang="en-US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모서리가 둥근 직사각형 39"/>
          <p:cNvSpPr/>
          <p:nvPr/>
        </p:nvSpPr>
        <p:spPr bwMode="auto">
          <a:xfrm>
            <a:off x="3080665" y="2179908"/>
            <a:ext cx="1421998" cy="427154"/>
          </a:xfrm>
          <a:prstGeom prst="roundRect">
            <a:avLst>
              <a:gd name="adj" fmla="val 13694"/>
            </a:avLst>
          </a:prstGeom>
          <a:solidFill>
            <a:schemeClr val="bg1"/>
          </a:solidFill>
          <a:ln w="38100" cmpd="thickThin">
            <a:solidFill>
              <a:srgbClr val="002060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사전 조사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계획 수립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3125671" y="2942464"/>
            <a:ext cx="1376992" cy="539139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BLOCK #3 &amp; #4 </a:t>
            </a:r>
          </a:p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운전정지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기능분리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3125671" y="3762889"/>
            <a:ext cx="1376992" cy="500056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rgbClr val="24279C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석면 보온재 및 기타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위험물 해체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제거</a:t>
            </a: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4844887" y="3762889"/>
            <a:ext cx="1128799" cy="500056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위험물 외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해체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제거</a:t>
            </a: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3125671" y="4541204"/>
            <a:ext cx="1382835" cy="36610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장비 해체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폐기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3125671" y="5184817"/>
            <a:ext cx="1382835" cy="39970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구조물 철거</a:t>
            </a: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1910536" y="4419150"/>
            <a:ext cx="856279" cy="36000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rgbClr val="24279C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관리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감독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1915726" y="3973992"/>
            <a:ext cx="856279" cy="36000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rgbClr val="24279C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교육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훈련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3125670" y="5858286"/>
            <a:ext cx="1382836" cy="361064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부지 복구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5105891" y="1808820"/>
            <a:ext cx="881639" cy="36004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rgbClr val="24279C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당사 역무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5105892" y="2233389"/>
            <a:ext cx="881639" cy="341540"/>
          </a:xfrm>
          <a:prstGeom prst="roundRect">
            <a:avLst/>
          </a:prstGeom>
          <a:solidFill>
            <a:schemeClr val="bg1"/>
          </a:solidFill>
          <a:ln w="38100" cmpd="thickThin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OPTION WORK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1" name="아래쪽 화살표 50"/>
          <p:cNvSpPr/>
          <p:nvPr/>
        </p:nvSpPr>
        <p:spPr bwMode="auto">
          <a:xfrm>
            <a:off x="3715058" y="5634285"/>
            <a:ext cx="197589" cy="178996"/>
          </a:xfrm>
          <a:prstGeom prst="downArrow">
            <a:avLst/>
          </a:prstGeom>
          <a:solidFill>
            <a:schemeClr val="bg1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2" name="아래쪽 화살표 51"/>
          <p:cNvSpPr/>
          <p:nvPr/>
        </p:nvSpPr>
        <p:spPr bwMode="auto">
          <a:xfrm>
            <a:off x="3715058" y="4959210"/>
            <a:ext cx="197589" cy="178996"/>
          </a:xfrm>
          <a:prstGeom prst="downArrow">
            <a:avLst/>
          </a:prstGeom>
          <a:solidFill>
            <a:schemeClr val="bg1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3" name="아래쪽 화살표 52"/>
          <p:cNvSpPr/>
          <p:nvPr/>
        </p:nvSpPr>
        <p:spPr bwMode="auto">
          <a:xfrm>
            <a:off x="3715058" y="4319614"/>
            <a:ext cx="197589" cy="178996"/>
          </a:xfrm>
          <a:prstGeom prst="downArrow">
            <a:avLst/>
          </a:prstGeom>
          <a:solidFill>
            <a:srgbClr val="FFC000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4" name="아래쪽 화살표 53"/>
          <p:cNvSpPr/>
          <p:nvPr/>
        </p:nvSpPr>
        <p:spPr bwMode="auto">
          <a:xfrm>
            <a:off x="3715058" y="3538763"/>
            <a:ext cx="197589" cy="178996"/>
          </a:xfrm>
          <a:prstGeom prst="downArrow">
            <a:avLst/>
          </a:prstGeom>
          <a:solidFill>
            <a:srgbClr val="FFC000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5" name="아래쪽 화살표 54"/>
          <p:cNvSpPr/>
          <p:nvPr/>
        </p:nvSpPr>
        <p:spPr bwMode="auto">
          <a:xfrm>
            <a:off x="3715058" y="2720206"/>
            <a:ext cx="197589" cy="178996"/>
          </a:xfrm>
          <a:prstGeom prst="downArrow">
            <a:avLst/>
          </a:prstGeom>
          <a:solidFill>
            <a:schemeClr val="bg1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6" name="왼쪽 중괄호 55"/>
          <p:cNvSpPr/>
          <p:nvPr/>
        </p:nvSpPr>
        <p:spPr bwMode="auto">
          <a:xfrm>
            <a:off x="2810635" y="2942463"/>
            <a:ext cx="270030" cy="3276886"/>
          </a:xfrm>
          <a:prstGeom prst="leftBrace">
            <a:avLst>
              <a:gd name="adj1" fmla="val 45958"/>
              <a:gd name="adj2" fmla="val 43858"/>
            </a:avLst>
          </a:prstGeom>
          <a:noFill/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7" name="위쪽/아래쪽 화살표 56"/>
          <p:cNvSpPr/>
          <p:nvPr/>
        </p:nvSpPr>
        <p:spPr bwMode="auto">
          <a:xfrm rot="5400000">
            <a:off x="4584881" y="3880338"/>
            <a:ext cx="180020" cy="265158"/>
          </a:xfrm>
          <a:prstGeom prst="upDownArrow">
            <a:avLst/>
          </a:prstGeom>
          <a:solidFill>
            <a:srgbClr val="FFC000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8" name="아래쪽 화살표 57"/>
          <p:cNvSpPr/>
          <p:nvPr/>
        </p:nvSpPr>
        <p:spPr bwMode="auto">
          <a:xfrm rot="2675038">
            <a:off x="4598033" y="4290109"/>
            <a:ext cx="197589" cy="241497"/>
          </a:xfrm>
          <a:prstGeom prst="downArrow">
            <a:avLst/>
          </a:prstGeom>
          <a:solidFill>
            <a:schemeClr val="bg1"/>
          </a:solidFill>
          <a:ln w="31750" cmpd="thickThin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6096000" y="1728539"/>
          <a:ext cx="4479925" cy="4625787"/>
        </p:xfrm>
        <a:graphic>
          <a:graphicData uri="http://schemas.openxmlformats.org/drawingml/2006/table">
            <a:tbl>
              <a:tblPr/>
              <a:tblGrid>
                <a:gridCol w="447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5787">
                <a:tc>
                  <a:txBody>
                    <a:bodyPr/>
                    <a:lstStyle/>
                    <a:p>
                      <a:pPr marL="180975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수행 방안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위험물제거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전문 업체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에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당사 역무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(Survey/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Planning /Training /Supervision)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용역 발주 </a:t>
                      </a: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석면 보온재 및 기타 위험물 해체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제거 역무는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현지 업체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활용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예정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Coordination Procedure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작성 시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상세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DOR, Handover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절차 명시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하여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제출 및 승인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Base/Option Work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각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Milestone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반영한 상세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Schedule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작성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제출 및 승인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(2021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월 예정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85725" marR="0" lvl="1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endParaRPr kumimoji="0" lang="en-US" altLang="ko-KR" sz="12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180975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관리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AutoNum type="arabicParenR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Base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Work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하도급 업체 관리 방안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57175" marR="0" lvl="1" indent="-762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도급 계약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LD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조건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Back to Back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적용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;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0.5%/Week, 10% Cap.</a:t>
                      </a:r>
                    </a:p>
                    <a:p>
                      <a:pPr marL="257175" marR="0" lvl="1" indent="-762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위험물 해체 작업에 대한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Milestone Payment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조건 적용하여 공기 관리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66700" marR="0" lvl="1" indent="-180975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+mj-lt"/>
                        <a:buAutoNum type="arabicParenR" startAt="2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Option Work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하도급 업체 협력 방안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수행 시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57175" marR="0" lvl="1" indent="-762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도급 계약 상의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“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당사 승인 하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기성 지급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”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조건 적극 활용 하여 공기 관리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  <a:p>
                      <a:pPr marL="257175" marR="0" lvl="1" indent="-762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작업절차서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(Work Method Statement)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및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상세 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Procedure </a:t>
                      </a:r>
                      <a:r>
                        <a:rPr kumimoji="0" lang="ko-KR" altLang="en-US" sz="12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승인 전 사전 협의</a:t>
                      </a:r>
                      <a:endParaRPr kumimoji="0" lang="en-US" altLang="ko-KR" sz="1200" b="0" kern="1200" baseline="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3966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65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50394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8" name="그룹 35"/>
          <p:cNvGrpSpPr>
            <a:grpSpLocks/>
          </p:cNvGrpSpPr>
          <p:nvPr/>
        </p:nvGrpSpPr>
        <p:grpSpPr bwMode="auto">
          <a:xfrm>
            <a:off x="1720990" y="1331938"/>
            <a:ext cx="4104980" cy="296862"/>
            <a:chOff x="589112" y="2929136"/>
            <a:chExt cx="2016199" cy="297525"/>
          </a:xfrm>
        </p:grpSpPr>
        <p:sp>
          <p:nvSpPr>
            <p:cNvPr id="19" name="한쪽 모서리가 잘린 사각형 18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⑨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시운전 관리 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749575" y="1628800"/>
          <a:ext cx="8441880" cy="4659866"/>
        </p:xfrm>
        <a:graphic>
          <a:graphicData uri="http://schemas.openxmlformats.org/drawingml/2006/table">
            <a:tbl>
              <a:tblPr/>
              <a:tblGrid>
                <a:gridCol w="844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59866">
                <a:tc>
                  <a:txBody>
                    <a:bodyPr/>
                    <a:lstStyle/>
                    <a:p>
                      <a:pPr marL="342900" marR="0" lvl="1" indent="-342900" algn="l" defTabSz="914400" rtl="0" eaLnBrk="0" fontAlgn="auto" latinLnBrk="0" hangingPunct="0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UTAM 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사업 및 </a:t>
                      </a:r>
                      <a:r>
                        <a:rPr kumimoji="0" lang="ko-KR" altLang="en-US" sz="1400" b="0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고양삼송</a:t>
                      </a:r>
                      <a:r>
                        <a:rPr kumimoji="0" lang="ko-KR" altLang="en-US" sz="1400" b="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Arial" panose="020B0604020202020204" pitchFamily="34" charset="0"/>
                        </a:rPr>
                        <a:t> 사업 비교 분석 후 시운전 관리 계획 작성</a:t>
                      </a:r>
                      <a:endParaRPr kumimoji="0" lang="en-US" altLang="ko-KR" sz="1400" b="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latin typeface="현대하모니 M" pitchFamily="18" charset="-127"/>
                        <a:ea typeface="현대하모니 M" pitchFamily="18" charset="-127"/>
                        <a:cs typeface="Arial" panose="020B0604020202020204" pitchFamily="34" charset="0"/>
                      </a:endParaRPr>
                    </a:p>
                  </a:txBody>
                  <a:tcPr marL="99692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65599" y="1953774"/>
          <a:ext cx="8710326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9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563"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buFontTx/>
                        <a:buNone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Item</a:t>
                      </a:r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buFontTx/>
                        <a:buNone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UTCC</a:t>
                      </a:r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buFontTx/>
                        <a:buNone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UTAM</a:t>
                      </a:r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200" b="1" i="0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고양삼송</a:t>
                      </a:r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02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구성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(1GTG+1HRSG+1STG) x 2Block</a:t>
                      </a:r>
                      <a:endParaRPr lang="ko-KR" altLang="en-US" sz="1100" b="0" i="0" u="none" strike="noStrike" kern="1200" dirty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(1GTG+1HRSG+1STG) x 2Block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(2GTG+2HRSG+1STG) x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1Block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988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출력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(Gross)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GTG : 201.5MW STG : 81MW</a:t>
                      </a: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DH : 37MWth 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GTG : 314MW STG : 157.7MW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GTG : 25MW STG : 49MW</a:t>
                      </a: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DH : 79MWth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4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특이사항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None Bypass Stack</a:t>
                      </a:r>
                    </a:p>
                    <a:p>
                      <a:pPr marL="36000" indent="0" algn="l" defTabSz="914400" rtl="0" eaLnBrk="1" fontAlgn="ctr" latinLnBrk="1" hangingPunct="1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   - Simple Cycle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운전 불필요</a:t>
                      </a:r>
                      <a:endParaRPr lang="en-US" altLang="ko-KR" sz="11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열병합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설비 포함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Bypass Stack </a:t>
                      </a: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Simple Cycle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운전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None Bypass Stack </a:t>
                      </a:r>
                    </a:p>
                    <a:p>
                      <a:pPr marL="36000" indent="0" algn="l" defTabSz="914400" rtl="0" eaLnBrk="1" fontAlgn="ctr" latinLnBrk="1" hangingPunct="1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   - Simple Cycle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운전 불필요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열병합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설비 포함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254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시운전 기간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 Initial Firing ~ Completion (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예상일정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Block#1 : 20.01.17 ~ 20.06.09 (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144Days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07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Block#2 : 20.04.25 ~ 20.08.08 (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133Days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 Initial Firing ~ Completion (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준공일정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Block#2 : 16.08.12 ~ 16.11.10 (90Days)</a:t>
                      </a:r>
                    </a:p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Block#3 : 16.11.10 ~ 17.02.16 (98Days)</a:t>
                      </a:r>
                      <a:endParaRPr lang="ko-KR" alt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GT Initial Firing ~ ST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50%       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준공일정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 </a:t>
                      </a:r>
                    </a:p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Block#1 : 11.07.01 ~ 11.10.24 (116Days)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554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시운전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Risk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07450" marR="0" lvl="1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Unit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Completion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조건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: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ST Load up to 50%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of base load for 1 hour (UTAM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동일 조건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Simple Cycle Mode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없음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Milestone (GT Initial Firing, Steam Blowing)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전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주요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BOP Test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완료 필요</a:t>
                      </a:r>
                      <a:endParaRPr lang="en-US" altLang="ko-KR" sz="11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열병합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설비 별도 부분준공 필요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 typeface="Wingdings" pitchFamily="2" charset="2"/>
                        <a:buChar char="§"/>
                      </a:pP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9446"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시운전 관리 계획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07450" marR="0" lvl="1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UTAM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사업 대비 공정 상 시운전 기간 추가 확보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약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1.5M)</a:t>
                      </a:r>
                    </a:p>
                    <a:p>
                      <a:pPr marL="207450" marR="0" lvl="1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시운전 수행 경험 인력과 인력지원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(Key Person +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삼국인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으로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자체 시운전 수행</a:t>
                      </a:r>
                      <a:endParaRPr lang="en-US" altLang="ko-KR" sz="11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marR="0" lvl="0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시운전 공무 조기 투입 후 각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System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별 사전 점검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marR="0" lvl="0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Sub-System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을 반영한 시공일정 관리로 시운전 일정 확보 및 동절기 시운전에 대한 설계 사항 검토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marR="0" lvl="0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Oil Flushing, Chemical Cleaning, Steam Blowing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기간 단축 방안 초기 수립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207450" marR="0" lvl="0" indent="-171450" algn="l" defTabSz="914400" rtl="0" eaLnBrk="1" fontAlgn="ctr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철저한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Cleaning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Borescope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Inspection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을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통해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Pipe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내 이물질 효율적 제거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시공품질 관리 철저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buFontTx/>
                        <a:buNone/>
                      </a:pP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 bwMode="auto">
          <a:xfrm>
            <a:off x="3125670" y="1979730"/>
            <a:ext cx="2520280" cy="260035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0614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66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35"/>
          <p:cNvGrpSpPr>
            <a:grpSpLocks/>
          </p:cNvGrpSpPr>
          <p:nvPr/>
        </p:nvGrpSpPr>
        <p:grpSpPr bwMode="auto">
          <a:xfrm>
            <a:off x="1720990" y="1331938"/>
            <a:ext cx="4104980" cy="296862"/>
            <a:chOff x="589112" y="2929136"/>
            <a:chExt cx="2016199" cy="297525"/>
          </a:xfrm>
        </p:grpSpPr>
        <p:sp>
          <p:nvSpPr>
            <p:cNvPr id="25" name="한쪽 모서리가 잘린 사각형 2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⑩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IT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시스템 적용 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55540" y="5364216"/>
            <a:ext cx="8640960" cy="3462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※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세부 </a:t>
            </a:r>
            <a:r>
              <a:rPr lang="ko-KR" altLang="en-US" sz="1100" b="1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적용안을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IT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기획팀과 협의하여 단계별 시스템 구축</a:t>
            </a:r>
            <a:endParaRPr lang="en-US" altLang="ko-KR" sz="1100" b="1" dirty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2056316" y="1714106"/>
          <a:ext cx="8360166" cy="3448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0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972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적용 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System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추진일정 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(2018</a:t>
                      </a: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시스템명</a:t>
                      </a:r>
                      <a:endParaRPr lang="en-US" altLang="ko-KR" sz="1100" b="1" i="0" u="none" strike="noStrike" kern="120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관련팀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6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공통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GCS/CCTV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6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SiteSpace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69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시공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HCQM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공정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시공</a:t>
                      </a:r>
                      <a:r>
                        <a:rPr lang="en-US" altLang="ko-KR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품질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기계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천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Ton,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토공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 25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m3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6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HSE-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Potal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HSE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6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H-Spool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배관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26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WIT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배관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배관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21.6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만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DI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5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SSTS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철골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철골 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5,830 Ton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6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MSTS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배관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SPMat</a:t>
                      </a:r>
                      <a:r>
                        <a:rPr 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(C)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현장자재</a:t>
                      </a:r>
                      <a:endParaRPr lang="en-US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시운전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HPCM</a:t>
                      </a:r>
                      <a:endParaRPr lang="en-US" altLang="ko-KR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시운전</a:t>
                      </a:r>
                      <a:endParaRPr lang="en-US" altLang="ko-KR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시운전팀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 일정 협의 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5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PSIM</a:t>
                      </a:r>
                      <a:endParaRPr lang="en-US" altLang="ko-KR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시운전</a:t>
                      </a:r>
                      <a:endParaRPr lang="en-US" altLang="ko-KR" sz="11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 bwMode="auto">
          <a:xfrm rot="2700000">
            <a:off x="6607547" y="232036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 rot="2700000">
            <a:off x="5985497" y="259039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 rot="2700000">
            <a:off x="5985495" y="286042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 rot="2700000">
            <a:off x="5985497" y="313045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 rot="2700000">
            <a:off x="5985498" y="340048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 rot="2700000">
            <a:off x="5985494" y="3670518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 rot="2700000">
            <a:off x="5985495" y="3950851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 rot="2700000">
            <a:off x="6607547" y="421057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 rot="2700000">
            <a:off x="5984649" y="448060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 rot="2700000">
            <a:off x="7828189" y="4998067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 rot="2700000">
            <a:off x="7822682" y="4750638"/>
            <a:ext cx="79627" cy="79627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742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한쪽 모서리가 잘린 사각형 29"/>
          <p:cNvSpPr/>
          <p:nvPr/>
        </p:nvSpPr>
        <p:spPr bwMode="auto">
          <a:xfrm flipV="1">
            <a:off x="1730516" y="1628801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한쪽 모서리가 잘린 사각형 30"/>
          <p:cNvSpPr/>
          <p:nvPr/>
        </p:nvSpPr>
        <p:spPr bwMode="auto">
          <a:xfrm flipV="1">
            <a:off x="6050996" y="1639938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63189" y="2367620"/>
            <a:ext cx="2147697" cy="11760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defTabSz="1237801">
              <a:lnSpc>
                <a:spcPct val="120000"/>
              </a:lnSpc>
            </a:pPr>
            <a:endParaRPr lang="en-US" altLang="ko-KR" sz="1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T.B.M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자발적 참여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Strike-Out System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준수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근로자 감성 안전관리 유도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TextBox 197"/>
          <p:cNvSpPr txBox="1">
            <a:spLocks noChangeArrowheads="1"/>
          </p:cNvSpPr>
          <p:nvPr/>
        </p:nvSpPr>
        <p:spPr bwMode="auto">
          <a:xfrm>
            <a:off x="3173618" y="2216952"/>
            <a:ext cx="1551599" cy="3615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 lIns="138649" tIns="69322" rIns="138649" bIns="69322">
            <a:spAutoFit/>
          </a:bodyPr>
          <a:lstStyle>
            <a:lvl1pPr eaLnBrk="0" fontAlgn="ctr" hangingPunct="0">
              <a:spcBef>
                <a:spcPts val="1625"/>
              </a:spcBef>
              <a:buFont typeface="Wingdings" pitchFamily="2" charset="2"/>
              <a:buChar char="•"/>
              <a:defRPr kumimoji="1" b="1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현대하모니 M" pitchFamily="18" charset="-127"/>
              </a:defRPr>
            </a:lvl1pPr>
            <a:lvl2pPr marL="742950" indent="-285750" eaLnBrk="0" fontAlgn="ctr" hangingPunct="0">
              <a:spcBef>
                <a:spcPts val="188"/>
              </a:spcBef>
              <a:buSzPct val="75000"/>
              <a:buFont typeface="Arial" pitchFamily="34" charset="0"/>
              <a:buChar char="–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2pPr>
            <a:lvl3pPr marL="1143000" indent="-228600" eaLnBrk="0" fontAlgn="ctr" hangingPunct="0">
              <a:spcBef>
                <a:spcPts val="188"/>
              </a:spcBef>
              <a:buSzPct val="100000"/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3pPr>
            <a:lvl4pPr marL="1600200" indent="-228600" eaLnBrk="0" fontAlgn="ctr" hangingPunct="0">
              <a:spcBef>
                <a:spcPts val="188"/>
              </a:spcBef>
              <a:buSzPct val="65000"/>
              <a:buFont typeface="Wingdings 3" pitchFamily="18" charset="2"/>
              <a:buChar char="u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9pPr>
          </a:lstStyle>
          <a:p>
            <a:pPr algn="ctr" defTabSz="1237801" eaLnBrk="1" fontAlgn="base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12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안전 </a:t>
            </a:r>
            <a:r>
              <a:rPr lang="ko-KR" altLang="en-US" sz="12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문화 조성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18859" y="2367620"/>
            <a:ext cx="2147697" cy="11760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defTabSz="1237801">
              <a:lnSpc>
                <a:spcPct val="120000"/>
              </a:lnSpc>
            </a:pPr>
            <a:endParaRPr lang="en-US" altLang="ko-KR" sz="1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사전작업허가제 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위험성 평가 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고위험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 집중관리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79132" y="2367620"/>
            <a:ext cx="2147697" cy="11760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defTabSz="1237801">
              <a:lnSpc>
                <a:spcPct val="120000"/>
              </a:lnSpc>
            </a:pPr>
            <a:endParaRPr lang="en-US" altLang="ko-KR" sz="1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안전문화 확립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쾌적한 작업 환경 조성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65782" indent="-165782" defTabSz="123780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작업자 안전의식 고취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8" name="TextBox 197"/>
          <p:cNvSpPr txBox="1">
            <a:spLocks noChangeArrowheads="1"/>
          </p:cNvSpPr>
          <p:nvPr/>
        </p:nvSpPr>
        <p:spPr bwMode="auto">
          <a:xfrm>
            <a:off x="5729289" y="2216952"/>
            <a:ext cx="1551599" cy="361597"/>
          </a:xfrm>
          <a:prstGeom prst="rect">
            <a:avLst/>
          </a:prstGeom>
          <a:solidFill>
            <a:srgbClr val="FFCCFF"/>
          </a:solidFill>
          <a:ln>
            <a:noFill/>
          </a:ln>
          <a:extLst/>
        </p:spPr>
        <p:txBody>
          <a:bodyPr wrap="square" lIns="138649" tIns="69322" rIns="138649" bIns="69322">
            <a:spAutoFit/>
          </a:bodyPr>
          <a:lstStyle>
            <a:lvl1pPr eaLnBrk="0" fontAlgn="ctr" hangingPunct="0">
              <a:spcBef>
                <a:spcPts val="1625"/>
              </a:spcBef>
              <a:buFont typeface="Wingdings" pitchFamily="2" charset="2"/>
              <a:buChar char="•"/>
              <a:defRPr kumimoji="1" b="1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현대하모니 M" pitchFamily="18" charset="-127"/>
              </a:defRPr>
            </a:lvl1pPr>
            <a:lvl2pPr marL="742950" indent="-285750" eaLnBrk="0" fontAlgn="ctr" hangingPunct="0">
              <a:spcBef>
                <a:spcPts val="188"/>
              </a:spcBef>
              <a:buSzPct val="75000"/>
              <a:buFont typeface="Arial" pitchFamily="34" charset="0"/>
              <a:buChar char="–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2pPr>
            <a:lvl3pPr marL="1143000" indent="-228600" eaLnBrk="0" fontAlgn="ctr" hangingPunct="0">
              <a:spcBef>
                <a:spcPts val="188"/>
              </a:spcBef>
              <a:buSzPct val="100000"/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3pPr>
            <a:lvl4pPr marL="1600200" indent="-228600" eaLnBrk="0" fontAlgn="ctr" hangingPunct="0">
              <a:spcBef>
                <a:spcPts val="188"/>
              </a:spcBef>
              <a:buSzPct val="65000"/>
              <a:buFont typeface="Wingdings 3" pitchFamily="18" charset="2"/>
              <a:buChar char="u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9pPr>
          </a:lstStyle>
          <a:p>
            <a:pPr algn="ctr" defTabSz="1237801" eaLnBrk="1" fontAlgn="base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12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안전 사고 </a:t>
            </a:r>
            <a:r>
              <a:rPr lang="en-US" altLang="ko-KR" sz="12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ZERO</a:t>
            </a:r>
            <a:endParaRPr lang="ko-KR" altLang="en-US" sz="120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TextBox 197"/>
          <p:cNvSpPr txBox="1">
            <a:spLocks noChangeArrowheads="1"/>
          </p:cNvSpPr>
          <p:nvPr/>
        </p:nvSpPr>
        <p:spPr bwMode="auto">
          <a:xfrm>
            <a:off x="8289562" y="2216952"/>
            <a:ext cx="1551599" cy="36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 lIns="138649" tIns="69322" rIns="138649" bIns="69322">
            <a:spAutoFit/>
          </a:bodyPr>
          <a:lstStyle>
            <a:lvl1pPr eaLnBrk="0" fontAlgn="ctr" hangingPunct="0">
              <a:spcBef>
                <a:spcPts val="1625"/>
              </a:spcBef>
              <a:buFont typeface="Wingdings" pitchFamily="2" charset="2"/>
              <a:buChar char="•"/>
              <a:defRPr kumimoji="1" b="1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  <a:cs typeface="현대하모니 M" pitchFamily="18" charset="-127"/>
              </a:defRPr>
            </a:lvl1pPr>
            <a:lvl2pPr marL="742950" indent="-285750" eaLnBrk="0" fontAlgn="ctr" hangingPunct="0">
              <a:spcBef>
                <a:spcPts val="188"/>
              </a:spcBef>
              <a:buSzPct val="75000"/>
              <a:buFont typeface="Arial" pitchFamily="34" charset="0"/>
              <a:buChar char="–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2pPr>
            <a:lvl3pPr marL="1143000" indent="-228600" eaLnBrk="0" fontAlgn="ctr" hangingPunct="0">
              <a:spcBef>
                <a:spcPts val="188"/>
              </a:spcBef>
              <a:buSzPct val="100000"/>
              <a:buFont typeface="Arial" pitchFamily="34" charset="0"/>
              <a:buChar char="•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3pPr>
            <a:lvl4pPr marL="1600200" indent="-228600" eaLnBrk="0" fontAlgn="ctr" hangingPunct="0">
              <a:spcBef>
                <a:spcPts val="188"/>
              </a:spcBef>
              <a:buSzPct val="65000"/>
              <a:buFont typeface="Wingdings 3" pitchFamily="18" charset="2"/>
              <a:buChar char="u"/>
              <a:defRPr kumimoji="1">
                <a:solidFill>
                  <a:schemeClr val="tx1"/>
                </a:solidFill>
                <a:latin typeface="Arial" pitchFamily="34" charset="0"/>
                <a:ea typeface="HY태명조"/>
                <a:cs typeface="HY태명조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HY태명조"/>
              </a:defRPr>
            </a:lvl9pPr>
          </a:lstStyle>
          <a:p>
            <a:pPr algn="ctr" defTabSz="1237801" eaLnBrk="1" fontAlgn="base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12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행복한 일터조성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61652" y="1849419"/>
            <a:ext cx="33695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91563" algn="ctr" defTabSz="1279525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ko-KR" altLang="en-US" sz="1200" b="1" dirty="0">
                <a:latin typeface="현대하모니 M" pitchFamily="18" charset="-127"/>
                <a:ea typeface="현대하모니 M" pitchFamily="18" charset="-127"/>
              </a:rPr>
              <a:t>기초안전문화 </a:t>
            </a:r>
            <a:r>
              <a:rPr lang="en-US" altLang="ko-KR" sz="1200" b="1" dirty="0">
                <a:latin typeface="현대하모니 M" pitchFamily="18" charset="-127"/>
                <a:ea typeface="현대하모니 M" pitchFamily="18" charset="-127"/>
              </a:rPr>
              <a:t>3</a:t>
            </a:r>
            <a:r>
              <a:rPr lang="ko-KR" altLang="en-US" sz="1200" b="1" dirty="0">
                <a:latin typeface="현대하모니 M" pitchFamily="18" charset="-127"/>
                <a:ea typeface="현대하모니 M" pitchFamily="18" charset="-127"/>
              </a:rPr>
              <a:t>대 기본원칙 준수 ▶ 무재해 달성</a:t>
            </a:r>
          </a:p>
        </p:txBody>
      </p:sp>
      <p:graphicFrame>
        <p:nvGraphicFramePr>
          <p:cNvPr id="51" name="Group 174"/>
          <p:cNvGraphicFramePr>
            <a:graphicFrameLocks noGrp="1"/>
          </p:cNvGraphicFramePr>
          <p:nvPr>
            <p:extLst/>
          </p:nvPr>
        </p:nvGraphicFramePr>
        <p:xfrm>
          <a:off x="1846549" y="1767327"/>
          <a:ext cx="8679999" cy="1911551"/>
        </p:xfrm>
        <a:graphic>
          <a:graphicData uri="http://schemas.openxmlformats.org/drawingml/2006/table">
            <a:tbl>
              <a:tblPr/>
              <a:tblGrid>
                <a:gridCol w="67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1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안전</a:t>
                      </a:r>
                      <a:endParaRPr lang="en-US" altLang="ko-KR" sz="120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</a:t>
                      </a:r>
                      <a:endParaRPr lang="en-US" altLang="ko-KR" sz="120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방침</a:t>
                      </a:r>
                      <a:endParaRPr lang="en-US" altLang="ko-KR" sz="120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3048" marR="93048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91563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3048" marR="93048" marT="0" marB="0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Group 174"/>
          <p:cNvGraphicFramePr>
            <a:graphicFrameLocks noGrp="1"/>
          </p:cNvGraphicFramePr>
          <p:nvPr>
            <p:extLst/>
          </p:nvPr>
        </p:nvGraphicFramePr>
        <p:xfrm>
          <a:off x="1846549" y="4994917"/>
          <a:ext cx="8710327" cy="1359408"/>
        </p:xfrm>
        <a:graphic>
          <a:graphicData uri="http://schemas.openxmlformats.org/drawingml/2006/table">
            <a:tbl>
              <a:tblPr/>
              <a:tblGrid>
                <a:gridCol w="67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01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환경</a:t>
                      </a:r>
                      <a:endParaRPr lang="en-US" altLang="ko-KR" sz="120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b="1" dirty="0" smtClean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</a:t>
                      </a:r>
                      <a:endParaRPr lang="en-US" altLang="ko-KR" sz="1200" b="1" dirty="0" smtClean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3048" marR="93048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lang="en-US" altLang="ko-KR" sz="11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Demolition &amp; Decommissioning </a:t>
                      </a:r>
                      <a:r>
                        <a:rPr lang="ko-KR" altLang="en-US" sz="1100" b="1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수행에 따른 석면 보온재 및 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유해 위험물질 처리 필요 </a:t>
                      </a:r>
                      <a:endParaRPr kumimoji="0" lang="en-US" altLang="ko-KR" sz="1100" b="1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indent="171450" eaLnBrk="0" latinLnBrk="0" hangingPunct="0"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로컬 규정 검토 후 </a:t>
                      </a:r>
                      <a:r>
                        <a:rPr kumimoji="0" lang="ko-KR" altLang="en-US" sz="1100" b="1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EMP 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작성 제출 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완료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71450" indent="171450" eaLnBrk="0" latinLnBrk="0" hangingPunct="0"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tabLst>
                          <a:tab pos="1800000" algn="l"/>
                        </a:tabLst>
                        <a:defRPr/>
                      </a:pP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승인된 처리업체 선정 예정</a:t>
                      </a:r>
                      <a:endParaRPr kumimoji="0" lang="en-US" altLang="ko-KR" sz="1100" b="1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indent="-22860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ADB 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환경 평가 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Guide Line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철저 준수 필요</a:t>
                      </a:r>
                      <a:endParaRPr kumimoji="0" lang="en-US" altLang="ko-KR" sz="1100" b="1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indent="-228600" eaLnBrk="0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v"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ADB 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환경 영향 평가 보고서에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따른 계약자 역무 이행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(13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개 항목 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41</a:t>
                      </a:r>
                      <a:r>
                        <a:rPr kumimoji="0" lang="ko-KR" altLang="en-US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만불 예산 반영 완료</a:t>
                      </a:r>
                      <a:r>
                        <a:rPr kumimoji="0" lang="en-US" altLang="ko-KR" sz="1100" b="1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-191563" algn="ctr" defTabSz="1279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marL="93048" marR="93048" marT="0" marB="0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840819" y="3883112"/>
            <a:ext cx="2842943" cy="9767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 안전규칙 등 신규자 안전교육 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공종별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위험요소 및 사고사례 전파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공종별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재해예방법 전파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2560119" y="3748969"/>
            <a:ext cx="1465451" cy="203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31560" indent="-331560" algn="ctr" defTabSz="1237801"/>
            <a:r>
              <a:rPr lang="ko-KR" altLang="en-US" sz="1200" b="1" dirty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rPr>
              <a:t>안전교육</a:t>
            </a:r>
            <a:endParaRPr lang="ko-KR" altLang="en-US" sz="1200" b="1" dirty="0">
              <a:solidFill>
                <a:prstClr val="black"/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790125" y="3883112"/>
            <a:ext cx="2842943" cy="9767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일일 </a:t>
            </a: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TBM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작업허가제 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화재</a:t>
            </a: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장비</a:t>
            </a: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유형별 테마 점검 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매월 </a:t>
            </a:r>
            <a:r>
              <a:rPr lang="en-US" altLang="ko-KR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Clean Day Event 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5497922" y="3748969"/>
            <a:ext cx="1465451" cy="203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31560" indent="-331560" algn="ctr" defTabSz="1237801"/>
            <a:r>
              <a:rPr lang="ko-KR" altLang="en-US" sz="1200" b="1" dirty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rPr>
              <a:t>안전활동 활성화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24168" y="3883112"/>
            <a:ext cx="2842943" cy="9767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649" tIns="69322" rIns="138649" bIns="69322" rtlCol="0" anchor="ctr"/>
          <a:lstStyle/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고소작업전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안전보호구 착용 상태 확인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양중작업전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하중 및 인양기구 등 확인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123780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 </a:t>
            </a:r>
            <a:r>
              <a:rPr lang="ko-KR" altLang="en-US" sz="1200" b="1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장비별</a:t>
            </a:r>
            <a:r>
              <a:rPr lang="ko-KR" altLang="en-US" sz="12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전담 신호수 배치</a:t>
            </a:r>
            <a:endParaRPr lang="en-US" altLang="ko-KR" sz="12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8331949" y="3748970"/>
            <a:ext cx="1627380" cy="1849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31560" indent="-331560" algn="ctr" defTabSz="1237801"/>
            <a:r>
              <a:rPr lang="ko-KR" altLang="en-US" sz="1200" b="1" dirty="0" err="1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rPr>
              <a:t>고위험</a:t>
            </a:r>
            <a:r>
              <a:rPr lang="ko-KR" altLang="en-US" sz="1200" b="1" dirty="0">
                <a:solidFill>
                  <a:prstClr val="black"/>
                </a:solidFill>
                <a:latin typeface="현대하모니 L" pitchFamily="18" charset="-127"/>
                <a:ea typeface="현대하모니 L" pitchFamily="18" charset="-127"/>
              </a:rPr>
              <a:t> 작업 집중관리</a:t>
            </a:r>
          </a:p>
        </p:txBody>
      </p:sp>
      <p:grpSp>
        <p:nvGrpSpPr>
          <p:cNvPr id="35" name="그룹 35"/>
          <p:cNvGrpSpPr>
            <a:grpSpLocks/>
          </p:cNvGrpSpPr>
          <p:nvPr/>
        </p:nvGrpSpPr>
        <p:grpSpPr bwMode="auto">
          <a:xfrm>
            <a:off x="1720990" y="1331938"/>
            <a:ext cx="4104980" cy="296862"/>
            <a:chOff x="589112" y="2929136"/>
            <a:chExt cx="2016199" cy="297525"/>
          </a:xfrm>
        </p:grpSpPr>
        <p:sp>
          <p:nvSpPr>
            <p:cNvPr id="36" name="한쪽 모서리가 잘린 사각형 3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⑪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안전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/ 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환경 관리 계획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3410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0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E64834C6-912F-4A13-A8D0-B8BD0737EC83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5" name="그룹 1"/>
          <p:cNvGrpSpPr>
            <a:grpSpLocks/>
          </p:cNvGrpSpPr>
          <p:nvPr/>
        </p:nvGrpSpPr>
        <p:grpSpPr bwMode="auto">
          <a:xfrm>
            <a:off x="1719264" y="972097"/>
            <a:ext cx="8901111" cy="288925"/>
            <a:chOff x="576696" y="1127625"/>
            <a:chExt cx="8759049" cy="288000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en-GB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36693" y="1127625"/>
              <a:ext cx="8399052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항목별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수행계획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시공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시운전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23" name="Rectangle 3"/>
          <p:cNvSpPr>
            <a:spLocks noChangeArrowheads="1"/>
          </p:cNvSpPr>
          <p:nvPr/>
        </p:nvSpPr>
        <p:spPr bwMode="black">
          <a:xfrm>
            <a:off x="1682751" y="200353"/>
            <a:ext cx="531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III. RISK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분석에 따른 상세 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black">
          <a:xfrm>
            <a:off x="1728142" y="1485132"/>
            <a:ext cx="8892233" cy="486919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한쪽 모서리가 잘린 사각형 114"/>
          <p:cNvSpPr/>
          <p:nvPr/>
        </p:nvSpPr>
        <p:spPr bwMode="auto">
          <a:xfrm flipV="1">
            <a:off x="1730374" y="4149081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5" name="그룹 35"/>
          <p:cNvGrpSpPr>
            <a:grpSpLocks/>
          </p:cNvGrpSpPr>
          <p:nvPr/>
        </p:nvGrpSpPr>
        <p:grpSpPr bwMode="auto">
          <a:xfrm>
            <a:off x="1720990" y="1331938"/>
            <a:ext cx="4104980" cy="296862"/>
            <a:chOff x="589112" y="2929136"/>
            <a:chExt cx="2016199" cy="297525"/>
          </a:xfrm>
        </p:grpSpPr>
        <p:sp>
          <p:nvSpPr>
            <p:cNvPr id="36" name="한쪽 모서리가 잘린 사각형 3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⑫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품질 관리 계획 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현장</a:t>
              </a: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8" name="한쪽 모서리가 잘린 사각형 37"/>
          <p:cNvSpPr/>
          <p:nvPr/>
        </p:nvSpPr>
        <p:spPr bwMode="auto">
          <a:xfrm flipV="1">
            <a:off x="1730516" y="1628801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한쪽 모서리가 잘린 사각형 39"/>
          <p:cNvSpPr/>
          <p:nvPr/>
        </p:nvSpPr>
        <p:spPr bwMode="auto">
          <a:xfrm flipV="1">
            <a:off x="6050996" y="1639938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한쪽 모서리가 잘린 사각형 41"/>
          <p:cNvSpPr/>
          <p:nvPr/>
        </p:nvSpPr>
        <p:spPr bwMode="auto">
          <a:xfrm flipV="1">
            <a:off x="6050996" y="4157548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black">
          <a:xfrm>
            <a:off x="1730515" y="1638162"/>
            <a:ext cx="4233372" cy="242090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black">
          <a:xfrm>
            <a:off x="6051280" y="1631886"/>
            <a:ext cx="4233600" cy="24228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black">
          <a:xfrm>
            <a:off x="1727613" y="4147875"/>
            <a:ext cx="4233372" cy="22144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한쪽 모서리가 잘린 사각형 20"/>
          <p:cNvSpPr/>
          <p:nvPr/>
        </p:nvSpPr>
        <p:spPr bwMode="auto">
          <a:xfrm flipV="1">
            <a:off x="1730374" y="4149081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744799" y="4149081"/>
            <a:ext cx="3009327" cy="278015"/>
          </a:xfrm>
          <a:prstGeom prst="rect">
            <a:avLst/>
          </a:prstGeom>
          <a:noFill/>
        </p:spPr>
        <p:txBody>
          <a:bodyPr wrap="none" lIns="90000" tIns="0" rIns="0" bIns="0" anchor="ctr"/>
          <a:lstStyle/>
          <a:p>
            <a:pPr>
              <a:defRPr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현장 품질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시스템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730515" y="1903473"/>
            <a:ext cx="4162712" cy="15286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ISO 9001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기반의 프로젝트 운영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전사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Quality Management Policy/objective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준수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본부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Key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Risk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Indicator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목표 준수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Weekly Inspection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현황 관리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&amp;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본사보고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Quality Audit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수행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730516" y="4457920"/>
            <a:ext cx="4019611" cy="18261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배관용접관리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(WIT)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보온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도장 등 배관전체관리 확장추진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배관시공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실적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관리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시공관리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(HCQM) – handover system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구축 추진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시공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실적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관리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Turnover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리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현장품질관리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(SQMS)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품질계획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품질활동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시공협력업체 평가 관리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한쪽 모서리가 잘린 사각형 31"/>
          <p:cNvSpPr/>
          <p:nvPr/>
        </p:nvSpPr>
        <p:spPr bwMode="auto">
          <a:xfrm flipV="1">
            <a:off x="1730516" y="1628801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1744941" y="1628801"/>
            <a:ext cx="3009327" cy="278015"/>
          </a:xfrm>
          <a:prstGeom prst="rect">
            <a:avLst/>
          </a:prstGeom>
          <a:noFill/>
        </p:spPr>
        <p:txBody>
          <a:bodyPr wrap="none" lIns="90000" tIns="0" rIns="0" bIns="0" anchor="ctr"/>
          <a:lstStyle/>
          <a:p>
            <a:pPr>
              <a:defRPr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품질 체계 운영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계획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4" name="한쪽 모서리가 잘린 사각형 33"/>
          <p:cNvSpPr/>
          <p:nvPr/>
        </p:nvSpPr>
        <p:spPr bwMode="auto">
          <a:xfrm flipV="1">
            <a:off x="6050996" y="1639938"/>
            <a:ext cx="2644775" cy="277053"/>
          </a:xfrm>
          <a:prstGeom prst="snip1Rect">
            <a:avLst>
              <a:gd name="adj" fmla="val 50000"/>
            </a:avLst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6065421" y="1639938"/>
            <a:ext cx="3009327" cy="278015"/>
          </a:xfrm>
          <a:prstGeom prst="rect">
            <a:avLst/>
          </a:prstGeom>
          <a:noFill/>
        </p:spPr>
        <p:txBody>
          <a:bodyPr wrap="none" lIns="90000" tIns="0" rIns="0" bIns="0" anchor="ctr"/>
          <a:lstStyle/>
          <a:p>
            <a:pPr>
              <a:defRPr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현장품질 중점운영 계획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4257" y="1903474"/>
            <a:ext cx="4017198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en-US" altLang="ko-KR" dirty="0">
              <a:latin typeface="Arial Narrow" pitchFamily="34" charset="0"/>
              <a:ea typeface="나눔고딕" pitchFamily="50" charset="-127"/>
            </a:endParaRPr>
          </a:p>
          <a:p>
            <a:pPr algn="l"/>
            <a:endParaRPr lang="ko-KR" altLang="en-US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174257" y="1916990"/>
            <a:ext cx="4162712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기자재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Technical Passport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및 각종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Act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조기 완료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    → Handover System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표준화 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현지 규정 고려한 교육자료 작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성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    지속적 교육 및  소통강화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→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CIS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국가 현지화 조기 정착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Milestone Payment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대비 품질서류 확보 만전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Preservation &amp; Protection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관리 철저로 시운전 원활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화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14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6022E9CE-DF7B-45E8-A209-4C25FD3DFF54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69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black">
          <a:xfrm>
            <a:off x="1682751" y="200353"/>
            <a:ext cx="38683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IV.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지원 및 협조 요청사항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728789" y="1268761"/>
            <a:ext cx="8631237" cy="134302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buClr>
                <a:schemeClr val="tx1"/>
              </a:buClr>
              <a:defRPr/>
            </a:pPr>
            <a:endParaRPr lang="ko-KR" altLang="en-US" i="1" dirty="0"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077482" y="1294871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구매사업부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구매실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외주실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)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1728789" y="1268761"/>
            <a:ext cx="231775" cy="238125"/>
          </a:xfrm>
          <a:prstGeom prst="rect">
            <a:avLst/>
          </a:prstGeom>
          <a:solidFill>
            <a:srgbClr val="FFCC00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defTabSz="900113" latinLnBrk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kumimoji="1" sz="3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900113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900113" latinLnBrk="1">
              <a:spcBef>
                <a:spcPct val="20000"/>
              </a:spcBef>
              <a:buClr>
                <a:schemeClr val="tx1"/>
              </a:buClr>
              <a:buChar char="•"/>
              <a:defRPr kumimoji="1" sz="24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3pPr>
            <a:lvl4pPr marL="1600200" indent="-228600" defTabSz="900113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4pPr>
            <a:lvl5pPr marL="2057400" indent="-228600" defTabSz="900113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5pPr>
            <a:lvl6pPr marL="25146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6pPr>
            <a:lvl7pPr marL="29718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7pPr>
            <a:lvl8pPr marL="34290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8pPr>
            <a:lvl9pPr marL="38862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GB" altLang="ko-KR" sz="1000" b="1" i="1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728789" y="2829274"/>
            <a:ext cx="8631237" cy="134302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buClr>
                <a:schemeClr val="tx1"/>
              </a:buClr>
              <a:defRPr/>
            </a:pPr>
            <a:endParaRPr lang="ko-KR" altLang="en-US" i="1" dirty="0"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1728789" y="2829274"/>
            <a:ext cx="231775" cy="238125"/>
          </a:xfrm>
          <a:prstGeom prst="rect">
            <a:avLst/>
          </a:prstGeom>
          <a:solidFill>
            <a:srgbClr val="FFCC00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defTabSz="900113" latinLnBrk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kumimoji="1" sz="3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900113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900113" latinLnBrk="1">
              <a:spcBef>
                <a:spcPct val="20000"/>
              </a:spcBef>
              <a:buClr>
                <a:schemeClr val="tx1"/>
              </a:buClr>
              <a:buChar char="•"/>
              <a:defRPr kumimoji="1" sz="24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3pPr>
            <a:lvl4pPr marL="1600200" indent="-228600" defTabSz="900113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4pPr>
            <a:lvl5pPr marL="2057400" indent="-228600" defTabSz="900113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5pPr>
            <a:lvl6pPr marL="25146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6pPr>
            <a:lvl7pPr marL="29718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7pPr>
            <a:lvl8pPr marL="34290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8pPr>
            <a:lvl9pPr marL="38862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GB" altLang="ko-KR" sz="1000" b="1" i="1" dirty="0">
                <a:solidFill>
                  <a:srgbClr val="000000"/>
                </a:solidFill>
                <a:latin typeface="Arial" pitchFamily="34" charset="0"/>
              </a:rPr>
              <a:t>2</a:t>
            </a:r>
            <a:endParaRPr kumimoji="0" lang="en-GB" altLang="ko-KR" sz="1000" b="1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728789" y="4412011"/>
            <a:ext cx="8631237" cy="134461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buClr>
                <a:schemeClr val="tx1"/>
              </a:buClr>
              <a:defRPr/>
            </a:pPr>
            <a:endParaRPr lang="ko-KR" altLang="en-US" i="1" dirty="0"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1728789" y="4412011"/>
            <a:ext cx="231775" cy="238125"/>
          </a:xfrm>
          <a:prstGeom prst="rect">
            <a:avLst/>
          </a:prstGeom>
          <a:solidFill>
            <a:srgbClr val="FFCC00"/>
          </a:solidFill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defTabSz="900113" latinLnBrk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v"/>
              <a:defRPr kumimoji="1" sz="32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742950" indent="-285750" defTabSz="900113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kumimoji="1" sz="28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marL="1143000" indent="-228600" defTabSz="900113" latinLnBrk="1">
              <a:spcBef>
                <a:spcPct val="20000"/>
              </a:spcBef>
              <a:buClr>
                <a:schemeClr val="tx1"/>
              </a:buClr>
              <a:buChar char="•"/>
              <a:defRPr kumimoji="1" sz="24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3pPr>
            <a:lvl4pPr marL="1600200" indent="-228600" defTabSz="900113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4pPr>
            <a:lvl5pPr marL="2057400" indent="-228600" defTabSz="900113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5pPr>
            <a:lvl6pPr marL="25146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6pPr>
            <a:lvl7pPr marL="29718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7pPr>
            <a:lvl8pPr marL="34290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8pPr>
            <a:lvl9pPr marL="3886200" indent="-228600" defTabSz="9001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현대하모니 L" pitchFamily="18" charset="-127"/>
                <a:ea typeface="현대하모니 L" pitchFamily="18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GB" altLang="ko-KR" sz="1000" b="1" i="1" dirty="0">
                <a:solidFill>
                  <a:srgbClr val="000000"/>
                </a:solidFill>
                <a:latin typeface="Arial" pitchFamily="34" charset="0"/>
              </a:rPr>
              <a:t>3</a:t>
            </a:r>
            <a:endParaRPr kumimoji="0" lang="en-GB" altLang="ko-KR" sz="1000" b="1" i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05696" y="1707183"/>
            <a:ext cx="4756495" cy="49757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28600" lvl="1" indent="-22860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운송업체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선정시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CIS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수행경험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(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Don-Volga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운송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경험 등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업체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선정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28600" indent="-22860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자재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 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LOA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혹은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PO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적극 지원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2090555" y="2843936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>
              <a:defRPr/>
            </a:pP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인력운영팀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10536" y="3203587"/>
            <a:ext cx="5432577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28600" lvl="1" indent="-22860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 투입인력 채용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배치 관련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 부임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개월 전 서울사무소 배치 후 사업내용 숙지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090555" y="4414853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IT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기획실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10535" y="4774504"/>
            <a:ext cx="2576026" cy="1846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228600" lvl="1" indent="-22860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 시스템 구축 시 인력 및 교육 지원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8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9" name="그룹 1"/>
          <p:cNvGrpSpPr>
            <a:grpSpLocks/>
          </p:cNvGrpSpPr>
          <p:nvPr/>
        </p:nvGrpSpPr>
        <p:grpSpPr bwMode="auto">
          <a:xfrm>
            <a:off x="1719263" y="979836"/>
            <a:ext cx="8856662" cy="288925"/>
            <a:chOff x="576696" y="1127625"/>
            <a:chExt cx="8639998" cy="288001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39940" name="그룹 1"/>
          <p:cNvGrpSpPr>
            <a:grpSpLocks/>
          </p:cNvGrpSpPr>
          <p:nvPr/>
        </p:nvGrpSpPr>
        <p:grpSpPr bwMode="auto">
          <a:xfrm>
            <a:off x="1696756" y="1549117"/>
            <a:ext cx="8772525" cy="5075239"/>
            <a:chOff x="263525" y="1916250"/>
            <a:chExt cx="8772525" cy="5074920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63525" y="1935300"/>
              <a:ext cx="4379913" cy="505587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0334" tIns="50166" rIns="100334" bIns="50166"/>
            <a:lstStyle/>
            <a:p>
              <a:pPr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지급조건</a:t>
              </a: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      </a:t>
              </a:r>
              <a:b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</a:b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marL="171450" indent="-171450"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제 보 증</a:t>
              </a: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   </a:t>
              </a: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               </a:t>
              </a:r>
            </a:p>
            <a:p>
              <a:pPr marL="171450" indent="-171450"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지체상금</a:t>
              </a: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4643438" y="1916250"/>
              <a:ext cx="4392612" cy="505587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0334" tIns="50166" rIns="100334" bIns="50166"/>
            <a:lstStyle/>
            <a:p>
              <a:pPr marL="171450" indent="-171450"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endParaRPr lang="en-US" altLang="ko-KR" sz="1200" kern="0" dirty="0">
                <a:solidFill>
                  <a:srgbClr val="40404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marL="171450" indent="-171450"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r>
                <a:rPr lang="ko-KR" altLang="en-US" sz="1200" kern="0" dirty="0">
                  <a:solidFill>
                    <a:srgbClr val="40404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보상한도액</a:t>
              </a:r>
              <a:endParaRPr lang="en-US" altLang="ko-KR" sz="1200" kern="0" dirty="0">
                <a:solidFill>
                  <a:srgbClr val="40404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   </a:t>
              </a: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  <a:p>
              <a:pPr defTabSz="1004888">
                <a:lnSpc>
                  <a:spcPct val="120000"/>
                </a:lnSpc>
                <a:buFont typeface="Wingdings" pitchFamily="2" charset="2"/>
                <a:buChar char="q"/>
                <a:defRPr/>
              </a:pPr>
              <a:r>
                <a:rPr lang="en-US" altLang="ko-KR" sz="1200" kern="0" dirty="0">
                  <a:solidFill>
                    <a:srgbClr val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 </a:t>
              </a:r>
              <a:r>
                <a:rPr lang="ko-KR" altLang="en-US" sz="1200" kern="0" dirty="0">
                  <a:solidFill>
                    <a:srgbClr val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charset="0"/>
                </a:rPr>
                <a:t>기타</a:t>
              </a:r>
              <a:endPara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/>
              </a:r>
              <a:br>
                <a:rPr lang="en-US" altLang="ko-KR" sz="1200" kern="0" dirty="0">
                  <a:solidFill>
                    <a:sysClr val="windowText" lastClr="00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</a:b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  <a:p>
              <a:pPr defTabSz="1004888">
                <a:lnSpc>
                  <a:spcPct val="120000"/>
                </a:lnSpc>
                <a:defRPr/>
              </a:pPr>
              <a:endParaRPr lang="en-US" altLang="ko-KR" sz="1200" kern="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9969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C262CC16-A9E1-4E5E-BD72-ADE1667783D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7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1736107" y="1448779"/>
            <a:ext cx="4248000" cy="486054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</p:txBody>
      </p:sp>
      <p:grpSp>
        <p:nvGrpSpPr>
          <p:cNvPr id="11" name="그룹 35"/>
          <p:cNvGrpSpPr>
            <a:grpSpLocks/>
          </p:cNvGrpSpPr>
          <p:nvPr/>
        </p:nvGrpSpPr>
        <p:grpSpPr bwMode="auto">
          <a:xfrm>
            <a:off x="1730650" y="1331938"/>
            <a:ext cx="2016125" cy="296862"/>
            <a:chOff x="589112" y="2929136"/>
            <a:chExt cx="2016199" cy="297525"/>
          </a:xfrm>
        </p:grpSpPr>
        <p:sp>
          <p:nvSpPr>
            <p:cNvPr id="12" name="한쪽 모서리가 잘린 사각형 1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ea typeface="현대하모니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②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계약조건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 bwMode="black">
          <a:xfrm>
            <a:off x="6131586" y="1438461"/>
            <a:ext cx="4248000" cy="487085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7689" y="2057620"/>
            <a:ext cx="4006418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선수금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: 10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%</a:t>
            </a: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기  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성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: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Milestone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Payment 90% 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유보금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없음</a:t>
            </a:r>
            <a:endParaRPr lang="es-E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73135" y="3164196"/>
            <a:ext cx="419936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선수금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보증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: 10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%</a:t>
            </a: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이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행보증    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: 10% (DLP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까지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)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                    (DLP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기간 중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Extended Defect Liability </a:t>
            </a: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                   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적용 항목 금액의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10%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로 감액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)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42890" y="4437660"/>
            <a:ext cx="421323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공기지연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(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Max :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10%)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-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0.5% of Contract Price /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week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성능미달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배상금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(Max : 25%)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- Net Output : US$ 900 / kW</a:t>
            </a: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- Heat Rate : US$ 80,000 / kJ/kWh</a:t>
            </a: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- Plant Availability Factor : 0.25% of CP / 1%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미달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marL="171450" indent="-17145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Total L/D Cap : 30%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74240" y="1988841"/>
            <a:ext cx="42222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Limitation of Liability :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100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% of Contract Price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3270" y="2613199"/>
            <a:ext cx="4213231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Tax :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대통령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Decree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에 따라 하기 면세 적용 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    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-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법인세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관세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재산세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부가세 면세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        - </a:t>
            </a:r>
            <a:r>
              <a:rPr lang="ko-KR" altLang="en-US" sz="1200" kern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사회보장세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부분 면세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  <a:p>
            <a:pPr eaLnBrk="0" latinLnBrk="0" hangingPunct="0"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             (</a:t>
            </a: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상세 내역 별도 참조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)</a:t>
            </a:r>
          </a:p>
          <a:p>
            <a:pPr marL="228600" indent="-228600" eaLnBrk="0" latinLnBrk="0" hangingPunct="0"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준거법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 :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The Law of </a:t>
            </a:r>
            <a:r>
              <a:rPr lang="en-US" altLang="ko-KR" sz="12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Republic of Uzbekistan</a:t>
            </a:r>
            <a:endParaRPr lang="en-US" altLang="ko-KR" sz="12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itchFamily="34" charset="0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405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9" name="그룹 1"/>
          <p:cNvGrpSpPr>
            <a:grpSpLocks/>
          </p:cNvGrpSpPr>
          <p:nvPr/>
        </p:nvGrpSpPr>
        <p:grpSpPr bwMode="auto">
          <a:xfrm>
            <a:off x="1719263" y="979836"/>
            <a:ext cx="8856662" cy="288925"/>
            <a:chOff x="576696" y="1127625"/>
            <a:chExt cx="8639998" cy="288001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9969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C262CC16-A9E1-4E5E-BD72-ADE1667783DE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8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1" name="그룹 35"/>
          <p:cNvGrpSpPr>
            <a:grpSpLocks/>
          </p:cNvGrpSpPr>
          <p:nvPr/>
        </p:nvGrpSpPr>
        <p:grpSpPr bwMode="auto">
          <a:xfrm>
            <a:off x="1730650" y="1331938"/>
            <a:ext cx="2016125" cy="296862"/>
            <a:chOff x="589112" y="2929136"/>
            <a:chExt cx="2016199" cy="297525"/>
          </a:xfrm>
        </p:grpSpPr>
        <p:sp>
          <p:nvSpPr>
            <p:cNvPr id="12" name="한쪽 모서리가 잘린 사각형 1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ea typeface="현대하모니 L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/>
                  <a:ea typeface="현대하모니 L"/>
                  <a:cs typeface="Arial" panose="020B0604020202020204" pitchFamily="34" charset="0"/>
                </a:rPr>
                <a:t>③</a:t>
              </a:r>
              <a:r>
                <a:rPr lang="ko-KR" altLang="en-US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rPr>
                <a:t> 계약구조</a:t>
              </a:r>
              <a:endPara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4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2" name="그룹 4"/>
          <p:cNvGrpSpPr>
            <a:grpSpLocks/>
          </p:cNvGrpSpPr>
          <p:nvPr/>
        </p:nvGrpSpPr>
        <p:grpSpPr bwMode="auto">
          <a:xfrm>
            <a:off x="2045550" y="1673806"/>
            <a:ext cx="7741104" cy="3967099"/>
            <a:chOff x="1064568" y="1628801"/>
            <a:chExt cx="7741267" cy="3966725"/>
          </a:xfrm>
        </p:grpSpPr>
        <p:grpSp>
          <p:nvGrpSpPr>
            <p:cNvPr id="23" name="Group 3"/>
            <p:cNvGrpSpPr>
              <a:grpSpLocks/>
            </p:cNvGrpSpPr>
            <p:nvPr/>
          </p:nvGrpSpPr>
          <p:grpSpPr bwMode="auto">
            <a:xfrm>
              <a:off x="1592185" y="3939367"/>
              <a:ext cx="2703593" cy="521501"/>
              <a:chOff x="596" y="1824"/>
              <a:chExt cx="1440" cy="562"/>
            </a:xfrm>
          </p:grpSpPr>
          <p:sp>
            <p:nvSpPr>
              <p:cNvPr id="62" name="Freeform 4"/>
              <p:cNvSpPr>
                <a:spLocks/>
              </p:cNvSpPr>
              <p:nvPr/>
            </p:nvSpPr>
            <p:spPr bwMode="gray">
              <a:xfrm>
                <a:off x="681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Rectangle 5"/>
              <p:cNvSpPr>
                <a:spLocks noChangeArrowheads="1"/>
              </p:cNvSpPr>
              <p:nvPr/>
            </p:nvSpPr>
            <p:spPr bwMode="gray">
              <a:xfrm>
                <a:off x="596" y="1824"/>
                <a:ext cx="1440" cy="4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0">
                  <a:defRPr/>
                </a:pP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HEC (85%)</a:t>
                </a:r>
                <a:endPara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5" name="Group 6"/>
            <p:cNvGrpSpPr>
              <a:grpSpLocks/>
            </p:cNvGrpSpPr>
            <p:nvPr/>
          </p:nvGrpSpPr>
          <p:grpSpPr bwMode="auto">
            <a:xfrm>
              <a:off x="7670412" y="3939367"/>
              <a:ext cx="1134906" cy="521501"/>
              <a:chOff x="6091" y="1824"/>
              <a:chExt cx="1440" cy="562"/>
            </a:xfrm>
          </p:grpSpPr>
          <p:sp>
            <p:nvSpPr>
              <p:cNvPr id="60" name="Freeform 7"/>
              <p:cNvSpPr>
                <a:spLocks/>
              </p:cNvSpPr>
              <p:nvPr/>
            </p:nvSpPr>
            <p:spPr bwMode="gray">
              <a:xfrm>
                <a:off x="6161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Rectangle 8"/>
              <p:cNvSpPr>
                <a:spLocks noChangeArrowheads="1"/>
              </p:cNvSpPr>
              <p:nvPr/>
            </p:nvSpPr>
            <p:spPr bwMode="gray">
              <a:xfrm>
                <a:off x="6091" y="1824"/>
                <a:ext cx="1440" cy="4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HDEC (15%)</a:t>
                </a:r>
                <a:endPara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3260020" y="3009573"/>
              <a:ext cx="2611526" cy="660692"/>
              <a:chOff x="1890" y="912"/>
              <a:chExt cx="1831" cy="558"/>
            </a:xfrm>
          </p:grpSpPr>
          <p:sp>
            <p:nvSpPr>
              <p:cNvPr id="58" name="Freeform 10"/>
              <p:cNvSpPr>
                <a:spLocks/>
              </p:cNvSpPr>
              <p:nvPr/>
            </p:nvSpPr>
            <p:spPr bwMode="gray">
              <a:xfrm>
                <a:off x="1998" y="1332"/>
                <a:ext cx="1615" cy="138"/>
              </a:xfrm>
              <a:custGeom>
                <a:avLst/>
                <a:gdLst>
                  <a:gd name="T0" fmla="*/ 3517280 w 1120"/>
                  <a:gd name="T1" fmla="*/ 1 h 252"/>
                  <a:gd name="T2" fmla="*/ 3503559 w 1120"/>
                  <a:gd name="T3" fmla="*/ 1 h 252"/>
                  <a:gd name="T4" fmla="*/ 3454879 w 1120"/>
                  <a:gd name="T5" fmla="*/ 1 h 252"/>
                  <a:gd name="T6" fmla="*/ 3374071 w 1120"/>
                  <a:gd name="T7" fmla="*/ 1 h 252"/>
                  <a:gd name="T8" fmla="*/ 3260767 w 1120"/>
                  <a:gd name="T9" fmla="*/ 1 h 252"/>
                  <a:gd name="T10" fmla="*/ 3114278 w 1120"/>
                  <a:gd name="T11" fmla="*/ 1 h 252"/>
                  <a:gd name="T12" fmla="*/ 2946585 w 1120"/>
                  <a:gd name="T13" fmla="*/ 1 h 252"/>
                  <a:gd name="T14" fmla="*/ 2751161 w 1120"/>
                  <a:gd name="T15" fmla="*/ 1 h 252"/>
                  <a:gd name="T16" fmla="*/ 2531427 w 1120"/>
                  <a:gd name="T17" fmla="*/ 1 h 252"/>
                  <a:gd name="T18" fmla="*/ 2292426 w 1120"/>
                  <a:gd name="T19" fmla="*/ 1 h 252"/>
                  <a:gd name="T20" fmla="*/ 2030046 w 1120"/>
                  <a:gd name="T21" fmla="*/ 1 h 252"/>
                  <a:gd name="T22" fmla="*/ 1746109 w 1120"/>
                  <a:gd name="T23" fmla="*/ 1 h 252"/>
                  <a:gd name="T24" fmla="*/ 1462897 w 1120"/>
                  <a:gd name="T25" fmla="*/ 1 h 252"/>
                  <a:gd name="T26" fmla="*/ 1206727 w 1120"/>
                  <a:gd name="T27" fmla="*/ 1 h 252"/>
                  <a:gd name="T28" fmla="*/ 966686 w 1120"/>
                  <a:gd name="T29" fmla="*/ 1 h 252"/>
                  <a:gd name="T30" fmla="*/ 747879 w 1120"/>
                  <a:gd name="T31" fmla="*/ 1 h 252"/>
                  <a:gd name="T32" fmla="*/ 559887 w 1120"/>
                  <a:gd name="T33" fmla="*/ 1 h 252"/>
                  <a:gd name="T34" fmla="*/ 395822 w 1120"/>
                  <a:gd name="T35" fmla="*/ 1 h 252"/>
                  <a:gd name="T36" fmla="*/ 256357 w 1120"/>
                  <a:gd name="T37" fmla="*/ 1 h 252"/>
                  <a:gd name="T38" fmla="*/ 144041 w 1120"/>
                  <a:gd name="T39" fmla="*/ 1 h 252"/>
                  <a:gd name="T40" fmla="*/ 64025 w 1120"/>
                  <a:gd name="T41" fmla="*/ 1 h 252"/>
                  <a:gd name="T42" fmla="*/ 19759 w 1120"/>
                  <a:gd name="T43" fmla="*/ 1 h 252"/>
                  <a:gd name="T44" fmla="*/ 0 w 1120"/>
                  <a:gd name="T45" fmla="*/ 1 h 252"/>
                  <a:gd name="T46" fmla="*/ 0 w 1120"/>
                  <a:gd name="T47" fmla="*/ 1 h 252"/>
                  <a:gd name="T48" fmla="*/ 1760194 w 1120"/>
                  <a:gd name="T49" fmla="*/ 0 h 252"/>
                  <a:gd name="T50" fmla="*/ 3517280 w 1120"/>
                  <a:gd name="T51" fmla="*/ 1 h 252"/>
                  <a:gd name="T52" fmla="*/ 3517280 w 1120"/>
                  <a:gd name="T53" fmla="*/ 1 h 252"/>
                  <a:gd name="T54" fmla="*/ 3517280 w 1120"/>
                  <a:gd name="T55" fmla="*/ 1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Rectangle 11"/>
              <p:cNvSpPr>
                <a:spLocks noChangeArrowheads="1"/>
              </p:cNvSpPr>
              <p:nvPr/>
            </p:nvSpPr>
            <p:spPr bwMode="gray">
              <a:xfrm>
                <a:off x="1890" y="912"/>
                <a:ext cx="1831" cy="49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0">
                  <a:defRPr/>
                </a:pP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Consortium of</a:t>
                </a:r>
              </a:p>
              <a:p>
                <a:pPr algn="ctr" latinLnBrk="0">
                  <a:defRPr/>
                </a:pPr>
                <a:r>
                  <a:rPr lang="en-US" altLang="ko-KR" sz="14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HEC &amp; HDEC</a:t>
                </a:r>
              </a:p>
            </p:txBody>
          </p:sp>
        </p:grpSp>
        <p:cxnSp>
          <p:nvCxnSpPr>
            <p:cNvPr id="27" name="AutoShape 13"/>
            <p:cNvCxnSpPr>
              <a:cxnSpLocks noChangeShapeType="1"/>
              <a:stCxn id="63" idx="2"/>
              <a:endCxn id="49" idx="0"/>
            </p:cNvCxnSpPr>
            <p:nvPr/>
          </p:nvCxnSpPr>
          <p:spPr bwMode="auto">
            <a:xfrm rot="16200000" flipH="1">
              <a:off x="3394652" y="3934991"/>
              <a:ext cx="343336" cy="124290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15"/>
            <p:cNvCxnSpPr>
              <a:cxnSpLocks noChangeShapeType="1"/>
              <a:stCxn id="61" idx="2"/>
              <a:endCxn id="45" idx="0"/>
            </p:cNvCxnSpPr>
            <p:nvPr/>
          </p:nvCxnSpPr>
          <p:spPr bwMode="auto">
            <a:xfrm rot="16200000" flipH="1">
              <a:off x="8075116" y="4547826"/>
              <a:ext cx="326634" cy="53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19"/>
            <p:cNvCxnSpPr>
              <a:cxnSpLocks noChangeShapeType="1"/>
              <a:stCxn id="59" idx="2"/>
              <a:endCxn id="63" idx="0"/>
            </p:cNvCxnSpPr>
            <p:nvPr/>
          </p:nvCxnSpPr>
          <p:spPr bwMode="auto">
            <a:xfrm rot="5400000">
              <a:off x="3582286" y="2956755"/>
              <a:ext cx="345193" cy="162003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0"/>
            <p:cNvCxnSpPr>
              <a:cxnSpLocks noChangeShapeType="1"/>
              <a:endCxn id="61" idx="0"/>
            </p:cNvCxnSpPr>
            <p:nvPr/>
          </p:nvCxnSpPr>
          <p:spPr bwMode="auto">
            <a:xfrm>
              <a:off x="4577292" y="3766770"/>
              <a:ext cx="3660573" cy="172597"/>
            </a:xfrm>
            <a:prstGeom prst="bentConnector2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2" name="Group 9"/>
            <p:cNvGrpSpPr>
              <a:grpSpLocks/>
            </p:cNvGrpSpPr>
            <p:nvPr/>
          </p:nvGrpSpPr>
          <p:grpSpPr bwMode="auto">
            <a:xfrm>
              <a:off x="3270643" y="1628801"/>
              <a:ext cx="2611526" cy="610584"/>
              <a:chOff x="1890" y="858"/>
              <a:chExt cx="1831" cy="612"/>
            </a:xfrm>
          </p:grpSpPr>
          <p:sp>
            <p:nvSpPr>
              <p:cNvPr id="56" name="Freeform 10"/>
              <p:cNvSpPr>
                <a:spLocks/>
              </p:cNvSpPr>
              <p:nvPr/>
            </p:nvSpPr>
            <p:spPr bwMode="gray">
              <a:xfrm>
                <a:off x="1998" y="1332"/>
                <a:ext cx="1615" cy="138"/>
              </a:xfrm>
              <a:custGeom>
                <a:avLst/>
                <a:gdLst>
                  <a:gd name="T0" fmla="*/ 3517280 w 1120"/>
                  <a:gd name="T1" fmla="*/ 1 h 252"/>
                  <a:gd name="T2" fmla="*/ 3503559 w 1120"/>
                  <a:gd name="T3" fmla="*/ 1 h 252"/>
                  <a:gd name="T4" fmla="*/ 3454879 w 1120"/>
                  <a:gd name="T5" fmla="*/ 1 h 252"/>
                  <a:gd name="T6" fmla="*/ 3374071 w 1120"/>
                  <a:gd name="T7" fmla="*/ 1 h 252"/>
                  <a:gd name="T8" fmla="*/ 3260767 w 1120"/>
                  <a:gd name="T9" fmla="*/ 1 h 252"/>
                  <a:gd name="T10" fmla="*/ 3114278 w 1120"/>
                  <a:gd name="T11" fmla="*/ 1 h 252"/>
                  <a:gd name="T12" fmla="*/ 2946585 w 1120"/>
                  <a:gd name="T13" fmla="*/ 1 h 252"/>
                  <a:gd name="T14" fmla="*/ 2751161 w 1120"/>
                  <a:gd name="T15" fmla="*/ 1 h 252"/>
                  <a:gd name="T16" fmla="*/ 2531427 w 1120"/>
                  <a:gd name="T17" fmla="*/ 1 h 252"/>
                  <a:gd name="T18" fmla="*/ 2292426 w 1120"/>
                  <a:gd name="T19" fmla="*/ 1 h 252"/>
                  <a:gd name="T20" fmla="*/ 2030046 w 1120"/>
                  <a:gd name="T21" fmla="*/ 1 h 252"/>
                  <a:gd name="T22" fmla="*/ 1746109 w 1120"/>
                  <a:gd name="T23" fmla="*/ 1 h 252"/>
                  <a:gd name="T24" fmla="*/ 1462897 w 1120"/>
                  <a:gd name="T25" fmla="*/ 1 h 252"/>
                  <a:gd name="T26" fmla="*/ 1206727 w 1120"/>
                  <a:gd name="T27" fmla="*/ 1 h 252"/>
                  <a:gd name="T28" fmla="*/ 966686 w 1120"/>
                  <a:gd name="T29" fmla="*/ 1 h 252"/>
                  <a:gd name="T30" fmla="*/ 747879 w 1120"/>
                  <a:gd name="T31" fmla="*/ 1 h 252"/>
                  <a:gd name="T32" fmla="*/ 559887 w 1120"/>
                  <a:gd name="T33" fmla="*/ 1 h 252"/>
                  <a:gd name="T34" fmla="*/ 395822 w 1120"/>
                  <a:gd name="T35" fmla="*/ 1 h 252"/>
                  <a:gd name="T36" fmla="*/ 256357 w 1120"/>
                  <a:gd name="T37" fmla="*/ 1 h 252"/>
                  <a:gd name="T38" fmla="*/ 144041 w 1120"/>
                  <a:gd name="T39" fmla="*/ 1 h 252"/>
                  <a:gd name="T40" fmla="*/ 64025 w 1120"/>
                  <a:gd name="T41" fmla="*/ 1 h 252"/>
                  <a:gd name="T42" fmla="*/ 19759 w 1120"/>
                  <a:gd name="T43" fmla="*/ 1 h 252"/>
                  <a:gd name="T44" fmla="*/ 0 w 1120"/>
                  <a:gd name="T45" fmla="*/ 1 h 252"/>
                  <a:gd name="T46" fmla="*/ 0 w 1120"/>
                  <a:gd name="T47" fmla="*/ 1 h 252"/>
                  <a:gd name="T48" fmla="*/ 1760194 w 1120"/>
                  <a:gd name="T49" fmla="*/ 0 h 252"/>
                  <a:gd name="T50" fmla="*/ 3517280 w 1120"/>
                  <a:gd name="T51" fmla="*/ 1 h 252"/>
                  <a:gd name="T52" fmla="*/ 3517280 w 1120"/>
                  <a:gd name="T53" fmla="*/ 1 h 252"/>
                  <a:gd name="T54" fmla="*/ 3517280 w 1120"/>
                  <a:gd name="T55" fmla="*/ 1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Rectangle 11"/>
              <p:cNvSpPr>
                <a:spLocks noChangeArrowheads="1"/>
              </p:cNvSpPr>
              <p:nvPr/>
            </p:nvSpPr>
            <p:spPr bwMode="gray">
              <a:xfrm>
                <a:off x="1890" y="858"/>
                <a:ext cx="1831" cy="4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0">
                  <a:defRPr/>
                </a:pPr>
                <a:r>
                  <a:rPr lang="en-US" altLang="ko-KR" sz="16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JSC </a:t>
                </a:r>
                <a:r>
                  <a:rPr lang="en-US" altLang="ko-KR" sz="16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UzbekEnergo</a:t>
                </a:r>
                <a:endParaRPr lang="en-US" altLang="ko-KR" sz="1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3" name="AutoShape 13"/>
            <p:cNvCxnSpPr>
              <a:cxnSpLocks noChangeShapeType="1"/>
              <a:stCxn id="57" idx="2"/>
              <a:endCxn id="59" idx="0"/>
            </p:cNvCxnSpPr>
            <p:nvPr/>
          </p:nvCxnSpPr>
          <p:spPr bwMode="auto">
            <a:xfrm rot="5400000">
              <a:off x="4133736" y="2566019"/>
              <a:ext cx="887109" cy="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14"/>
            <p:cNvCxnSpPr>
              <a:cxnSpLocks noChangeShapeType="1"/>
            </p:cNvCxnSpPr>
            <p:nvPr/>
          </p:nvCxnSpPr>
          <p:spPr bwMode="auto">
            <a:xfrm rot="10800000">
              <a:off x="2941327" y="2638398"/>
              <a:ext cx="1635965" cy="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5" name="Group 9"/>
            <p:cNvGrpSpPr>
              <a:grpSpLocks/>
            </p:cNvGrpSpPr>
            <p:nvPr/>
          </p:nvGrpSpPr>
          <p:grpSpPr bwMode="auto">
            <a:xfrm>
              <a:off x="1238306" y="2476937"/>
              <a:ext cx="1703018" cy="593880"/>
              <a:chOff x="1890" y="875"/>
              <a:chExt cx="1831" cy="595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gray">
              <a:xfrm>
                <a:off x="1998" y="1332"/>
                <a:ext cx="1615" cy="138"/>
              </a:xfrm>
              <a:custGeom>
                <a:avLst/>
                <a:gdLst>
                  <a:gd name="T0" fmla="*/ 3517280 w 1120"/>
                  <a:gd name="T1" fmla="*/ 1 h 252"/>
                  <a:gd name="T2" fmla="*/ 3503559 w 1120"/>
                  <a:gd name="T3" fmla="*/ 1 h 252"/>
                  <a:gd name="T4" fmla="*/ 3454879 w 1120"/>
                  <a:gd name="T5" fmla="*/ 1 h 252"/>
                  <a:gd name="T6" fmla="*/ 3374071 w 1120"/>
                  <a:gd name="T7" fmla="*/ 1 h 252"/>
                  <a:gd name="T8" fmla="*/ 3260767 w 1120"/>
                  <a:gd name="T9" fmla="*/ 1 h 252"/>
                  <a:gd name="T10" fmla="*/ 3114278 w 1120"/>
                  <a:gd name="T11" fmla="*/ 1 h 252"/>
                  <a:gd name="T12" fmla="*/ 2946585 w 1120"/>
                  <a:gd name="T13" fmla="*/ 1 h 252"/>
                  <a:gd name="T14" fmla="*/ 2751161 w 1120"/>
                  <a:gd name="T15" fmla="*/ 1 h 252"/>
                  <a:gd name="T16" fmla="*/ 2531427 w 1120"/>
                  <a:gd name="T17" fmla="*/ 1 h 252"/>
                  <a:gd name="T18" fmla="*/ 2292426 w 1120"/>
                  <a:gd name="T19" fmla="*/ 1 h 252"/>
                  <a:gd name="T20" fmla="*/ 2030046 w 1120"/>
                  <a:gd name="T21" fmla="*/ 1 h 252"/>
                  <a:gd name="T22" fmla="*/ 1746109 w 1120"/>
                  <a:gd name="T23" fmla="*/ 1 h 252"/>
                  <a:gd name="T24" fmla="*/ 1462897 w 1120"/>
                  <a:gd name="T25" fmla="*/ 1 h 252"/>
                  <a:gd name="T26" fmla="*/ 1206727 w 1120"/>
                  <a:gd name="T27" fmla="*/ 1 h 252"/>
                  <a:gd name="T28" fmla="*/ 966686 w 1120"/>
                  <a:gd name="T29" fmla="*/ 1 h 252"/>
                  <a:gd name="T30" fmla="*/ 747879 w 1120"/>
                  <a:gd name="T31" fmla="*/ 1 h 252"/>
                  <a:gd name="T32" fmla="*/ 559887 w 1120"/>
                  <a:gd name="T33" fmla="*/ 1 h 252"/>
                  <a:gd name="T34" fmla="*/ 395822 w 1120"/>
                  <a:gd name="T35" fmla="*/ 1 h 252"/>
                  <a:gd name="T36" fmla="*/ 256357 w 1120"/>
                  <a:gd name="T37" fmla="*/ 1 h 252"/>
                  <a:gd name="T38" fmla="*/ 144041 w 1120"/>
                  <a:gd name="T39" fmla="*/ 1 h 252"/>
                  <a:gd name="T40" fmla="*/ 64025 w 1120"/>
                  <a:gd name="T41" fmla="*/ 1 h 252"/>
                  <a:gd name="T42" fmla="*/ 19759 w 1120"/>
                  <a:gd name="T43" fmla="*/ 1 h 252"/>
                  <a:gd name="T44" fmla="*/ 0 w 1120"/>
                  <a:gd name="T45" fmla="*/ 1 h 252"/>
                  <a:gd name="T46" fmla="*/ 0 w 1120"/>
                  <a:gd name="T47" fmla="*/ 1 h 252"/>
                  <a:gd name="T48" fmla="*/ 1760194 w 1120"/>
                  <a:gd name="T49" fmla="*/ 0 h 252"/>
                  <a:gd name="T50" fmla="*/ 3517280 w 1120"/>
                  <a:gd name="T51" fmla="*/ 1 h 252"/>
                  <a:gd name="T52" fmla="*/ 3517280 w 1120"/>
                  <a:gd name="T53" fmla="*/ 1 h 252"/>
                  <a:gd name="T54" fmla="*/ 3517280 w 1120"/>
                  <a:gd name="T55" fmla="*/ 1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Rectangle 11"/>
              <p:cNvSpPr>
                <a:spLocks noChangeArrowheads="1"/>
              </p:cNvSpPr>
              <p:nvPr/>
            </p:nvSpPr>
            <p:spPr bwMode="gray">
              <a:xfrm>
                <a:off x="1890" y="875"/>
                <a:ext cx="1831" cy="5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Consultant</a:t>
                </a:r>
              </a:p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Gas Natural </a:t>
                </a:r>
                <a:r>
                  <a:rPr lang="en-US" altLang="ko-KR" sz="12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Fenosa</a:t>
                </a:r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6" name="Group 6"/>
            <p:cNvGrpSpPr>
              <a:grpSpLocks/>
            </p:cNvGrpSpPr>
            <p:nvPr/>
          </p:nvGrpSpPr>
          <p:grpSpPr bwMode="auto">
            <a:xfrm>
              <a:off x="4916813" y="4734400"/>
              <a:ext cx="2088544" cy="861126"/>
              <a:chOff x="313" y="1839"/>
              <a:chExt cx="2650" cy="562"/>
            </a:xfrm>
          </p:grpSpPr>
          <p:sp>
            <p:nvSpPr>
              <p:cNvPr id="52" name="Freeform 7"/>
              <p:cNvSpPr>
                <a:spLocks/>
              </p:cNvSpPr>
              <p:nvPr/>
            </p:nvSpPr>
            <p:spPr bwMode="gray">
              <a:xfrm>
                <a:off x="603" y="2211"/>
                <a:ext cx="2085" cy="190"/>
              </a:xfrm>
              <a:custGeom>
                <a:avLst/>
                <a:gdLst>
                  <a:gd name="T0" fmla="*/ 29209 w 1120"/>
                  <a:gd name="T1" fmla="*/ 2 h 252"/>
                  <a:gd name="T2" fmla="*/ 29078 w 1120"/>
                  <a:gd name="T3" fmla="*/ 2 h 252"/>
                  <a:gd name="T4" fmla="*/ 28656 w 1120"/>
                  <a:gd name="T5" fmla="*/ 2 h 252"/>
                  <a:gd name="T6" fmla="*/ 28010 w 1120"/>
                  <a:gd name="T7" fmla="*/ 2 h 252"/>
                  <a:gd name="T8" fmla="*/ 27077 w 1120"/>
                  <a:gd name="T9" fmla="*/ 2 h 252"/>
                  <a:gd name="T10" fmla="*/ 25878 w 1120"/>
                  <a:gd name="T11" fmla="*/ 2 h 252"/>
                  <a:gd name="T12" fmla="*/ 24478 w 1120"/>
                  <a:gd name="T13" fmla="*/ 2 h 252"/>
                  <a:gd name="T14" fmla="*/ 22842 w 1120"/>
                  <a:gd name="T15" fmla="*/ 2 h 252"/>
                  <a:gd name="T16" fmla="*/ 20999 w 1120"/>
                  <a:gd name="T17" fmla="*/ 2 h 252"/>
                  <a:gd name="T18" fmla="*/ 19044 w 1120"/>
                  <a:gd name="T19" fmla="*/ 2 h 252"/>
                  <a:gd name="T20" fmla="*/ 16844 w 1120"/>
                  <a:gd name="T21" fmla="*/ 2 h 252"/>
                  <a:gd name="T22" fmla="*/ 14470 w 1120"/>
                  <a:gd name="T23" fmla="*/ 2 h 252"/>
                  <a:gd name="T24" fmla="*/ 12136 w 1120"/>
                  <a:gd name="T25" fmla="*/ 2 h 252"/>
                  <a:gd name="T26" fmla="*/ 9991 w 1120"/>
                  <a:gd name="T27" fmla="*/ 2 h 252"/>
                  <a:gd name="T28" fmla="*/ 8022 w 1120"/>
                  <a:gd name="T29" fmla="*/ 2 h 252"/>
                  <a:gd name="T30" fmla="*/ 6205 w 1120"/>
                  <a:gd name="T31" fmla="*/ 2 h 252"/>
                  <a:gd name="T32" fmla="*/ 4661 w 1120"/>
                  <a:gd name="T33" fmla="*/ 2 h 252"/>
                  <a:gd name="T34" fmla="*/ 3308 w 1120"/>
                  <a:gd name="T35" fmla="*/ 2 h 252"/>
                  <a:gd name="T36" fmla="*/ 2115 w 1120"/>
                  <a:gd name="T37" fmla="*/ 2 h 252"/>
                  <a:gd name="T38" fmla="*/ 1210 w 1120"/>
                  <a:gd name="T39" fmla="*/ 2 h 252"/>
                  <a:gd name="T40" fmla="*/ 504 w 1120"/>
                  <a:gd name="T41" fmla="*/ 2 h 252"/>
                  <a:gd name="T42" fmla="*/ 145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14589 w 1120"/>
                  <a:gd name="T49" fmla="*/ 0 h 252"/>
                  <a:gd name="T50" fmla="*/ 29209 w 1120"/>
                  <a:gd name="T51" fmla="*/ 2 h 252"/>
                  <a:gd name="T52" fmla="*/ 29209 w 1120"/>
                  <a:gd name="T53" fmla="*/ 2 h 252"/>
                  <a:gd name="T54" fmla="*/ 29209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gray">
              <a:xfrm>
                <a:off x="313" y="1839"/>
                <a:ext cx="2650" cy="48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lnSpc>
                    <a:spcPts val="14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Option 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역무</a:t>
                </a:r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  <a:p>
                <a:pPr algn="ctr" eaLnBrk="0" latinLnBrk="0" hangingPunct="0">
                  <a:lnSpc>
                    <a:spcPts val="14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(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신설 철로</a:t>
                </a: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가스 파이프라인</a:t>
                </a: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, </a:t>
                </a:r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  <a:p>
                <a:pPr algn="ctr" eaLnBrk="0" latinLnBrk="0" hangingPunct="0">
                  <a:lnSpc>
                    <a:spcPts val="14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Block 3&amp;4 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철거</a:t>
                </a: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)</a:t>
                </a:r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7" name="Group 6"/>
            <p:cNvGrpSpPr>
              <a:grpSpLocks/>
            </p:cNvGrpSpPr>
            <p:nvPr/>
          </p:nvGrpSpPr>
          <p:grpSpPr bwMode="auto">
            <a:xfrm>
              <a:off x="2348200" y="4728114"/>
              <a:ext cx="1134906" cy="861126"/>
              <a:chOff x="3374" y="1824"/>
              <a:chExt cx="1440" cy="562"/>
            </a:xfrm>
          </p:grpSpPr>
          <p:sp>
            <p:nvSpPr>
              <p:cNvPr id="50" name="Freeform 7"/>
              <p:cNvSpPr>
                <a:spLocks/>
              </p:cNvSpPr>
              <p:nvPr/>
            </p:nvSpPr>
            <p:spPr bwMode="gray">
              <a:xfrm>
                <a:off x="3459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Rectangle 8"/>
              <p:cNvSpPr>
                <a:spLocks noChangeArrowheads="1"/>
              </p:cNvSpPr>
              <p:nvPr/>
            </p:nvSpPr>
            <p:spPr bwMode="gray">
              <a:xfrm>
                <a:off x="3374" y="1824"/>
                <a:ext cx="1440" cy="4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BOP</a:t>
                </a:r>
              </a:p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Supply</a:t>
                </a:r>
                <a:endPara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8" name="Group 6"/>
            <p:cNvGrpSpPr>
              <a:grpSpLocks/>
            </p:cNvGrpSpPr>
            <p:nvPr/>
          </p:nvGrpSpPr>
          <p:grpSpPr bwMode="auto">
            <a:xfrm>
              <a:off x="3621207" y="4728114"/>
              <a:ext cx="1134907" cy="861126"/>
              <a:chOff x="3374" y="1824"/>
              <a:chExt cx="1440" cy="562"/>
            </a:xfrm>
          </p:grpSpPr>
          <p:sp>
            <p:nvSpPr>
              <p:cNvPr id="48" name="Freeform 7"/>
              <p:cNvSpPr>
                <a:spLocks/>
              </p:cNvSpPr>
              <p:nvPr/>
            </p:nvSpPr>
            <p:spPr bwMode="gray">
              <a:xfrm>
                <a:off x="3459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Rectangle 8"/>
              <p:cNvSpPr>
                <a:spLocks noChangeArrowheads="1"/>
              </p:cNvSpPr>
              <p:nvPr/>
            </p:nvSpPr>
            <p:spPr bwMode="gray">
              <a:xfrm>
                <a:off x="3374" y="1824"/>
                <a:ext cx="1440" cy="4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lnSpc>
                    <a:spcPts val="13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Construction</a:t>
                </a:r>
              </a:p>
              <a:p>
                <a:pPr algn="ctr" eaLnBrk="0" latinLnBrk="0" hangingPunct="0">
                  <a:lnSpc>
                    <a:spcPts val="13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Subcontractor</a:t>
                </a:r>
                <a:endPara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9" name="Group 6"/>
            <p:cNvGrpSpPr>
              <a:grpSpLocks/>
            </p:cNvGrpSpPr>
            <p:nvPr/>
          </p:nvGrpSpPr>
          <p:grpSpPr bwMode="auto">
            <a:xfrm>
              <a:off x="1064568" y="4728114"/>
              <a:ext cx="1134907" cy="861126"/>
              <a:chOff x="3374" y="1824"/>
              <a:chExt cx="1440" cy="562"/>
            </a:xfrm>
          </p:grpSpPr>
          <p:sp>
            <p:nvSpPr>
              <p:cNvPr id="46" name="Freeform 7"/>
              <p:cNvSpPr>
                <a:spLocks/>
              </p:cNvSpPr>
              <p:nvPr/>
            </p:nvSpPr>
            <p:spPr bwMode="gray">
              <a:xfrm>
                <a:off x="3459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Rectangle 8"/>
              <p:cNvSpPr>
                <a:spLocks noChangeArrowheads="1"/>
              </p:cNvSpPr>
              <p:nvPr/>
            </p:nvSpPr>
            <p:spPr bwMode="gray">
              <a:xfrm>
                <a:off x="3374" y="1824"/>
                <a:ext cx="1440" cy="4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GT/ST</a:t>
                </a:r>
              </a:p>
              <a:p>
                <a:pPr algn="ctr" eaLnBrk="0" latinLnBrk="0" hangingPunct="0"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(GE)</a:t>
                </a:r>
                <a:endParaRPr lang="en-US" altLang="ko-KR" sz="1600" dirty="0">
                  <a:solidFill>
                    <a:srgbClr val="FFFF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grpSp>
          <p:nvGrpSpPr>
            <p:cNvPr id="40" name="Group 6"/>
            <p:cNvGrpSpPr>
              <a:grpSpLocks/>
            </p:cNvGrpSpPr>
            <p:nvPr/>
          </p:nvGrpSpPr>
          <p:grpSpPr bwMode="auto">
            <a:xfrm>
              <a:off x="7670929" y="4711411"/>
              <a:ext cx="1134906" cy="861126"/>
              <a:chOff x="6091" y="1824"/>
              <a:chExt cx="1440" cy="562"/>
            </a:xfrm>
          </p:grpSpPr>
          <p:sp>
            <p:nvSpPr>
              <p:cNvPr id="44" name="Freeform 7"/>
              <p:cNvSpPr>
                <a:spLocks/>
              </p:cNvSpPr>
              <p:nvPr/>
            </p:nvSpPr>
            <p:spPr bwMode="gray">
              <a:xfrm>
                <a:off x="6176" y="2196"/>
                <a:ext cx="1270" cy="190"/>
              </a:xfrm>
              <a:custGeom>
                <a:avLst/>
                <a:gdLst>
                  <a:gd name="T0" fmla="*/ 17791 w 1120"/>
                  <a:gd name="T1" fmla="*/ 2 h 252"/>
                  <a:gd name="T2" fmla="*/ 17712 w 1120"/>
                  <a:gd name="T3" fmla="*/ 2 h 252"/>
                  <a:gd name="T4" fmla="*/ 17455 w 1120"/>
                  <a:gd name="T5" fmla="*/ 2 h 252"/>
                  <a:gd name="T6" fmla="*/ 17061 w 1120"/>
                  <a:gd name="T7" fmla="*/ 2 h 252"/>
                  <a:gd name="T8" fmla="*/ 16493 w 1120"/>
                  <a:gd name="T9" fmla="*/ 2 h 252"/>
                  <a:gd name="T10" fmla="*/ 15763 w 1120"/>
                  <a:gd name="T11" fmla="*/ 2 h 252"/>
                  <a:gd name="T12" fmla="*/ 14910 w 1120"/>
                  <a:gd name="T13" fmla="*/ 2 h 252"/>
                  <a:gd name="T14" fmla="*/ 13913 w 1120"/>
                  <a:gd name="T15" fmla="*/ 2 h 252"/>
                  <a:gd name="T16" fmla="*/ 12791 w 1120"/>
                  <a:gd name="T17" fmla="*/ 2 h 252"/>
                  <a:gd name="T18" fmla="*/ 11600 w 1120"/>
                  <a:gd name="T19" fmla="*/ 2 h 252"/>
                  <a:gd name="T20" fmla="*/ 10260 w 1120"/>
                  <a:gd name="T21" fmla="*/ 2 h 252"/>
                  <a:gd name="T22" fmla="*/ 8814 w 1120"/>
                  <a:gd name="T23" fmla="*/ 2 h 252"/>
                  <a:gd name="T24" fmla="*/ 7392 w 1120"/>
                  <a:gd name="T25" fmla="*/ 2 h 252"/>
                  <a:gd name="T26" fmla="*/ 6086 w 1120"/>
                  <a:gd name="T27" fmla="*/ 2 h 252"/>
                  <a:gd name="T28" fmla="*/ 4886 w 1120"/>
                  <a:gd name="T29" fmla="*/ 2 h 252"/>
                  <a:gd name="T30" fmla="*/ 3779 w 1120"/>
                  <a:gd name="T31" fmla="*/ 2 h 252"/>
                  <a:gd name="T32" fmla="*/ 2839 w 1120"/>
                  <a:gd name="T33" fmla="*/ 2 h 252"/>
                  <a:gd name="T34" fmla="*/ 2015 w 1120"/>
                  <a:gd name="T35" fmla="*/ 2 h 252"/>
                  <a:gd name="T36" fmla="*/ 1288 w 1120"/>
                  <a:gd name="T37" fmla="*/ 2 h 252"/>
                  <a:gd name="T38" fmla="*/ 737 w 1120"/>
                  <a:gd name="T39" fmla="*/ 2 h 252"/>
                  <a:gd name="T40" fmla="*/ 307 w 1120"/>
                  <a:gd name="T41" fmla="*/ 2 h 252"/>
                  <a:gd name="T42" fmla="*/ 88 w 1120"/>
                  <a:gd name="T43" fmla="*/ 2 h 252"/>
                  <a:gd name="T44" fmla="*/ 0 w 1120"/>
                  <a:gd name="T45" fmla="*/ 2 h 252"/>
                  <a:gd name="T46" fmla="*/ 0 w 1120"/>
                  <a:gd name="T47" fmla="*/ 2 h 252"/>
                  <a:gd name="T48" fmla="*/ 8887 w 1120"/>
                  <a:gd name="T49" fmla="*/ 0 h 252"/>
                  <a:gd name="T50" fmla="*/ 17791 w 1120"/>
                  <a:gd name="T51" fmla="*/ 2 h 252"/>
                  <a:gd name="T52" fmla="*/ 17791 w 1120"/>
                  <a:gd name="T53" fmla="*/ 2 h 252"/>
                  <a:gd name="T54" fmla="*/ 17791 w 1120"/>
                  <a:gd name="T55" fmla="*/ 2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solidFill>
                <a:srgbClr val="969696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Rectangle 8"/>
              <p:cNvSpPr>
                <a:spLocks noChangeArrowheads="1"/>
              </p:cNvSpPr>
              <p:nvPr/>
            </p:nvSpPr>
            <p:spPr bwMode="gray">
              <a:xfrm>
                <a:off x="6091" y="1824"/>
                <a:ext cx="1440" cy="4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latinLnBrk="0" hangingPunct="0">
                  <a:lnSpc>
                    <a:spcPts val="1200"/>
                  </a:lnSpc>
                  <a:defRPr/>
                </a:pP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HRSG &amp;</a:t>
                </a:r>
                <a:r>
                  <a:rPr lang="ko-KR" altLang="en-US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 </a:t>
                </a: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BOP</a:t>
                </a:r>
                <a:b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</a:br>
                <a:r>
                  <a:rPr lang="en-US" altLang="ko-KR" sz="12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itchFamily="34" charset="0"/>
                  </a:rPr>
                  <a:t>Supply</a:t>
                </a:r>
              </a:p>
            </p:txBody>
          </p:sp>
        </p:grpSp>
        <p:cxnSp>
          <p:nvCxnSpPr>
            <p:cNvPr id="41" name="AutoShape 12"/>
            <p:cNvCxnSpPr>
              <a:cxnSpLocks noChangeShapeType="1"/>
            </p:cNvCxnSpPr>
            <p:nvPr/>
          </p:nvCxnSpPr>
          <p:spPr bwMode="auto">
            <a:xfrm rot="16200000" flipH="1">
              <a:off x="1742208" y="4828332"/>
              <a:ext cx="174452" cy="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2"/>
            <p:cNvCxnSpPr>
              <a:cxnSpLocks noChangeShapeType="1"/>
            </p:cNvCxnSpPr>
            <p:nvPr/>
          </p:nvCxnSpPr>
          <p:spPr bwMode="auto">
            <a:xfrm rot="5400000">
              <a:off x="2784333" y="4567581"/>
              <a:ext cx="321066" cy="0"/>
            </a:xfrm>
            <a:prstGeom prst="bentConnector3">
              <a:avLst>
                <a:gd name="adj1" fmla="val 40755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AutoShape 13"/>
            <p:cNvCxnSpPr>
              <a:cxnSpLocks noChangeShapeType="1"/>
              <a:endCxn id="47" idx="0"/>
            </p:cNvCxnSpPr>
            <p:nvPr/>
          </p:nvCxnSpPr>
          <p:spPr bwMode="auto">
            <a:xfrm rot="10800000" flipV="1">
              <a:off x="1631136" y="4555518"/>
              <a:ext cx="1313730" cy="172596"/>
            </a:xfrm>
            <a:prstGeom prst="bentConnector2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4" name="AutoShape 13"/>
          <p:cNvCxnSpPr>
            <a:cxnSpLocks noChangeShapeType="1"/>
          </p:cNvCxnSpPr>
          <p:nvPr/>
        </p:nvCxnSpPr>
        <p:spPr bwMode="auto">
          <a:xfrm>
            <a:off x="5168694" y="4601728"/>
            <a:ext cx="1782401" cy="177423"/>
          </a:xfrm>
          <a:prstGeom prst="bentConnector3">
            <a:avLst>
              <a:gd name="adj1" fmla="val 99877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492715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7" name="직사각형 12"/>
          <p:cNvSpPr>
            <a:spLocks noChangeArrowheads="1"/>
          </p:cNvSpPr>
          <p:nvPr/>
        </p:nvSpPr>
        <p:spPr bwMode="auto">
          <a:xfrm>
            <a:off x="10575926" y="6524625"/>
            <a:ext cx="3667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fld id="{AA19448E-82BC-4F58-86B3-656316C8FE77}" type="slidenum">
              <a:rPr lang="en-US" altLang="ko-KR" b="1">
                <a:latin typeface="현대하모니 B" pitchFamily="18" charset="-127"/>
                <a:ea typeface="현대하모니 B" pitchFamily="18" charset="-127"/>
              </a:rPr>
              <a:pPr algn="ctr"/>
              <a:t>9</a:t>
            </a:fld>
            <a:endParaRPr lang="en-US" altLang="ko-KR" b="1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43" name="그룹 1"/>
          <p:cNvGrpSpPr>
            <a:grpSpLocks/>
          </p:cNvGrpSpPr>
          <p:nvPr/>
        </p:nvGrpSpPr>
        <p:grpSpPr bwMode="auto">
          <a:xfrm>
            <a:off x="1719263" y="979836"/>
            <a:ext cx="8856662" cy="288925"/>
            <a:chOff x="576696" y="1127625"/>
            <a:chExt cx="8639998" cy="288001"/>
          </a:xfrm>
        </p:grpSpPr>
        <p:sp>
          <p:nvSpPr>
            <p:cNvPr id="148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149" name="Rectangle 14"/>
            <p:cNvSpPr>
              <a:spLocks noChangeArrowheads="1"/>
            </p:cNvSpPr>
            <p:nvPr/>
          </p:nvSpPr>
          <p:spPr bwMode="auto">
            <a:xfrm>
              <a:off x="936694" y="1127626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사업개요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 bwMode="black">
          <a:xfrm>
            <a:off x="1727997" y="1457905"/>
            <a:ext cx="8847929" cy="48964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ea typeface="현대하모니 L" panose="02020603020101020101" pitchFamily="18" charset="-127"/>
            </a:endParaRPr>
          </a:p>
        </p:txBody>
      </p:sp>
      <p:grpSp>
        <p:nvGrpSpPr>
          <p:cNvPr id="48" name="그룹 35"/>
          <p:cNvGrpSpPr>
            <a:grpSpLocks/>
          </p:cNvGrpSpPr>
          <p:nvPr/>
        </p:nvGrpSpPr>
        <p:grpSpPr bwMode="auto">
          <a:xfrm>
            <a:off x="1722540" y="1331938"/>
            <a:ext cx="2933301" cy="296862"/>
            <a:chOff x="589112" y="2929136"/>
            <a:chExt cx="2016199" cy="297525"/>
          </a:xfrm>
        </p:grpSpPr>
        <p:sp>
          <p:nvSpPr>
            <p:cNvPr id="49" name="한쪽 모서리가 잘린 사각형 48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ea typeface="현대하모니 L" panose="02020603020101020101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L"/>
                  <a:ea typeface="현대하모니 L"/>
                </a:rPr>
                <a:t>④</a:t>
              </a: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Contract Time Table</a:t>
              </a:r>
              <a:endPara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3"/>
          <p:cNvSpPr>
            <a:spLocks noChangeArrowheads="1"/>
          </p:cNvSpPr>
          <p:nvPr/>
        </p:nvSpPr>
        <p:spPr bwMode="black">
          <a:xfrm>
            <a:off x="1682750" y="200353"/>
            <a:ext cx="247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II. 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사업수행계획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cxnSp>
        <p:nvCxnSpPr>
          <p:cNvPr id="516" name="직선 화살표 연결선 515"/>
          <p:cNvCxnSpPr>
            <a:stCxn id="535" idx="3"/>
          </p:cNvCxnSpPr>
          <p:nvPr/>
        </p:nvCxnSpPr>
        <p:spPr bwMode="auto">
          <a:xfrm>
            <a:off x="8796300" y="2191363"/>
            <a:ext cx="0" cy="3825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7" name="직선 화살표 연결선 516"/>
          <p:cNvCxnSpPr/>
          <p:nvPr/>
        </p:nvCxnSpPr>
        <p:spPr bwMode="auto">
          <a:xfrm>
            <a:off x="9111335" y="2311974"/>
            <a:ext cx="0" cy="52508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518" name="표 517"/>
          <p:cNvGraphicFramePr>
            <a:graphicFrameLocks noGrp="1"/>
          </p:cNvGraphicFramePr>
          <p:nvPr>
            <p:extLst/>
          </p:nvPr>
        </p:nvGraphicFramePr>
        <p:xfrm>
          <a:off x="1865528" y="3227759"/>
          <a:ext cx="86909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2303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Schedule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vert="vert27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vert="vert27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2016</a:t>
                      </a:r>
                      <a:endParaRPr lang="ko-KR" altLang="en-US" sz="9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2017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2018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2019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2020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2021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2022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현대하모니 M" pitchFamily="18" charset="-127"/>
                          <a:ea typeface="현대하모니 M" pitchFamily="18" charset="-127"/>
                          <a:cs typeface="+mn-cs"/>
                        </a:rPr>
                        <a:t>12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현대하모니 M" pitchFamily="18" charset="-127"/>
                        <a:ea typeface="현대하모니 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1Q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2Q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3Q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4Q</a:t>
                      </a:r>
                      <a:endParaRPr lang="ko-KR" altLang="en-US" sz="800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9" name="표 518"/>
          <p:cNvGraphicFramePr>
            <a:graphicFrameLocks noGrp="1"/>
          </p:cNvGraphicFramePr>
          <p:nvPr>
            <p:extLst/>
          </p:nvPr>
        </p:nvGraphicFramePr>
        <p:xfrm>
          <a:off x="1865631" y="4116157"/>
          <a:ext cx="404944" cy="205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9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Power</a:t>
                      </a:r>
                      <a:r>
                        <a:rPr lang="en-US" altLang="ko-KR" sz="1000" b="1" baseline="0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 Plant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0" name="직사각형 519"/>
          <p:cNvSpPr/>
          <p:nvPr/>
        </p:nvSpPr>
        <p:spPr bwMode="auto">
          <a:xfrm>
            <a:off x="2360585" y="4262875"/>
            <a:ext cx="1440160" cy="675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1) NOA </a:t>
            </a:r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: 2016.12.02</a:t>
            </a:r>
          </a:p>
          <a:p>
            <a:r>
              <a:rPr lang="ko-KR" altLang="en-US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2) </a:t>
            </a:r>
            <a:r>
              <a:rPr lang="ko-KR" altLang="en-US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계약서명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: 2016.12.23</a:t>
            </a:r>
          </a:p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3) AP-Bond/P-Bond </a:t>
            </a:r>
            <a:r>
              <a:rPr lang="ko-KR" altLang="en-US" sz="900" dirty="0">
                <a:latin typeface="현대하모니 M" pitchFamily="18" charset="-127"/>
                <a:ea typeface="현대하모니 M" pitchFamily="18" charset="-127"/>
              </a:rPr>
              <a:t>제출</a:t>
            </a:r>
            <a:endParaRPr lang="en-US" altLang="ko-KR" sz="900" dirty="0"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    : 2016.12.31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521" name="직선 화살표 연결선 520"/>
          <p:cNvCxnSpPr/>
          <p:nvPr/>
        </p:nvCxnSpPr>
        <p:spPr bwMode="auto">
          <a:xfrm flipV="1">
            <a:off x="2675620" y="3969440"/>
            <a:ext cx="0" cy="293435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2" name="직사각형 521"/>
          <p:cNvSpPr/>
          <p:nvPr/>
        </p:nvSpPr>
        <p:spPr bwMode="auto">
          <a:xfrm>
            <a:off x="3932897" y="5049180"/>
            <a:ext cx="1848068" cy="991008"/>
          </a:xfrm>
          <a:prstGeom prst="rect">
            <a:avLst/>
          </a:prstGeom>
          <a:ln>
            <a:prstDash val="sysDot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</a:t>
            </a:r>
            <a:r>
              <a:rPr lang="en-US" altLang="ko-KR" u="sng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Effective Date (NTP) </a:t>
            </a:r>
            <a:r>
              <a:rPr lang="ko-KR" altLang="en-US" u="sng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발효 조건</a:t>
            </a:r>
            <a:endParaRPr lang="en-US" altLang="ko-KR" u="sng" dirty="0">
              <a:solidFill>
                <a:schemeClr val="tx1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a) </a:t>
            </a:r>
            <a:r>
              <a:rPr lang="ko-KR" altLang="en-US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계약서 서명</a:t>
            </a:r>
            <a:endParaRPr lang="en-US" altLang="ko-KR" dirty="0">
              <a:solidFill>
                <a:schemeClr val="tx1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b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 </a:t>
            </a:r>
            <a:r>
              <a:rPr lang="ko-KR" altLang="en-US" dirty="0" err="1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우즈벡</a:t>
            </a:r>
            <a:r>
              <a:rPr lang="ko-KR" altLang="en-US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정부기관 </a:t>
            </a:r>
            <a:r>
              <a:rPr lang="ko-KR" altLang="en-US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계약서 등록</a:t>
            </a:r>
            <a:endParaRPr lang="en-US" altLang="ko-KR" dirty="0">
              <a:solidFill>
                <a:schemeClr val="tx1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c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 P-Bond / AP-Bond </a:t>
            </a:r>
            <a:r>
              <a:rPr lang="ko-KR" altLang="en-US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제출</a:t>
            </a:r>
            <a:endParaRPr lang="en-US" altLang="ko-KR" dirty="0">
              <a:solidFill>
                <a:schemeClr val="tx1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d) 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Site 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Handover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e)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선수금 지급</a:t>
            </a:r>
          </a:p>
        </p:txBody>
      </p:sp>
      <p:sp>
        <p:nvSpPr>
          <p:cNvPr id="524" name="직사각형 523"/>
          <p:cNvSpPr/>
          <p:nvPr/>
        </p:nvSpPr>
        <p:spPr bwMode="auto">
          <a:xfrm>
            <a:off x="3935761" y="4442253"/>
            <a:ext cx="1845205" cy="4956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1) 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변경계약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: 2017.07.06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2) 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부지 인수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: 2017.09.18</a:t>
            </a:r>
          </a:p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3) NTP : 2017.10.10 (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선수금 지급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cxnSp>
        <p:nvCxnSpPr>
          <p:cNvPr id="525" name="직선 화살표 연결선 524"/>
          <p:cNvCxnSpPr>
            <a:stCxn id="524" idx="1"/>
          </p:cNvCxnSpPr>
          <p:nvPr/>
        </p:nvCxnSpPr>
        <p:spPr bwMode="auto">
          <a:xfrm flipV="1">
            <a:off x="3935760" y="3969439"/>
            <a:ext cx="0" cy="720662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6" name="직사각형 525"/>
          <p:cNvSpPr/>
          <p:nvPr/>
        </p:nvSpPr>
        <p:spPr bwMode="auto">
          <a:xfrm>
            <a:off x="6411035" y="4667919"/>
            <a:ext cx="738006" cy="45901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Unit #1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 Completion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(2020.06)</a:t>
            </a:r>
          </a:p>
        </p:txBody>
      </p:sp>
      <p:cxnSp>
        <p:nvCxnSpPr>
          <p:cNvPr id="527" name="직선 화살표 연결선 526"/>
          <p:cNvCxnSpPr>
            <a:stCxn id="526" idx="3"/>
          </p:cNvCxnSpPr>
          <p:nvPr/>
        </p:nvCxnSpPr>
        <p:spPr bwMode="auto">
          <a:xfrm flipV="1">
            <a:off x="7149042" y="4205965"/>
            <a:ext cx="10771" cy="691463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8" name="직사각형 527"/>
          <p:cNvSpPr/>
          <p:nvPr/>
        </p:nvSpPr>
        <p:spPr bwMode="auto">
          <a:xfrm>
            <a:off x="6753155" y="5265240"/>
            <a:ext cx="738000" cy="5040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 Unit #2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 Completion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(2020.08</a:t>
            </a:r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cxnSp>
        <p:nvCxnSpPr>
          <p:cNvPr id="529" name="직선 화살표 연결선 528"/>
          <p:cNvCxnSpPr>
            <a:stCxn id="528" idx="3"/>
          </p:cNvCxnSpPr>
          <p:nvPr/>
        </p:nvCxnSpPr>
        <p:spPr bwMode="auto">
          <a:xfrm flipV="1">
            <a:off x="7491155" y="4402378"/>
            <a:ext cx="0" cy="1114872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0" name="직사각형 529"/>
          <p:cNvSpPr/>
          <p:nvPr/>
        </p:nvSpPr>
        <p:spPr bwMode="auto">
          <a:xfrm>
            <a:off x="7806190" y="5126936"/>
            <a:ext cx="810090" cy="39031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Unit #1 OAC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(2020.12)</a:t>
            </a:r>
          </a:p>
        </p:txBody>
      </p:sp>
      <p:cxnSp>
        <p:nvCxnSpPr>
          <p:cNvPr id="531" name="직선 화살표 연결선 530"/>
          <p:cNvCxnSpPr>
            <a:stCxn id="530" idx="1"/>
          </p:cNvCxnSpPr>
          <p:nvPr/>
        </p:nvCxnSpPr>
        <p:spPr bwMode="auto">
          <a:xfrm flipV="1">
            <a:off x="7806190" y="4205965"/>
            <a:ext cx="0" cy="1116129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2" name="직사각형 531"/>
          <p:cNvSpPr/>
          <p:nvPr/>
        </p:nvSpPr>
        <p:spPr bwMode="auto">
          <a:xfrm>
            <a:off x="8121224" y="4689141"/>
            <a:ext cx="835904" cy="3600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Unit #2 OAC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(2021.02)</a:t>
            </a:r>
          </a:p>
        </p:txBody>
      </p:sp>
      <p:cxnSp>
        <p:nvCxnSpPr>
          <p:cNvPr id="533" name="직선 화살표 연결선 532"/>
          <p:cNvCxnSpPr>
            <a:stCxn id="532" idx="1"/>
          </p:cNvCxnSpPr>
          <p:nvPr/>
        </p:nvCxnSpPr>
        <p:spPr bwMode="auto">
          <a:xfrm flipV="1">
            <a:off x="8121224" y="4384480"/>
            <a:ext cx="0" cy="484681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4" name="직사각형 533"/>
          <p:cNvSpPr/>
          <p:nvPr/>
        </p:nvSpPr>
        <p:spPr bwMode="auto">
          <a:xfrm>
            <a:off x="9111336" y="2033845"/>
            <a:ext cx="1170130" cy="31503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Block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4 </a:t>
            </a:r>
            <a:r>
              <a:rPr lang="ko-KR" altLang="en-US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위험물 제거</a:t>
            </a:r>
            <a:endParaRPr lang="en-US" altLang="ko-KR" sz="900" dirty="0">
              <a:solidFill>
                <a:srgbClr val="FF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(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2021.11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~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2022.10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endParaRPr lang="en-US" altLang="ko-KR" sz="900" dirty="0">
              <a:solidFill>
                <a:schemeClr val="tx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35" name="직사각형 534"/>
          <p:cNvSpPr/>
          <p:nvPr/>
        </p:nvSpPr>
        <p:spPr bwMode="auto">
          <a:xfrm>
            <a:off x="7626170" y="2033845"/>
            <a:ext cx="1170130" cy="31503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Block 3 </a:t>
            </a:r>
            <a:r>
              <a:rPr lang="ko-KR" altLang="en-US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위험물 제거</a:t>
            </a:r>
            <a:endParaRPr lang="en-US" altLang="ko-KR" sz="900" dirty="0">
              <a:solidFill>
                <a:srgbClr val="FF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(2021.09 ~ </a:t>
            </a:r>
            <a:r>
              <a:rPr lang="en-US" altLang="ko-KR" sz="900" dirty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2022.08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cxnSp>
        <p:nvCxnSpPr>
          <p:cNvPr id="536" name="직선 연결선 535"/>
          <p:cNvCxnSpPr/>
          <p:nvPr/>
        </p:nvCxnSpPr>
        <p:spPr bwMode="auto">
          <a:xfrm flipV="1">
            <a:off x="10099853" y="2549440"/>
            <a:ext cx="3186" cy="65965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8" name="직선 연결선 537"/>
          <p:cNvCxnSpPr/>
          <p:nvPr/>
        </p:nvCxnSpPr>
        <p:spPr bwMode="auto">
          <a:xfrm flipV="1">
            <a:off x="7176120" y="3957103"/>
            <a:ext cx="0" cy="219978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 bwMode="auto">
          <a:xfrm flipV="1">
            <a:off x="9108149" y="2879268"/>
            <a:ext cx="3187" cy="329828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 bwMode="auto">
          <a:xfrm flipV="1">
            <a:off x="8796300" y="2549440"/>
            <a:ext cx="3186" cy="65965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1" name="직선 화살표 연결선 540"/>
          <p:cNvCxnSpPr/>
          <p:nvPr/>
        </p:nvCxnSpPr>
        <p:spPr bwMode="auto">
          <a:xfrm>
            <a:off x="3935760" y="4146733"/>
            <a:ext cx="32403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2" name="TextBox 541"/>
          <p:cNvSpPr txBox="1"/>
          <p:nvPr/>
        </p:nvSpPr>
        <p:spPr>
          <a:xfrm>
            <a:off x="5086561" y="3992845"/>
            <a:ext cx="92172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Effective + 974</a:t>
            </a:r>
            <a:r>
              <a:rPr lang="ko-KR" altLang="en-US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일</a:t>
            </a:r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 (32M)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cxnSp>
        <p:nvCxnSpPr>
          <p:cNvPr id="543" name="직선 화살표 연결선 542"/>
          <p:cNvCxnSpPr/>
          <p:nvPr/>
        </p:nvCxnSpPr>
        <p:spPr bwMode="auto">
          <a:xfrm>
            <a:off x="3935760" y="4317912"/>
            <a:ext cx="354139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4" name="TextBox 543"/>
          <p:cNvSpPr txBox="1"/>
          <p:nvPr/>
        </p:nvSpPr>
        <p:spPr>
          <a:xfrm>
            <a:off x="5095484" y="4172865"/>
            <a:ext cx="96821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Effective + 1034</a:t>
            </a:r>
            <a:r>
              <a:rPr lang="ko-KR" altLang="en-US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일</a:t>
            </a:r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 (34M)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545" name="TextBox 544"/>
          <p:cNvSpPr txBox="1"/>
          <p:nvPr/>
        </p:nvSpPr>
        <p:spPr>
          <a:xfrm>
            <a:off x="9442982" y="2564589"/>
            <a:ext cx="16350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12M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cxnSp>
        <p:nvCxnSpPr>
          <p:cNvPr id="550" name="직선 연결선 549"/>
          <p:cNvCxnSpPr/>
          <p:nvPr/>
        </p:nvCxnSpPr>
        <p:spPr bwMode="auto">
          <a:xfrm flipV="1">
            <a:off x="10414887" y="2879269"/>
            <a:ext cx="0" cy="329829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4" name="직사각형 553"/>
          <p:cNvSpPr/>
          <p:nvPr/>
        </p:nvSpPr>
        <p:spPr bwMode="auto">
          <a:xfrm>
            <a:off x="9112928" y="5544685"/>
            <a:ext cx="1393562" cy="517905"/>
          </a:xfrm>
          <a:prstGeom prst="rect">
            <a:avLst/>
          </a:prstGeom>
          <a:ln>
            <a:prstDash val="sysDot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Extended DLP 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DLP + 2years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(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적용항목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주요 설치 장비</a:t>
            </a:r>
            <a:r>
              <a:rPr lang="en-US" altLang="ko-KR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1865531" y="1718811"/>
          <a:ext cx="405045" cy="139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5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현대하모니 M" pitchFamily="18" charset="-127"/>
                          <a:ea typeface="현대하모니 M" pitchFamily="18" charset="-127"/>
                        </a:rPr>
                        <a:t>Demolition / Decommissioning</a:t>
                      </a:r>
                      <a:endParaRPr lang="ko-KR" altLang="en-US" sz="1000" b="1" dirty="0">
                        <a:latin typeface="현대하모니 M" pitchFamily="18" charset="-127"/>
                        <a:ea typeface="현대하모니 M" pitchFamily="18" charset="-127"/>
                      </a:endParaRP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8" name="직선 연결선 87"/>
          <p:cNvCxnSpPr/>
          <p:nvPr/>
        </p:nvCxnSpPr>
        <p:spPr bwMode="auto">
          <a:xfrm flipV="1">
            <a:off x="7491155" y="3957103"/>
            <a:ext cx="0" cy="42737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 bwMode="auto">
          <a:xfrm flipV="1">
            <a:off x="8121225" y="3957103"/>
            <a:ext cx="0" cy="417004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 bwMode="auto">
          <a:xfrm flipV="1">
            <a:off x="7804648" y="3957103"/>
            <a:ext cx="1543" cy="23158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 bwMode="auto">
          <a:xfrm>
            <a:off x="7184621" y="4146733"/>
            <a:ext cx="59906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 bwMode="auto">
          <a:xfrm>
            <a:off x="7491156" y="4317912"/>
            <a:ext cx="58506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173125" y="3969061"/>
            <a:ext cx="6299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Completion+6M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cxnSp>
        <p:nvCxnSpPr>
          <p:cNvPr id="146" name="직선 화살표 연결선 145"/>
          <p:cNvCxnSpPr/>
          <p:nvPr/>
        </p:nvCxnSpPr>
        <p:spPr bwMode="auto">
          <a:xfrm>
            <a:off x="8165394" y="4329770"/>
            <a:ext cx="1260976" cy="0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 bwMode="auto">
          <a:xfrm flipV="1">
            <a:off x="9429656" y="3975001"/>
            <a:ext cx="0" cy="42737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391256" y="4059071"/>
            <a:ext cx="8159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OAC + 365D</a:t>
            </a:r>
          </a:p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(Completion + 540D)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725547" y="2924629"/>
            <a:ext cx="16350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800" b="1" dirty="0">
                <a:solidFill>
                  <a:srgbClr val="0000FF"/>
                </a:solidFill>
                <a:latin typeface="Arial Narrow" pitchFamily="34" charset="0"/>
                <a:ea typeface="나눔고딕" pitchFamily="50" charset="-127"/>
              </a:rPr>
              <a:t>12M</a:t>
            </a:r>
            <a:endParaRPr lang="ko-KR" altLang="en-US" sz="800" b="1" dirty="0">
              <a:solidFill>
                <a:srgbClr val="0000FF"/>
              </a:solidFill>
              <a:latin typeface="Arial Narrow" pitchFamily="34" charset="0"/>
              <a:ea typeface="나눔고딕" pitchFamily="50" charset="-127"/>
            </a:endParaRPr>
          </a:p>
        </p:txBody>
      </p:sp>
      <p:cxnSp>
        <p:nvCxnSpPr>
          <p:cNvPr id="156" name="직선 화살표 연결선 155"/>
          <p:cNvCxnSpPr/>
          <p:nvPr/>
        </p:nvCxnSpPr>
        <p:spPr bwMode="auto">
          <a:xfrm>
            <a:off x="9101906" y="3047739"/>
            <a:ext cx="128051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6" name="직선 화살표 연결선 545"/>
          <p:cNvCxnSpPr/>
          <p:nvPr/>
        </p:nvCxnSpPr>
        <p:spPr bwMode="auto">
          <a:xfrm>
            <a:off x="8819341" y="2687699"/>
            <a:ext cx="128051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 bwMode="auto">
          <a:xfrm>
            <a:off x="9426370" y="4723127"/>
            <a:ext cx="657478" cy="28104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latin typeface="현대하모니 M" pitchFamily="18" charset="-127"/>
                <a:ea typeface="현대하모니 M" pitchFamily="18" charset="-127"/>
              </a:rPr>
              <a:t> End of DLP</a:t>
            </a:r>
          </a:p>
        </p:txBody>
      </p:sp>
      <p:cxnSp>
        <p:nvCxnSpPr>
          <p:cNvPr id="67" name="직선 화살표 연결선 66"/>
          <p:cNvCxnSpPr>
            <a:stCxn id="66" idx="1"/>
          </p:cNvCxnSpPr>
          <p:nvPr/>
        </p:nvCxnSpPr>
        <p:spPr bwMode="auto">
          <a:xfrm flipV="1">
            <a:off x="9426370" y="4418467"/>
            <a:ext cx="0" cy="445184"/>
          </a:xfrm>
          <a:prstGeom prst="straightConnector1">
            <a:avLst/>
          </a:prstGeom>
          <a:ln>
            <a:headEnd type="none"/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7" name="직사각형 56"/>
          <p:cNvSpPr/>
          <p:nvPr/>
        </p:nvSpPr>
        <p:spPr bwMode="auto">
          <a:xfrm>
            <a:off x="2495601" y="1790972"/>
            <a:ext cx="2553135" cy="827939"/>
          </a:xfrm>
          <a:prstGeom prst="rect">
            <a:avLst/>
          </a:prstGeom>
          <a:ln>
            <a:prstDash val="sysDot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 1) Completion </a:t>
            </a:r>
            <a:r>
              <a:rPr lang="ko-KR" altLang="en-US" sz="9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조건</a:t>
            </a:r>
            <a:endParaRPr lang="en-US" altLang="ko-KR" sz="900" dirty="0">
              <a:solidFill>
                <a:srgbClr val="0000FF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 - ST Load up to 50% of base load for 1 hour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 2) Completion to OAC (6</a:t>
            </a:r>
            <a:r>
              <a:rPr lang="ko-KR" altLang="en-US" sz="9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개월</a:t>
            </a:r>
            <a:r>
              <a:rPr lang="en-US" altLang="ko-KR" sz="900" dirty="0">
                <a:solidFill>
                  <a:srgbClr val="0000FF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- Functional Test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- Performance Test (6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일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  - Reliability Test (30</a:t>
            </a:r>
            <a:r>
              <a:rPr lang="ko-KR" altLang="en-US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일</a:t>
            </a:r>
            <a:r>
              <a:rPr lang="en-US" altLang="ko-KR" sz="900" dirty="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68184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11071</Words>
  <Application>Microsoft Office PowerPoint</Application>
  <PresentationFormat>와이드스크린</PresentationFormat>
  <Paragraphs>3286</Paragraphs>
  <Slides>69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HY헤드라인M</vt:lpstr>
      <vt:lpstr>굴림</vt:lpstr>
      <vt:lpstr>나눔고딕</vt:lpstr>
      <vt:lpstr>맑은 고딕</vt:lpstr>
      <vt:lpstr>현대하모니 B</vt:lpstr>
      <vt:lpstr>현대하모니 L</vt:lpstr>
      <vt:lpstr>현대하모니 M</vt:lpstr>
      <vt:lpstr>Arial</vt:lpstr>
      <vt:lpstr>Arial Narrow</vt:lpstr>
      <vt:lpstr>Century Gothic</vt:lpstr>
      <vt:lpstr>Elephant</vt:lpstr>
      <vt:lpstr>Times New Roman</vt:lpstr>
      <vt:lpstr>Wingdings</vt:lpstr>
      <vt:lpstr>Office 테마</vt:lpstr>
      <vt:lpstr>PowerPoint 프레젠테이션</vt:lpstr>
      <vt:lpstr>PowerPoint 프레젠테이션</vt:lpstr>
      <vt:lpstr>목차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</cp:revision>
  <dcterms:created xsi:type="dcterms:W3CDTF">2022-05-02T07:38:11Z</dcterms:created>
  <dcterms:modified xsi:type="dcterms:W3CDTF">2022-05-02T07:38:11Z</dcterms:modified>
</cp:coreProperties>
</file>